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4"/>
  </p:sldMasterIdLst>
  <p:notesMasterIdLst>
    <p:notesMasterId r:id="rId259"/>
  </p:notesMasterIdLst>
  <p:handoutMasterIdLst>
    <p:handoutMasterId r:id="rId260"/>
  </p:handoutMasterIdLst>
  <p:sldIdLst>
    <p:sldId id="257" r:id="rId5"/>
    <p:sldId id="498" r:id="rId6"/>
    <p:sldId id="523" r:id="rId7"/>
    <p:sldId id="502" r:id="rId8"/>
    <p:sldId id="503" r:id="rId9"/>
    <p:sldId id="501" r:id="rId10"/>
    <p:sldId id="259"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504" r:id="rId32"/>
    <p:sldId id="283" r:id="rId33"/>
    <p:sldId id="284" r:id="rId34"/>
    <p:sldId id="285" r:id="rId35"/>
    <p:sldId id="286" r:id="rId36"/>
    <p:sldId id="287" r:id="rId37"/>
    <p:sldId id="288" r:id="rId38"/>
    <p:sldId id="289" r:id="rId39"/>
    <p:sldId id="290" r:id="rId40"/>
    <p:sldId id="505" r:id="rId41"/>
    <p:sldId id="291" r:id="rId42"/>
    <p:sldId id="292" r:id="rId43"/>
    <p:sldId id="293" r:id="rId44"/>
    <p:sldId id="294" r:id="rId45"/>
    <p:sldId id="295" r:id="rId46"/>
    <p:sldId id="296" r:id="rId47"/>
    <p:sldId id="509" r:id="rId48"/>
    <p:sldId id="297" r:id="rId49"/>
    <p:sldId id="298" r:id="rId50"/>
    <p:sldId id="299" r:id="rId51"/>
    <p:sldId id="300" r:id="rId52"/>
    <p:sldId id="301" r:id="rId53"/>
    <p:sldId id="302" r:id="rId54"/>
    <p:sldId id="303" r:id="rId55"/>
    <p:sldId id="304" r:id="rId56"/>
    <p:sldId id="305" r:id="rId57"/>
    <p:sldId id="506" r:id="rId58"/>
    <p:sldId id="306" r:id="rId59"/>
    <p:sldId id="307" r:id="rId60"/>
    <p:sldId id="308" r:id="rId61"/>
    <p:sldId id="507" r:id="rId62"/>
    <p:sldId id="309" r:id="rId63"/>
    <p:sldId id="310" r:id="rId64"/>
    <p:sldId id="508" r:id="rId65"/>
    <p:sldId id="311" r:id="rId66"/>
    <p:sldId id="312" r:id="rId67"/>
    <p:sldId id="313" r:id="rId68"/>
    <p:sldId id="314" r:id="rId69"/>
    <p:sldId id="315" r:id="rId70"/>
    <p:sldId id="316" r:id="rId71"/>
    <p:sldId id="317" r:id="rId72"/>
    <p:sldId id="318" r:id="rId73"/>
    <p:sldId id="319" r:id="rId74"/>
    <p:sldId id="320" r:id="rId75"/>
    <p:sldId id="321" r:id="rId76"/>
    <p:sldId id="322" r:id="rId77"/>
    <p:sldId id="323" r:id="rId78"/>
    <p:sldId id="324" r:id="rId79"/>
    <p:sldId id="325" r:id="rId80"/>
    <p:sldId id="326" r:id="rId81"/>
    <p:sldId id="327" r:id="rId82"/>
    <p:sldId id="328" r:id="rId83"/>
    <p:sldId id="329" r:id="rId84"/>
    <p:sldId id="330" r:id="rId85"/>
    <p:sldId id="331" r:id="rId86"/>
    <p:sldId id="332" r:id="rId87"/>
    <p:sldId id="333" r:id="rId88"/>
    <p:sldId id="334" r:id="rId89"/>
    <p:sldId id="335" r:id="rId90"/>
    <p:sldId id="336" r:id="rId91"/>
    <p:sldId id="337" r:id="rId92"/>
    <p:sldId id="338" r:id="rId93"/>
    <p:sldId id="339" r:id="rId94"/>
    <p:sldId id="340" r:id="rId95"/>
    <p:sldId id="341" r:id="rId96"/>
    <p:sldId id="342" r:id="rId97"/>
    <p:sldId id="343" r:id="rId98"/>
    <p:sldId id="344" r:id="rId99"/>
    <p:sldId id="345" r:id="rId100"/>
    <p:sldId id="346" r:id="rId101"/>
    <p:sldId id="347" r:id="rId102"/>
    <p:sldId id="348" r:id="rId103"/>
    <p:sldId id="349" r:id="rId104"/>
    <p:sldId id="350" r:id="rId105"/>
    <p:sldId id="351" r:id="rId106"/>
    <p:sldId id="352" r:id="rId107"/>
    <p:sldId id="353" r:id="rId108"/>
    <p:sldId id="354" r:id="rId109"/>
    <p:sldId id="355" r:id="rId110"/>
    <p:sldId id="356" r:id="rId111"/>
    <p:sldId id="357" r:id="rId112"/>
    <p:sldId id="358" r:id="rId113"/>
    <p:sldId id="359" r:id="rId114"/>
    <p:sldId id="360" r:id="rId115"/>
    <p:sldId id="361" r:id="rId116"/>
    <p:sldId id="362" r:id="rId117"/>
    <p:sldId id="363" r:id="rId118"/>
    <p:sldId id="364" r:id="rId119"/>
    <p:sldId id="365" r:id="rId120"/>
    <p:sldId id="366" r:id="rId121"/>
    <p:sldId id="367" r:id="rId122"/>
    <p:sldId id="368" r:id="rId123"/>
    <p:sldId id="369" r:id="rId124"/>
    <p:sldId id="370" r:id="rId125"/>
    <p:sldId id="371" r:id="rId126"/>
    <p:sldId id="372" r:id="rId127"/>
    <p:sldId id="373" r:id="rId128"/>
    <p:sldId id="374" r:id="rId129"/>
    <p:sldId id="375" r:id="rId130"/>
    <p:sldId id="376" r:id="rId131"/>
    <p:sldId id="377" r:id="rId132"/>
    <p:sldId id="378" r:id="rId133"/>
    <p:sldId id="379" r:id="rId134"/>
    <p:sldId id="380" r:id="rId135"/>
    <p:sldId id="381" r:id="rId136"/>
    <p:sldId id="382" r:id="rId137"/>
    <p:sldId id="383" r:id="rId138"/>
    <p:sldId id="384" r:id="rId139"/>
    <p:sldId id="385" r:id="rId140"/>
    <p:sldId id="386" r:id="rId141"/>
    <p:sldId id="387" r:id="rId142"/>
    <p:sldId id="388" r:id="rId143"/>
    <p:sldId id="389" r:id="rId144"/>
    <p:sldId id="511" r:id="rId145"/>
    <p:sldId id="510" r:id="rId146"/>
    <p:sldId id="393" r:id="rId147"/>
    <p:sldId id="394" r:id="rId148"/>
    <p:sldId id="395" r:id="rId149"/>
    <p:sldId id="396" r:id="rId150"/>
    <p:sldId id="397" r:id="rId151"/>
    <p:sldId id="398" r:id="rId152"/>
    <p:sldId id="399" r:id="rId153"/>
    <p:sldId id="400" r:id="rId154"/>
    <p:sldId id="401" r:id="rId155"/>
    <p:sldId id="402" r:id="rId156"/>
    <p:sldId id="403" r:id="rId157"/>
    <p:sldId id="512" r:id="rId158"/>
    <p:sldId id="513" r:id="rId159"/>
    <p:sldId id="514" r:id="rId160"/>
    <p:sldId id="515" r:id="rId161"/>
    <p:sldId id="404" r:id="rId162"/>
    <p:sldId id="517" r:id="rId163"/>
    <p:sldId id="518" r:id="rId164"/>
    <p:sldId id="406" r:id="rId165"/>
    <p:sldId id="407" r:id="rId166"/>
    <p:sldId id="408" r:id="rId167"/>
    <p:sldId id="409" r:id="rId168"/>
    <p:sldId id="410" r:id="rId169"/>
    <p:sldId id="411" r:id="rId170"/>
    <p:sldId id="412" r:id="rId171"/>
    <p:sldId id="413" r:id="rId172"/>
    <p:sldId id="414" r:id="rId173"/>
    <p:sldId id="415" r:id="rId174"/>
    <p:sldId id="416" r:id="rId175"/>
    <p:sldId id="417" r:id="rId176"/>
    <p:sldId id="418" r:id="rId177"/>
    <p:sldId id="419" r:id="rId178"/>
    <p:sldId id="420" r:id="rId179"/>
    <p:sldId id="421" r:id="rId180"/>
    <p:sldId id="422" r:id="rId181"/>
    <p:sldId id="519" r:id="rId182"/>
    <p:sldId id="423" r:id="rId183"/>
    <p:sldId id="424" r:id="rId184"/>
    <p:sldId id="425" r:id="rId185"/>
    <p:sldId id="426" r:id="rId186"/>
    <p:sldId id="427" r:id="rId187"/>
    <p:sldId id="428" r:id="rId188"/>
    <p:sldId id="429" r:id="rId189"/>
    <p:sldId id="430" r:id="rId190"/>
    <p:sldId id="431" r:id="rId191"/>
    <p:sldId id="432" r:id="rId192"/>
    <p:sldId id="433" r:id="rId193"/>
    <p:sldId id="434" r:id="rId194"/>
    <p:sldId id="435" r:id="rId195"/>
    <p:sldId id="436" r:id="rId196"/>
    <p:sldId id="437" r:id="rId197"/>
    <p:sldId id="438" r:id="rId198"/>
    <p:sldId id="442" r:id="rId199"/>
    <p:sldId id="443" r:id="rId200"/>
    <p:sldId id="444" r:id="rId201"/>
    <p:sldId id="445" r:id="rId202"/>
    <p:sldId id="446" r:id="rId203"/>
    <p:sldId id="447" r:id="rId204"/>
    <p:sldId id="448" r:id="rId205"/>
    <p:sldId id="449" r:id="rId206"/>
    <p:sldId id="450" r:id="rId207"/>
    <p:sldId id="451" r:id="rId208"/>
    <p:sldId id="452" r:id="rId209"/>
    <p:sldId id="453" r:id="rId210"/>
    <p:sldId id="454" r:id="rId211"/>
    <p:sldId id="455" r:id="rId212"/>
    <p:sldId id="456" r:id="rId213"/>
    <p:sldId id="457" r:id="rId214"/>
    <p:sldId id="458" r:id="rId215"/>
    <p:sldId id="459" r:id="rId216"/>
    <p:sldId id="460" r:id="rId217"/>
    <p:sldId id="520" r:id="rId218"/>
    <p:sldId id="461" r:id="rId219"/>
    <p:sldId id="462" r:id="rId220"/>
    <p:sldId id="463" r:id="rId221"/>
    <p:sldId id="464" r:id="rId222"/>
    <p:sldId id="465" r:id="rId223"/>
    <p:sldId id="466" r:id="rId224"/>
    <p:sldId id="467" r:id="rId225"/>
    <p:sldId id="468" r:id="rId226"/>
    <p:sldId id="469" r:id="rId227"/>
    <p:sldId id="470" r:id="rId228"/>
    <p:sldId id="471" r:id="rId229"/>
    <p:sldId id="472" r:id="rId230"/>
    <p:sldId id="473" r:id="rId231"/>
    <p:sldId id="521" r:id="rId232"/>
    <p:sldId id="474" r:id="rId233"/>
    <p:sldId id="475" r:id="rId234"/>
    <p:sldId id="476" r:id="rId235"/>
    <p:sldId id="477" r:id="rId236"/>
    <p:sldId id="478" r:id="rId237"/>
    <p:sldId id="479" r:id="rId238"/>
    <p:sldId id="480" r:id="rId239"/>
    <p:sldId id="481" r:id="rId240"/>
    <p:sldId id="482" r:id="rId241"/>
    <p:sldId id="483" r:id="rId242"/>
    <p:sldId id="484" r:id="rId243"/>
    <p:sldId id="485" r:id="rId244"/>
    <p:sldId id="522" r:id="rId245"/>
    <p:sldId id="486" r:id="rId246"/>
    <p:sldId id="487" r:id="rId247"/>
    <p:sldId id="488" r:id="rId248"/>
    <p:sldId id="489" r:id="rId249"/>
    <p:sldId id="490" r:id="rId250"/>
    <p:sldId id="491" r:id="rId251"/>
    <p:sldId id="492" r:id="rId252"/>
    <p:sldId id="493" r:id="rId253"/>
    <p:sldId id="494" r:id="rId254"/>
    <p:sldId id="495" r:id="rId255"/>
    <p:sldId id="496" r:id="rId256"/>
    <p:sldId id="497" r:id="rId257"/>
    <p:sldId id="499" r:id="rId258"/>
  </p:sldIdLst>
  <p:sldSz cx="9144000" cy="6858000" type="screen4x3"/>
  <p:notesSz cx="6805613" cy="9939338"/>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056" userDrawn="1">
          <p15:clr>
            <a:srgbClr val="A4A3A4"/>
          </p15:clr>
        </p15:guide>
        <p15:guide id="2" pos="144"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5" name="Author" initials="A" lastIdx="0"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5007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644" autoAdjust="0"/>
    <p:restoredTop sz="93657" autoAdjust="0"/>
  </p:normalViewPr>
  <p:slideViewPr>
    <p:cSldViewPr snapToGrid="0">
      <p:cViewPr>
        <p:scale>
          <a:sx n="80" d="100"/>
          <a:sy n="80" d="100"/>
        </p:scale>
        <p:origin x="1314" y="336"/>
      </p:cViewPr>
      <p:guideLst>
        <p:guide orient="horz" pos="1056"/>
        <p:guide pos="144"/>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00" d="100"/>
        <a:sy n="100" d="100"/>
      </p:scale>
      <p:origin x="0" y="-10992"/>
    </p:cViewPr>
  </p:sorterViewPr>
  <p:notesViewPr>
    <p:cSldViewPr snapToGrid="0">
      <p:cViewPr varScale="1">
        <p:scale>
          <a:sx n="60" d="100"/>
          <a:sy n="60" d="100"/>
        </p:scale>
        <p:origin x="3274" y="67"/>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slide" Target="slides/slide134.xml"/><Relationship Id="rId159" Type="http://schemas.openxmlformats.org/officeDocument/2006/relationships/slide" Target="slides/slide155.xml"/><Relationship Id="rId170" Type="http://schemas.openxmlformats.org/officeDocument/2006/relationships/slide" Target="slides/slide166.xml"/><Relationship Id="rId191" Type="http://schemas.openxmlformats.org/officeDocument/2006/relationships/slide" Target="slides/slide187.xml"/><Relationship Id="rId205" Type="http://schemas.openxmlformats.org/officeDocument/2006/relationships/slide" Target="slides/slide201.xml"/><Relationship Id="rId226" Type="http://schemas.openxmlformats.org/officeDocument/2006/relationships/slide" Target="slides/slide222.xml"/><Relationship Id="rId247" Type="http://schemas.openxmlformats.org/officeDocument/2006/relationships/slide" Target="slides/slide243.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53" Type="http://schemas.openxmlformats.org/officeDocument/2006/relationships/slide" Target="slides/slide49.xml"/><Relationship Id="rId74" Type="http://schemas.openxmlformats.org/officeDocument/2006/relationships/slide" Target="slides/slide70.xml"/><Relationship Id="rId128" Type="http://schemas.openxmlformats.org/officeDocument/2006/relationships/slide" Target="slides/slide124.xml"/><Relationship Id="rId149" Type="http://schemas.openxmlformats.org/officeDocument/2006/relationships/slide" Target="slides/slide145.xml"/><Relationship Id="rId5" Type="http://schemas.openxmlformats.org/officeDocument/2006/relationships/slide" Target="slides/slide1.xml"/><Relationship Id="rId95" Type="http://schemas.openxmlformats.org/officeDocument/2006/relationships/slide" Target="slides/slide91.xml"/><Relationship Id="rId160" Type="http://schemas.openxmlformats.org/officeDocument/2006/relationships/slide" Target="slides/slide156.xml"/><Relationship Id="rId181" Type="http://schemas.openxmlformats.org/officeDocument/2006/relationships/slide" Target="slides/slide177.xml"/><Relationship Id="rId216" Type="http://schemas.openxmlformats.org/officeDocument/2006/relationships/slide" Target="slides/slide212.xml"/><Relationship Id="rId237" Type="http://schemas.openxmlformats.org/officeDocument/2006/relationships/slide" Target="slides/slide233.xml"/><Relationship Id="rId258" Type="http://schemas.openxmlformats.org/officeDocument/2006/relationships/slide" Target="slides/slide254.xml"/><Relationship Id="rId22" Type="http://schemas.openxmlformats.org/officeDocument/2006/relationships/slide" Target="slides/slide18.xml"/><Relationship Id="rId43" Type="http://schemas.openxmlformats.org/officeDocument/2006/relationships/slide" Target="slides/slide39.xml"/><Relationship Id="rId64" Type="http://schemas.openxmlformats.org/officeDocument/2006/relationships/slide" Target="slides/slide60.xml"/><Relationship Id="rId118" Type="http://schemas.openxmlformats.org/officeDocument/2006/relationships/slide" Target="slides/slide114.xml"/><Relationship Id="rId139" Type="http://schemas.openxmlformats.org/officeDocument/2006/relationships/slide" Target="slides/slide135.xml"/><Relationship Id="rId85" Type="http://schemas.openxmlformats.org/officeDocument/2006/relationships/slide" Target="slides/slide81.xml"/><Relationship Id="rId150" Type="http://schemas.openxmlformats.org/officeDocument/2006/relationships/slide" Target="slides/slide146.xml"/><Relationship Id="rId171" Type="http://schemas.openxmlformats.org/officeDocument/2006/relationships/slide" Target="slides/slide167.xml"/><Relationship Id="rId192" Type="http://schemas.openxmlformats.org/officeDocument/2006/relationships/slide" Target="slides/slide188.xml"/><Relationship Id="rId206" Type="http://schemas.openxmlformats.org/officeDocument/2006/relationships/slide" Target="slides/slide202.xml"/><Relationship Id="rId227" Type="http://schemas.openxmlformats.org/officeDocument/2006/relationships/slide" Target="slides/slide223.xml"/><Relationship Id="rId248" Type="http://schemas.openxmlformats.org/officeDocument/2006/relationships/slide" Target="slides/slide244.xml"/><Relationship Id="rId12" Type="http://schemas.openxmlformats.org/officeDocument/2006/relationships/slide" Target="slides/slide8.xml"/><Relationship Id="rId33" Type="http://schemas.openxmlformats.org/officeDocument/2006/relationships/slide" Target="slides/slide29.xml"/><Relationship Id="rId108" Type="http://schemas.openxmlformats.org/officeDocument/2006/relationships/slide" Target="slides/slide104.xml"/><Relationship Id="rId129" Type="http://schemas.openxmlformats.org/officeDocument/2006/relationships/slide" Target="slides/slide125.xml"/><Relationship Id="rId54" Type="http://schemas.openxmlformats.org/officeDocument/2006/relationships/slide" Target="slides/slide50.xml"/><Relationship Id="rId75" Type="http://schemas.openxmlformats.org/officeDocument/2006/relationships/slide" Target="slides/slide71.xml"/><Relationship Id="rId96" Type="http://schemas.openxmlformats.org/officeDocument/2006/relationships/slide" Target="slides/slide92.xml"/><Relationship Id="rId140" Type="http://schemas.openxmlformats.org/officeDocument/2006/relationships/slide" Target="slides/slide136.xml"/><Relationship Id="rId161" Type="http://schemas.openxmlformats.org/officeDocument/2006/relationships/slide" Target="slides/slide157.xml"/><Relationship Id="rId182" Type="http://schemas.openxmlformats.org/officeDocument/2006/relationships/slide" Target="slides/slide178.xml"/><Relationship Id="rId217" Type="http://schemas.openxmlformats.org/officeDocument/2006/relationships/slide" Target="slides/slide213.xml"/><Relationship Id="rId6" Type="http://schemas.openxmlformats.org/officeDocument/2006/relationships/slide" Target="slides/slide2.xml"/><Relationship Id="rId238" Type="http://schemas.openxmlformats.org/officeDocument/2006/relationships/slide" Target="slides/slide234.xml"/><Relationship Id="rId259" Type="http://schemas.openxmlformats.org/officeDocument/2006/relationships/notesMaster" Target="notesMasters/notesMaster1.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0" Type="http://schemas.openxmlformats.org/officeDocument/2006/relationships/slide" Target="slides/slide126.xml"/><Relationship Id="rId135" Type="http://schemas.openxmlformats.org/officeDocument/2006/relationships/slide" Target="slides/slide131.xml"/><Relationship Id="rId151" Type="http://schemas.openxmlformats.org/officeDocument/2006/relationships/slide" Target="slides/slide147.xml"/><Relationship Id="rId156" Type="http://schemas.openxmlformats.org/officeDocument/2006/relationships/slide" Target="slides/slide152.xml"/><Relationship Id="rId177" Type="http://schemas.openxmlformats.org/officeDocument/2006/relationships/slide" Target="slides/slide173.xml"/><Relationship Id="rId198" Type="http://schemas.openxmlformats.org/officeDocument/2006/relationships/slide" Target="slides/slide194.xml"/><Relationship Id="rId172" Type="http://schemas.openxmlformats.org/officeDocument/2006/relationships/slide" Target="slides/slide168.xml"/><Relationship Id="rId193" Type="http://schemas.openxmlformats.org/officeDocument/2006/relationships/slide" Target="slides/slide189.xml"/><Relationship Id="rId202" Type="http://schemas.openxmlformats.org/officeDocument/2006/relationships/slide" Target="slides/slide198.xml"/><Relationship Id="rId207" Type="http://schemas.openxmlformats.org/officeDocument/2006/relationships/slide" Target="slides/slide203.xml"/><Relationship Id="rId223" Type="http://schemas.openxmlformats.org/officeDocument/2006/relationships/slide" Target="slides/slide219.xml"/><Relationship Id="rId228" Type="http://schemas.openxmlformats.org/officeDocument/2006/relationships/slide" Target="slides/slide224.xml"/><Relationship Id="rId244" Type="http://schemas.openxmlformats.org/officeDocument/2006/relationships/slide" Target="slides/slide240.xml"/><Relationship Id="rId249" Type="http://schemas.openxmlformats.org/officeDocument/2006/relationships/slide" Target="slides/slide24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260" Type="http://schemas.openxmlformats.org/officeDocument/2006/relationships/handoutMaster" Target="handoutMasters/handoutMaster1.xml"/><Relationship Id="rId265" Type="http://schemas.openxmlformats.org/officeDocument/2006/relationships/tableStyles" Target="tableStyles.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141" Type="http://schemas.openxmlformats.org/officeDocument/2006/relationships/slide" Target="slides/slide137.xml"/><Relationship Id="rId146" Type="http://schemas.openxmlformats.org/officeDocument/2006/relationships/slide" Target="slides/slide142.xml"/><Relationship Id="rId167" Type="http://schemas.openxmlformats.org/officeDocument/2006/relationships/slide" Target="slides/slide163.xml"/><Relationship Id="rId188" Type="http://schemas.openxmlformats.org/officeDocument/2006/relationships/slide" Target="slides/slide184.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162" Type="http://schemas.openxmlformats.org/officeDocument/2006/relationships/slide" Target="slides/slide158.xml"/><Relationship Id="rId183" Type="http://schemas.openxmlformats.org/officeDocument/2006/relationships/slide" Target="slides/slide179.xml"/><Relationship Id="rId213" Type="http://schemas.openxmlformats.org/officeDocument/2006/relationships/slide" Target="slides/slide209.xml"/><Relationship Id="rId218" Type="http://schemas.openxmlformats.org/officeDocument/2006/relationships/slide" Target="slides/slide214.xml"/><Relationship Id="rId234" Type="http://schemas.openxmlformats.org/officeDocument/2006/relationships/slide" Target="slides/slide230.xml"/><Relationship Id="rId239" Type="http://schemas.openxmlformats.org/officeDocument/2006/relationships/slide" Target="slides/slide235.xml"/><Relationship Id="rId2" Type="http://schemas.openxmlformats.org/officeDocument/2006/relationships/customXml" Target="../customXml/item2.xml"/><Relationship Id="rId29" Type="http://schemas.openxmlformats.org/officeDocument/2006/relationships/slide" Target="slides/slide25.xml"/><Relationship Id="rId250" Type="http://schemas.openxmlformats.org/officeDocument/2006/relationships/slide" Target="slides/slide246.xml"/><Relationship Id="rId255" Type="http://schemas.openxmlformats.org/officeDocument/2006/relationships/slide" Target="slides/slide251.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slide" Target="slides/slide132.xml"/><Relationship Id="rId157" Type="http://schemas.openxmlformats.org/officeDocument/2006/relationships/slide" Target="slides/slide153.xml"/><Relationship Id="rId178" Type="http://schemas.openxmlformats.org/officeDocument/2006/relationships/slide" Target="slides/slide174.xml"/><Relationship Id="rId61" Type="http://schemas.openxmlformats.org/officeDocument/2006/relationships/slide" Target="slides/slide57.xml"/><Relationship Id="rId82" Type="http://schemas.openxmlformats.org/officeDocument/2006/relationships/slide" Target="slides/slide78.xml"/><Relationship Id="rId152" Type="http://schemas.openxmlformats.org/officeDocument/2006/relationships/slide" Target="slides/slide148.xml"/><Relationship Id="rId173" Type="http://schemas.openxmlformats.org/officeDocument/2006/relationships/slide" Target="slides/slide169.xml"/><Relationship Id="rId194" Type="http://schemas.openxmlformats.org/officeDocument/2006/relationships/slide" Target="slides/slide190.xml"/><Relationship Id="rId199" Type="http://schemas.openxmlformats.org/officeDocument/2006/relationships/slide" Target="slides/slide195.xml"/><Relationship Id="rId203" Type="http://schemas.openxmlformats.org/officeDocument/2006/relationships/slide" Target="slides/slide199.xml"/><Relationship Id="rId208" Type="http://schemas.openxmlformats.org/officeDocument/2006/relationships/slide" Target="slides/slide204.xml"/><Relationship Id="rId229" Type="http://schemas.openxmlformats.org/officeDocument/2006/relationships/slide" Target="slides/slide225.xml"/><Relationship Id="rId19" Type="http://schemas.openxmlformats.org/officeDocument/2006/relationships/slide" Target="slides/slide15.xml"/><Relationship Id="rId224" Type="http://schemas.openxmlformats.org/officeDocument/2006/relationships/slide" Target="slides/slide220.xml"/><Relationship Id="rId240" Type="http://schemas.openxmlformats.org/officeDocument/2006/relationships/slide" Target="slides/slide236.xml"/><Relationship Id="rId245" Type="http://schemas.openxmlformats.org/officeDocument/2006/relationships/slide" Target="slides/slide241.xml"/><Relationship Id="rId261" Type="http://schemas.openxmlformats.org/officeDocument/2006/relationships/commentAuthors" Target="commentAuthors.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168" Type="http://schemas.openxmlformats.org/officeDocument/2006/relationships/slide" Target="slides/slide164.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163" Type="http://schemas.openxmlformats.org/officeDocument/2006/relationships/slide" Target="slides/slide159.xml"/><Relationship Id="rId184" Type="http://schemas.openxmlformats.org/officeDocument/2006/relationships/slide" Target="slides/slide180.xml"/><Relationship Id="rId189" Type="http://schemas.openxmlformats.org/officeDocument/2006/relationships/slide" Target="slides/slide185.xml"/><Relationship Id="rId219" Type="http://schemas.openxmlformats.org/officeDocument/2006/relationships/slide" Target="slides/slide215.xml"/><Relationship Id="rId3" Type="http://schemas.openxmlformats.org/officeDocument/2006/relationships/customXml" Target="../customXml/item3.xml"/><Relationship Id="rId214" Type="http://schemas.openxmlformats.org/officeDocument/2006/relationships/slide" Target="slides/slide210.xml"/><Relationship Id="rId230" Type="http://schemas.openxmlformats.org/officeDocument/2006/relationships/slide" Target="slides/slide226.xml"/><Relationship Id="rId235" Type="http://schemas.openxmlformats.org/officeDocument/2006/relationships/slide" Target="slides/slide231.xml"/><Relationship Id="rId251" Type="http://schemas.openxmlformats.org/officeDocument/2006/relationships/slide" Target="slides/slide247.xml"/><Relationship Id="rId256" Type="http://schemas.openxmlformats.org/officeDocument/2006/relationships/slide" Target="slides/slide252.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slide" Target="slides/slide154.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slide" Target="slides/slide149.xml"/><Relationship Id="rId174" Type="http://schemas.openxmlformats.org/officeDocument/2006/relationships/slide" Target="slides/slide170.xml"/><Relationship Id="rId179" Type="http://schemas.openxmlformats.org/officeDocument/2006/relationships/slide" Target="slides/slide175.xml"/><Relationship Id="rId195" Type="http://schemas.openxmlformats.org/officeDocument/2006/relationships/slide" Target="slides/slide191.xml"/><Relationship Id="rId209" Type="http://schemas.openxmlformats.org/officeDocument/2006/relationships/slide" Target="slides/slide205.xml"/><Relationship Id="rId190" Type="http://schemas.openxmlformats.org/officeDocument/2006/relationships/slide" Target="slides/slide186.xml"/><Relationship Id="rId204" Type="http://schemas.openxmlformats.org/officeDocument/2006/relationships/slide" Target="slides/slide200.xml"/><Relationship Id="rId220" Type="http://schemas.openxmlformats.org/officeDocument/2006/relationships/slide" Target="slides/slide216.xml"/><Relationship Id="rId225" Type="http://schemas.openxmlformats.org/officeDocument/2006/relationships/slide" Target="slides/slide221.xml"/><Relationship Id="rId241" Type="http://schemas.openxmlformats.org/officeDocument/2006/relationships/slide" Target="slides/slide237.xml"/><Relationship Id="rId246" Type="http://schemas.openxmlformats.org/officeDocument/2006/relationships/slide" Target="slides/slide242.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262" Type="http://schemas.openxmlformats.org/officeDocument/2006/relationships/presProps" Target="presProps.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48" Type="http://schemas.openxmlformats.org/officeDocument/2006/relationships/slide" Target="slides/slide144.xml"/><Relationship Id="rId164" Type="http://schemas.openxmlformats.org/officeDocument/2006/relationships/slide" Target="slides/slide160.xml"/><Relationship Id="rId169" Type="http://schemas.openxmlformats.org/officeDocument/2006/relationships/slide" Target="slides/slide165.xml"/><Relationship Id="rId185" Type="http://schemas.openxmlformats.org/officeDocument/2006/relationships/slide" Target="slides/slide181.xml"/><Relationship Id="rId4" Type="http://schemas.openxmlformats.org/officeDocument/2006/relationships/slideMaster" Target="slideMasters/slideMaster1.xml"/><Relationship Id="rId9" Type="http://schemas.openxmlformats.org/officeDocument/2006/relationships/slide" Target="slides/slide5.xml"/><Relationship Id="rId180" Type="http://schemas.openxmlformats.org/officeDocument/2006/relationships/slide" Target="slides/slide176.xml"/><Relationship Id="rId210" Type="http://schemas.openxmlformats.org/officeDocument/2006/relationships/slide" Target="slides/slide206.xml"/><Relationship Id="rId215" Type="http://schemas.openxmlformats.org/officeDocument/2006/relationships/slide" Target="slides/slide211.xml"/><Relationship Id="rId236" Type="http://schemas.openxmlformats.org/officeDocument/2006/relationships/slide" Target="slides/slide232.xml"/><Relationship Id="rId257" Type="http://schemas.openxmlformats.org/officeDocument/2006/relationships/slide" Target="slides/slide253.xml"/><Relationship Id="rId26" Type="http://schemas.openxmlformats.org/officeDocument/2006/relationships/slide" Target="slides/slide22.xml"/><Relationship Id="rId231" Type="http://schemas.openxmlformats.org/officeDocument/2006/relationships/slide" Target="slides/slide227.xml"/><Relationship Id="rId252" Type="http://schemas.openxmlformats.org/officeDocument/2006/relationships/slide" Target="slides/slide248.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54" Type="http://schemas.openxmlformats.org/officeDocument/2006/relationships/slide" Target="slides/slide150.xml"/><Relationship Id="rId175" Type="http://schemas.openxmlformats.org/officeDocument/2006/relationships/slide" Target="slides/slide171.xml"/><Relationship Id="rId196" Type="http://schemas.openxmlformats.org/officeDocument/2006/relationships/slide" Target="slides/slide192.xml"/><Relationship Id="rId200" Type="http://schemas.openxmlformats.org/officeDocument/2006/relationships/slide" Target="slides/slide196.xml"/><Relationship Id="rId16" Type="http://schemas.openxmlformats.org/officeDocument/2006/relationships/slide" Target="slides/slide12.xml"/><Relationship Id="rId221" Type="http://schemas.openxmlformats.org/officeDocument/2006/relationships/slide" Target="slides/slide217.xml"/><Relationship Id="rId242" Type="http://schemas.openxmlformats.org/officeDocument/2006/relationships/slide" Target="slides/slide238.xml"/><Relationship Id="rId263" Type="http://schemas.openxmlformats.org/officeDocument/2006/relationships/viewProps" Target="viewProps.xml"/><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slide" Target="slides/slide140.xml"/><Relationship Id="rId90" Type="http://schemas.openxmlformats.org/officeDocument/2006/relationships/slide" Target="slides/slide86.xml"/><Relationship Id="rId165" Type="http://schemas.openxmlformats.org/officeDocument/2006/relationships/slide" Target="slides/slide161.xml"/><Relationship Id="rId186" Type="http://schemas.openxmlformats.org/officeDocument/2006/relationships/slide" Target="slides/slide182.xml"/><Relationship Id="rId211" Type="http://schemas.openxmlformats.org/officeDocument/2006/relationships/slide" Target="slides/slide207.xml"/><Relationship Id="rId232" Type="http://schemas.openxmlformats.org/officeDocument/2006/relationships/slide" Target="slides/slide228.xml"/><Relationship Id="rId253" Type="http://schemas.openxmlformats.org/officeDocument/2006/relationships/slide" Target="slides/slide249.xml"/><Relationship Id="rId27" Type="http://schemas.openxmlformats.org/officeDocument/2006/relationships/slide" Target="slides/slide23.xml"/><Relationship Id="rId48" Type="http://schemas.openxmlformats.org/officeDocument/2006/relationships/slide" Target="slides/slide44.xml"/><Relationship Id="rId69" Type="http://schemas.openxmlformats.org/officeDocument/2006/relationships/slide" Target="slides/slide65.xml"/><Relationship Id="rId113" Type="http://schemas.openxmlformats.org/officeDocument/2006/relationships/slide" Target="slides/slide109.xml"/><Relationship Id="rId134" Type="http://schemas.openxmlformats.org/officeDocument/2006/relationships/slide" Target="slides/slide130.xml"/><Relationship Id="rId80" Type="http://schemas.openxmlformats.org/officeDocument/2006/relationships/slide" Target="slides/slide76.xml"/><Relationship Id="rId155" Type="http://schemas.openxmlformats.org/officeDocument/2006/relationships/slide" Target="slides/slide151.xml"/><Relationship Id="rId176" Type="http://schemas.openxmlformats.org/officeDocument/2006/relationships/slide" Target="slides/slide172.xml"/><Relationship Id="rId197" Type="http://schemas.openxmlformats.org/officeDocument/2006/relationships/slide" Target="slides/slide193.xml"/><Relationship Id="rId201" Type="http://schemas.openxmlformats.org/officeDocument/2006/relationships/slide" Target="slides/slide197.xml"/><Relationship Id="rId222" Type="http://schemas.openxmlformats.org/officeDocument/2006/relationships/slide" Target="slides/slide218.xml"/><Relationship Id="rId243" Type="http://schemas.openxmlformats.org/officeDocument/2006/relationships/slide" Target="slides/slide239.xml"/><Relationship Id="rId264" Type="http://schemas.openxmlformats.org/officeDocument/2006/relationships/theme" Target="theme/theme1.xml"/><Relationship Id="rId17" Type="http://schemas.openxmlformats.org/officeDocument/2006/relationships/slide" Target="slides/slide13.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24" Type="http://schemas.openxmlformats.org/officeDocument/2006/relationships/slide" Target="slides/slide120.xml"/><Relationship Id="rId70" Type="http://schemas.openxmlformats.org/officeDocument/2006/relationships/slide" Target="slides/slide66.xml"/><Relationship Id="rId91" Type="http://schemas.openxmlformats.org/officeDocument/2006/relationships/slide" Target="slides/slide87.xml"/><Relationship Id="rId145" Type="http://schemas.openxmlformats.org/officeDocument/2006/relationships/slide" Target="slides/slide141.xml"/><Relationship Id="rId166" Type="http://schemas.openxmlformats.org/officeDocument/2006/relationships/slide" Target="slides/slide162.xml"/><Relationship Id="rId187" Type="http://schemas.openxmlformats.org/officeDocument/2006/relationships/slide" Target="slides/slide183.xml"/><Relationship Id="rId1" Type="http://schemas.openxmlformats.org/officeDocument/2006/relationships/customXml" Target="../customXml/item1.xml"/><Relationship Id="rId212" Type="http://schemas.openxmlformats.org/officeDocument/2006/relationships/slide" Target="slides/slide208.xml"/><Relationship Id="rId233" Type="http://schemas.openxmlformats.org/officeDocument/2006/relationships/slide" Target="slides/slide229.xml"/><Relationship Id="rId254" Type="http://schemas.openxmlformats.org/officeDocument/2006/relationships/slide" Target="slides/slide250.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BD0AC47-E234-4747-924A-BB6F2094F2E0}" type="doc">
      <dgm:prSet loTypeId="urn:microsoft.com/office/officeart/2005/8/layout/lProcess2" loCatId="list" qsTypeId="urn:microsoft.com/office/officeart/2005/8/quickstyle/simple1" qsCatId="simple" csTypeId="urn:microsoft.com/office/officeart/2005/8/colors/accent1_2" csCatId="accent1" phldr="1"/>
      <dgm:spPr/>
      <dgm:t>
        <a:bodyPr/>
        <a:lstStyle/>
        <a:p>
          <a:endParaRPr lang="en-US"/>
        </a:p>
      </dgm:t>
    </dgm:pt>
    <dgm:pt modelId="{80EA0966-9194-45DF-BA09-64697E28849C}">
      <dgm:prSet phldrT="[Text]"/>
      <dgm:spPr/>
      <dgm:t>
        <a:bodyPr/>
        <a:lstStyle/>
        <a:p>
          <a:r>
            <a:rPr lang="en-US" dirty="0"/>
            <a:t>Pros</a:t>
          </a:r>
        </a:p>
      </dgm:t>
    </dgm:pt>
    <dgm:pt modelId="{66781E69-F71B-4085-8FC8-EE450BB0ADCB}" type="parTrans" cxnId="{A34DA3B1-4F58-4D7A-B5F3-BC899C8A60A9}">
      <dgm:prSet/>
      <dgm:spPr/>
      <dgm:t>
        <a:bodyPr/>
        <a:lstStyle/>
        <a:p>
          <a:endParaRPr lang="en-US"/>
        </a:p>
      </dgm:t>
    </dgm:pt>
    <dgm:pt modelId="{D46AFB23-E0D2-46B2-8E47-8AC705C73BA3}" type="sibTrans" cxnId="{A34DA3B1-4F58-4D7A-B5F3-BC899C8A60A9}">
      <dgm:prSet/>
      <dgm:spPr/>
      <dgm:t>
        <a:bodyPr/>
        <a:lstStyle/>
        <a:p>
          <a:endParaRPr lang="en-US"/>
        </a:p>
      </dgm:t>
    </dgm:pt>
    <dgm:pt modelId="{EC14E7B4-C5C0-4973-B247-2888C2536FEB}">
      <dgm:prSet phldrT="[Text]"/>
      <dgm:spPr/>
      <dgm:t>
        <a:bodyPr/>
        <a:lstStyle/>
        <a:p>
          <a:r>
            <a:rPr lang="en-GB" dirty="0"/>
            <a:t>Done on intranet (not in Pro anymore) in simple administration menus</a:t>
          </a:r>
          <a:endParaRPr lang="en-US" dirty="0"/>
        </a:p>
      </dgm:t>
    </dgm:pt>
    <dgm:pt modelId="{22576E89-348B-4DCF-A8EA-9E7AAE318244}" type="parTrans" cxnId="{7675B92C-2C62-4813-8BA0-1E85924D7CE8}">
      <dgm:prSet/>
      <dgm:spPr/>
      <dgm:t>
        <a:bodyPr/>
        <a:lstStyle/>
        <a:p>
          <a:endParaRPr lang="en-US"/>
        </a:p>
      </dgm:t>
    </dgm:pt>
    <dgm:pt modelId="{5C6835E1-DE7A-48F8-9385-927E1BD33669}" type="sibTrans" cxnId="{7675B92C-2C62-4813-8BA0-1E85924D7CE8}">
      <dgm:prSet/>
      <dgm:spPr/>
      <dgm:t>
        <a:bodyPr/>
        <a:lstStyle/>
        <a:p>
          <a:endParaRPr lang="en-US"/>
        </a:p>
      </dgm:t>
    </dgm:pt>
    <dgm:pt modelId="{91A9EDB2-9C6E-4118-B5EA-4FA7662104AC}">
      <dgm:prSet phldrT="[Text]"/>
      <dgm:spPr/>
      <dgm:t>
        <a:bodyPr/>
        <a:lstStyle/>
        <a:p>
          <a:r>
            <a:rPr lang="en-US" dirty="0"/>
            <a:t>Cons</a:t>
          </a:r>
        </a:p>
      </dgm:t>
    </dgm:pt>
    <dgm:pt modelId="{91118AC4-DB42-483B-9542-DB05DE7FD7AC}" type="parTrans" cxnId="{61E13C20-AA52-479D-A477-DEC53FA1C298}">
      <dgm:prSet/>
      <dgm:spPr/>
      <dgm:t>
        <a:bodyPr/>
        <a:lstStyle/>
        <a:p>
          <a:endParaRPr lang="en-US"/>
        </a:p>
      </dgm:t>
    </dgm:pt>
    <dgm:pt modelId="{6E9B25EA-80C5-4A07-BD94-BF726E2FFFE6}" type="sibTrans" cxnId="{61E13C20-AA52-479D-A477-DEC53FA1C298}">
      <dgm:prSet/>
      <dgm:spPr/>
      <dgm:t>
        <a:bodyPr/>
        <a:lstStyle/>
        <a:p>
          <a:endParaRPr lang="en-US"/>
        </a:p>
      </dgm:t>
    </dgm:pt>
    <dgm:pt modelId="{469015C2-8A03-4DD4-A97E-147C65608720}">
      <dgm:prSet phldrT="[Text]">
        <dgm:style>
          <a:lnRef idx="3">
            <a:schemeClr val="lt1"/>
          </a:lnRef>
          <a:fillRef idx="1">
            <a:schemeClr val="accent2"/>
          </a:fillRef>
          <a:effectRef idx="1">
            <a:schemeClr val="accent2"/>
          </a:effectRef>
          <a:fontRef idx="minor">
            <a:schemeClr val="lt1"/>
          </a:fontRef>
        </dgm:style>
      </dgm:prSet>
      <dgm:spPr/>
      <dgm:t>
        <a:bodyPr/>
        <a:lstStyle/>
        <a:p>
          <a:r>
            <a:rPr lang="en-US" dirty="0"/>
            <a:t>No access to all environment objects, specially advanced ones</a:t>
          </a:r>
        </a:p>
      </dgm:t>
    </dgm:pt>
    <dgm:pt modelId="{A804CDFF-81FA-42E9-97B3-15F493C55410}" type="parTrans" cxnId="{D5A0C63C-237A-4663-9510-A6D0960CC28A}">
      <dgm:prSet/>
      <dgm:spPr/>
      <dgm:t>
        <a:bodyPr/>
        <a:lstStyle/>
        <a:p>
          <a:endParaRPr lang="en-US"/>
        </a:p>
      </dgm:t>
    </dgm:pt>
    <dgm:pt modelId="{48B2EF9B-3E70-48D3-A997-8103CEEE4AA2}" type="sibTrans" cxnId="{D5A0C63C-237A-4663-9510-A6D0960CC28A}">
      <dgm:prSet/>
      <dgm:spPr/>
      <dgm:t>
        <a:bodyPr/>
        <a:lstStyle/>
        <a:p>
          <a:endParaRPr lang="en-US"/>
        </a:p>
      </dgm:t>
    </dgm:pt>
    <dgm:pt modelId="{428F66DB-DEC8-4436-9313-E1E2D38BE2BE}">
      <dgm:prSet/>
      <dgm:spPr/>
      <dgm:t>
        <a:bodyPr/>
        <a:lstStyle/>
        <a:p>
          <a:r>
            <a:rPr lang="en-GB" dirty="0"/>
            <a:t>Large number of objects now available in 6.2 : simple data-model extension (attributes, </a:t>
          </a:r>
          <a:r>
            <a:rPr lang="en-GB" b="1" dirty="0">
              <a:solidFill>
                <a:schemeClr val="accent6">
                  <a:lumMod val="60000"/>
                  <a:lumOff val="40000"/>
                </a:schemeClr>
              </a:solidFill>
            </a:rPr>
            <a:t>list of values</a:t>
          </a:r>
          <a:r>
            <a:rPr lang="en-GB" dirty="0"/>
            <a:t>, </a:t>
          </a:r>
          <a:r>
            <a:rPr lang="en-GB" b="1" dirty="0">
              <a:solidFill>
                <a:schemeClr val="accent6">
                  <a:lumMod val="60000"/>
                  <a:lumOff val="40000"/>
                </a:schemeClr>
              </a:solidFill>
            </a:rPr>
            <a:t>ring attributes</a:t>
          </a:r>
          <a:r>
            <a:rPr lang="en-GB" dirty="0"/>
            <a:t>), attribute settings, alerts, locks, </a:t>
          </a:r>
          <a:r>
            <a:rPr lang="en-GB" b="1" dirty="0">
              <a:solidFill>
                <a:schemeClr val="accent6">
                  <a:lumMod val="60000"/>
                  <a:lumOff val="40000"/>
                </a:schemeClr>
              </a:solidFill>
            </a:rPr>
            <a:t>symbolic fields</a:t>
          </a:r>
          <a:r>
            <a:rPr lang="en-GB" dirty="0"/>
            <a:t>, data management rules, customization of entry screens, </a:t>
          </a:r>
          <a:r>
            <a:rPr lang="en-GB" b="1" dirty="0">
              <a:solidFill>
                <a:schemeClr val="accent6">
                  <a:lumMod val="60000"/>
                  <a:lumOff val="40000"/>
                </a:schemeClr>
              </a:solidFill>
            </a:rPr>
            <a:t>code generator</a:t>
          </a:r>
          <a:r>
            <a:rPr lang="en-GB" dirty="0"/>
            <a:t>, </a:t>
          </a:r>
          <a:r>
            <a:rPr lang="en-GB" b="1" dirty="0">
              <a:solidFill>
                <a:schemeClr val="accent6">
                  <a:lumMod val="60000"/>
                  <a:lumOff val="40000"/>
                </a:schemeClr>
              </a:solidFill>
            </a:rPr>
            <a:t>iterative formula</a:t>
          </a:r>
          <a:r>
            <a:rPr lang="en-GB" dirty="0"/>
            <a:t>, workflows, indicators…</a:t>
          </a:r>
        </a:p>
      </dgm:t>
    </dgm:pt>
    <dgm:pt modelId="{C3BA27DF-D7F5-4AB3-89E9-FD247EB5DE06}" type="parTrans" cxnId="{2E979E29-750F-43A0-AA07-02CF2E8012F5}">
      <dgm:prSet/>
      <dgm:spPr/>
      <dgm:t>
        <a:bodyPr/>
        <a:lstStyle/>
        <a:p>
          <a:endParaRPr lang="en-US"/>
        </a:p>
      </dgm:t>
    </dgm:pt>
    <dgm:pt modelId="{2570F5F8-274C-46B2-A687-C92CAAAE98EE}" type="sibTrans" cxnId="{2E979E29-750F-43A0-AA07-02CF2E8012F5}">
      <dgm:prSet/>
      <dgm:spPr/>
      <dgm:t>
        <a:bodyPr/>
        <a:lstStyle/>
        <a:p>
          <a:endParaRPr lang="en-US"/>
        </a:p>
      </dgm:t>
    </dgm:pt>
    <dgm:pt modelId="{350A2265-6FE8-48AD-8170-E72509B379B0}">
      <dgm:prSet/>
      <dgm:spPr/>
      <dgm:t>
        <a:bodyPr/>
        <a:lstStyle/>
        <a:p>
          <a:r>
            <a:rPr lang="en-GB"/>
            <a:t>Do not requires extensive Planisware expertise</a:t>
          </a:r>
          <a:endParaRPr lang="en-GB" dirty="0"/>
        </a:p>
      </dgm:t>
    </dgm:pt>
    <dgm:pt modelId="{B4FE2561-5721-4F4B-8FDF-E3FB3EE78F8B}" type="parTrans" cxnId="{FA5B8A7B-C2C7-47C3-A9AE-03DA8C4AB926}">
      <dgm:prSet/>
      <dgm:spPr/>
      <dgm:t>
        <a:bodyPr/>
        <a:lstStyle/>
        <a:p>
          <a:endParaRPr lang="en-US"/>
        </a:p>
      </dgm:t>
    </dgm:pt>
    <dgm:pt modelId="{35A8E3E1-A035-48CD-9279-C6F34AF650C6}" type="sibTrans" cxnId="{FA5B8A7B-C2C7-47C3-A9AE-03DA8C4AB926}">
      <dgm:prSet/>
      <dgm:spPr/>
      <dgm:t>
        <a:bodyPr/>
        <a:lstStyle/>
        <a:p>
          <a:endParaRPr lang="en-US"/>
        </a:p>
      </dgm:t>
    </dgm:pt>
    <dgm:pt modelId="{5E36D681-FF9C-4470-AE7B-4060234E07BE}">
      <dgm:prSet>
        <dgm:style>
          <a:lnRef idx="3">
            <a:schemeClr val="lt1"/>
          </a:lnRef>
          <a:fillRef idx="1">
            <a:schemeClr val="accent2"/>
          </a:fillRef>
          <a:effectRef idx="1">
            <a:schemeClr val="accent2"/>
          </a:effectRef>
          <a:fontRef idx="minor">
            <a:schemeClr val="lt1"/>
          </a:fontRef>
        </dgm:style>
      </dgm:prSet>
      <dgm:spPr/>
      <dgm:t>
        <a:bodyPr/>
        <a:lstStyle/>
        <a:p>
          <a:r>
            <a:rPr lang="en-GB" dirty="0"/>
            <a:t>No access to script</a:t>
          </a:r>
        </a:p>
      </dgm:t>
    </dgm:pt>
    <dgm:pt modelId="{80836571-A045-4F26-AC7C-AE8E10A95F80}" type="parTrans" cxnId="{1E289107-DA8B-4426-BD85-0821C142B57A}">
      <dgm:prSet/>
      <dgm:spPr/>
      <dgm:t>
        <a:bodyPr/>
        <a:lstStyle/>
        <a:p>
          <a:endParaRPr lang="en-US"/>
        </a:p>
      </dgm:t>
    </dgm:pt>
    <dgm:pt modelId="{ED247A3E-2617-45C0-94C9-92D384FD6AC5}" type="sibTrans" cxnId="{1E289107-DA8B-4426-BD85-0821C142B57A}">
      <dgm:prSet/>
      <dgm:spPr/>
      <dgm:t>
        <a:bodyPr/>
        <a:lstStyle/>
        <a:p>
          <a:endParaRPr lang="en-US"/>
        </a:p>
      </dgm:t>
    </dgm:pt>
    <dgm:pt modelId="{05F3DA6A-48FE-46AB-8A1E-F66D7FD3F75A}">
      <dgm:prSet phldrT="[Text]">
        <dgm:style>
          <a:lnRef idx="3">
            <a:schemeClr val="lt1"/>
          </a:lnRef>
          <a:fillRef idx="1">
            <a:schemeClr val="accent2"/>
          </a:fillRef>
          <a:effectRef idx="1">
            <a:schemeClr val="accent2"/>
          </a:effectRef>
          <a:fontRef idx="minor">
            <a:schemeClr val="lt1"/>
          </a:fontRef>
        </dgm:style>
      </dgm:prSet>
      <dgm:spPr/>
      <dgm:t>
        <a:bodyPr/>
        <a:lstStyle/>
        <a:p>
          <a:r>
            <a:rPr lang="en-US" dirty="0"/>
            <a:t>No heavy data model extension</a:t>
          </a:r>
        </a:p>
      </dgm:t>
    </dgm:pt>
    <dgm:pt modelId="{637AF811-56E9-478B-8628-3C3C46F783F6}" type="parTrans" cxnId="{92F0930C-8435-4A7D-8215-9D05150A8965}">
      <dgm:prSet/>
      <dgm:spPr/>
      <dgm:t>
        <a:bodyPr/>
        <a:lstStyle/>
        <a:p>
          <a:endParaRPr lang="en-US"/>
        </a:p>
      </dgm:t>
    </dgm:pt>
    <dgm:pt modelId="{2AD063A0-31DA-4E4E-9AEA-26CAA1878BEB}" type="sibTrans" cxnId="{92F0930C-8435-4A7D-8215-9D05150A8965}">
      <dgm:prSet/>
      <dgm:spPr/>
      <dgm:t>
        <a:bodyPr/>
        <a:lstStyle/>
        <a:p>
          <a:endParaRPr lang="en-US"/>
        </a:p>
      </dgm:t>
    </dgm:pt>
    <dgm:pt modelId="{8DC7A59F-671A-41CE-B4F1-9E4EB81FA41F}" type="pres">
      <dgm:prSet presAssocID="{EBD0AC47-E234-4747-924A-BB6F2094F2E0}" presName="theList" presStyleCnt="0">
        <dgm:presLayoutVars>
          <dgm:dir/>
          <dgm:animLvl val="lvl"/>
          <dgm:resizeHandles val="exact"/>
        </dgm:presLayoutVars>
      </dgm:prSet>
      <dgm:spPr/>
      <dgm:t>
        <a:bodyPr/>
        <a:lstStyle/>
        <a:p>
          <a:endParaRPr lang="en-US"/>
        </a:p>
      </dgm:t>
    </dgm:pt>
    <dgm:pt modelId="{49D974D6-4CA6-434A-83F5-44418A7EDEFB}" type="pres">
      <dgm:prSet presAssocID="{80EA0966-9194-45DF-BA09-64697E28849C}" presName="compNode" presStyleCnt="0"/>
      <dgm:spPr/>
    </dgm:pt>
    <dgm:pt modelId="{73BF5A83-AFE0-42D2-94BE-D4E01283CB14}" type="pres">
      <dgm:prSet presAssocID="{80EA0966-9194-45DF-BA09-64697E28849C}" presName="aNode" presStyleLbl="bgShp" presStyleIdx="0" presStyleCnt="2"/>
      <dgm:spPr/>
      <dgm:t>
        <a:bodyPr/>
        <a:lstStyle/>
        <a:p>
          <a:endParaRPr lang="en-US"/>
        </a:p>
      </dgm:t>
    </dgm:pt>
    <dgm:pt modelId="{C01429FA-D550-4351-9CFC-F460C77F66E9}" type="pres">
      <dgm:prSet presAssocID="{80EA0966-9194-45DF-BA09-64697E28849C}" presName="textNode" presStyleLbl="bgShp" presStyleIdx="0" presStyleCnt="2"/>
      <dgm:spPr/>
      <dgm:t>
        <a:bodyPr/>
        <a:lstStyle/>
        <a:p>
          <a:endParaRPr lang="en-US"/>
        </a:p>
      </dgm:t>
    </dgm:pt>
    <dgm:pt modelId="{6DC3A4FC-67D9-4DE9-8A48-E73FEFD714A0}" type="pres">
      <dgm:prSet presAssocID="{80EA0966-9194-45DF-BA09-64697E28849C}" presName="compChildNode" presStyleCnt="0"/>
      <dgm:spPr/>
    </dgm:pt>
    <dgm:pt modelId="{DBC69635-8EAC-4876-9BA4-AADC6988CBA9}" type="pres">
      <dgm:prSet presAssocID="{80EA0966-9194-45DF-BA09-64697E28849C}" presName="theInnerList" presStyleCnt="0"/>
      <dgm:spPr/>
    </dgm:pt>
    <dgm:pt modelId="{1BED58CB-BA0E-4212-81DB-1AA23B94E445}" type="pres">
      <dgm:prSet presAssocID="{EC14E7B4-C5C0-4973-B247-2888C2536FEB}" presName="childNode" presStyleLbl="node1" presStyleIdx="0" presStyleCnt="6">
        <dgm:presLayoutVars>
          <dgm:bulletEnabled val="1"/>
        </dgm:presLayoutVars>
      </dgm:prSet>
      <dgm:spPr/>
      <dgm:t>
        <a:bodyPr/>
        <a:lstStyle/>
        <a:p>
          <a:endParaRPr lang="en-US"/>
        </a:p>
      </dgm:t>
    </dgm:pt>
    <dgm:pt modelId="{E7D7B1B9-BB41-4ECF-BD66-1A8D49968A08}" type="pres">
      <dgm:prSet presAssocID="{EC14E7B4-C5C0-4973-B247-2888C2536FEB}" presName="aSpace2" presStyleCnt="0"/>
      <dgm:spPr/>
    </dgm:pt>
    <dgm:pt modelId="{050366F5-CA0F-47EA-88C1-BDA185FF4A08}" type="pres">
      <dgm:prSet presAssocID="{350A2265-6FE8-48AD-8170-E72509B379B0}" presName="childNode" presStyleLbl="node1" presStyleIdx="1" presStyleCnt="6">
        <dgm:presLayoutVars>
          <dgm:bulletEnabled val="1"/>
        </dgm:presLayoutVars>
      </dgm:prSet>
      <dgm:spPr/>
      <dgm:t>
        <a:bodyPr/>
        <a:lstStyle/>
        <a:p>
          <a:endParaRPr lang="en-US"/>
        </a:p>
      </dgm:t>
    </dgm:pt>
    <dgm:pt modelId="{4CABD786-AFF5-4B39-9126-C0042F0806CD}" type="pres">
      <dgm:prSet presAssocID="{350A2265-6FE8-48AD-8170-E72509B379B0}" presName="aSpace2" presStyleCnt="0"/>
      <dgm:spPr/>
    </dgm:pt>
    <dgm:pt modelId="{1D9F2F85-D530-46F6-9A2D-25AE1527154A}" type="pres">
      <dgm:prSet presAssocID="{428F66DB-DEC8-4436-9313-E1E2D38BE2BE}" presName="childNode" presStyleLbl="node1" presStyleIdx="2" presStyleCnt="6" custScaleY="261284">
        <dgm:presLayoutVars>
          <dgm:bulletEnabled val="1"/>
        </dgm:presLayoutVars>
      </dgm:prSet>
      <dgm:spPr/>
      <dgm:t>
        <a:bodyPr/>
        <a:lstStyle/>
        <a:p>
          <a:endParaRPr lang="en-US"/>
        </a:p>
      </dgm:t>
    </dgm:pt>
    <dgm:pt modelId="{5538D74A-65B9-4290-B4A7-64CF8179184C}" type="pres">
      <dgm:prSet presAssocID="{80EA0966-9194-45DF-BA09-64697E28849C}" presName="aSpace" presStyleCnt="0"/>
      <dgm:spPr/>
    </dgm:pt>
    <dgm:pt modelId="{720ADE10-5BEC-40DB-97D2-6BA431A25DD6}" type="pres">
      <dgm:prSet presAssocID="{91A9EDB2-9C6E-4118-B5EA-4FA7662104AC}" presName="compNode" presStyleCnt="0"/>
      <dgm:spPr/>
    </dgm:pt>
    <dgm:pt modelId="{2DD7489E-8CB2-4EF5-91AB-B777FEAA5AF2}" type="pres">
      <dgm:prSet presAssocID="{91A9EDB2-9C6E-4118-B5EA-4FA7662104AC}" presName="aNode" presStyleLbl="bgShp" presStyleIdx="1" presStyleCnt="2"/>
      <dgm:spPr/>
      <dgm:t>
        <a:bodyPr/>
        <a:lstStyle/>
        <a:p>
          <a:endParaRPr lang="en-US"/>
        </a:p>
      </dgm:t>
    </dgm:pt>
    <dgm:pt modelId="{3F1F90C6-47B4-4620-94CA-3E11D996E755}" type="pres">
      <dgm:prSet presAssocID="{91A9EDB2-9C6E-4118-B5EA-4FA7662104AC}" presName="textNode" presStyleLbl="bgShp" presStyleIdx="1" presStyleCnt="2"/>
      <dgm:spPr/>
      <dgm:t>
        <a:bodyPr/>
        <a:lstStyle/>
        <a:p>
          <a:endParaRPr lang="en-US"/>
        </a:p>
      </dgm:t>
    </dgm:pt>
    <dgm:pt modelId="{1CF6A503-F6B7-4CAD-8FED-3EEB6B3FD7D2}" type="pres">
      <dgm:prSet presAssocID="{91A9EDB2-9C6E-4118-B5EA-4FA7662104AC}" presName="compChildNode" presStyleCnt="0"/>
      <dgm:spPr/>
    </dgm:pt>
    <dgm:pt modelId="{48173230-10A9-4D0B-9E7A-BB9710C28FD9}" type="pres">
      <dgm:prSet presAssocID="{91A9EDB2-9C6E-4118-B5EA-4FA7662104AC}" presName="theInnerList" presStyleCnt="0"/>
      <dgm:spPr/>
    </dgm:pt>
    <dgm:pt modelId="{3B68A1B4-DAFD-4A6F-9F24-030AB9165E2F}" type="pres">
      <dgm:prSet presAssocID="{5E36D681-FF9C-4470-AE7B-4060234E07BE}" presName="childNode" presStyleLbl="node1" presStyleIdx="3" presStyleCnt="6" custLinFactNeighborX="-2386">
        <dgm:presLayoutVars>
          <dgm:bulletEnabled val="1"/>
        </dgm:presLayoutVars>
      </dgm:prSet>
      <dgm:spPr/>
      <dgm:t>
        <a:bodyPr/>
        <a:lstStyle/>
        <a:p>
          <a:endParaRPr lang="en-US"/>
        </a:p>
      </dgm:t>
    </dgm:pt>
    <dgm:pt modelId="{A038BCCE-1BED-45F8-A731-80E73CDD5A2D}" type="pres">
      <dgm:prSet presAssocID="{5E36D681-FF9C-4470-AE7B-4060234E07BE}" presName="aSpace2" presStyleCnt="0"/>
      <dgm:spPr/>
    </dgm:pt>
    <dgm:pt modelId="{4C3BEFE8-54D9-48FE-A135-EFB1FF13D775}" type="pres">
      <dgm:prSet presAssocID="{469015C2-8A03-4DD4-A97E-147C65608720}" presName="childNode" presStyleLbl="node1" presStyleIdx="4" presStyleCnt="6">
        <dgm:presLayoutVars>
          <dgm:bulletEnabled val="1"/>
        </dgm:presLayoutVars>
      </dgm:prSet>
      <dgm:spPr/>
      <dgm:t>
        <a:bodyPr/>
        <a:lstStyle/>
        <a:p>
          <a:endParaRPr lang="en-US"/>
        </a:p>
      </dgm:t>
    </dgm:pt>
    <dgm:pt modelId="{BF64D94B-6784-4DD6-AC03-9F63E8BD590E}" type="pres">
      <dgm:prSet presAssocID="{469015C2-8A03-4DD4-A97E-147C65608720}" presName="aSpace2" presStyleCnt="0"/>
      <dgm:spPr/>
    </dgm:pt>
    <dgm:pt modelId="{D7E7D3E0-6E16-48F4-9DDF-B85F80BDDAEE}" type="pres">
      <dgm:prSet presAssocID="{05F3DA6A-48FE-46AB-8A1E-F66D7FD3F75A}" presName="childNode" presStyleLbl="node1" presStyleIdx="5" presStyleCnt="6">
        <dgm:presLayoutVars>
          <dgm:bulletEnabled val="1"/>
        </dgm:presLayoutVars>
      </dgm:prSet>
      <dgm:spPr/>
      <dgm:t>
        <a:bodyPr/>
        <a:lstStyle/>
        <a:p>
          <a:endParaRPr lang="en-US"/>
        </a:p>
      </dgm:t>
    </dgm:pt>
  </dgm:ptLst>
  <dgm:cxnLst>
    <dgm:cxn modelId="{E7E30B3C-F39C-43D2-9B36-0E102EC5E91F}" type="presOf" srcId="{EC14E7B4-C5C0-4973-B247-2888C2536FEB}" destId="{1BED58CB-BA0E-4212-81DB-1AA23B94E445}" srcOrd="0" destOrd="0" presId="urn:microsoft.com/office/officeart/2005/8/layout/lProcess2"/>
    <dgm:cxn modelId="{2E979E29-750F-43A0-AA07-02CF2E8012F5}" srcId="{80EA0966-9194-45DF-BA09-64697E28849C}" destId="{428F66DB-DEC8-4436-9313-E1E2D38BE2BE}" srcOrd="2" destOrd="0" parTransId="{C3BA27DF-D7F5-4AB3-89E9-FD247EB5DE06}" sibTransId="{2570F5F8-274C-46B2-A687-C92CAAAE98EE}"/>
    <dgm:cxn modelId="{6A844E88-AA47-4DCB-B81D-2889192963B6}" type="presOf" srcId="{428F66DB-DEC8-4436-9313-E1E2D38BE2BE}" destId="{1D9F2F85-D530-46F6-9A2D-25AE1527154A}" srcOrd="0" destOrd="0" presId="urn:microsoft.com/office/officeart/2005/8/layout/lProcess2"/>
    <dgm:cxn modelId="{BF5658CE-9BD2-4A24-A596-B76BFBB65DB5}" type="presOf" srcId="{80EA0966-9194-45DF-BA09-64697E28849C}" destId="{C01429FA-D550-4351-9CFC-F460C77F66E9}" srcOrd="1" destOrd="0" presId="urn:microsoft.com/office/officeart/2005/8/layout/lProcess2"/>
    <dgm:cxn modelId="{6859C1B7-81A7-4E02-B966-C5917BB46B74}" type="presOf" srcId="{05F3DA6A-48FE-46AB-8A1E-F66D7FD3F75A}" destId="{D7E7D3E0-6E16-48F4-9DDF-B85F80BDDAEE}" srcOrd="0" destOrd="0" presId="urn:microsoft.com/office/officeart/2005/8/layout/lProcess2"/>
    <dgm:cxn modelId="{1B2C8CCE-9965-4465-8332-5C211F048B16}" type="presOf" srcId="{469015C2-8A03-4DD4-A97E-147C65608720}" destId="{4C3BEFE8-54D9-48FE-A135-EFB1FF13D775}" srcOrd="0" destOrd="0" presId="urn:microsoft.com/office/officeart/2005/8/layout/lProcess2"/>
    <dgm:cxn modelId="{7675B92C-2C62-4813-8BA0-1E85924D7CE8}" srcId="{80EA0966-9194-45DF-BA09-64697E28849C}" destId="{EC14E7B4-C5C0-4973-B247-2888C2536FEB}" srcOrd="0" destOrd="0" parTransId="{22576E89-348B-4DCF-A8EA-9E7AAE318244}" sibTransId="{5C6835E1-DE7A-48F8-9385-927E1BD33669}"/>
    <dgm:cxn modelId="{A34DA3B1-4F58-4D7A-B5F3-BC899C8A60A9}" srcId="{EBD0AC47-E234-4747-924A-BB6F2094F2E0}" destId="{80EA0966-9194-45DF-BA09-64697E28849C}" srcOrd="0" destOrd="0" parTransId="{66781E69-F71B-4085-8FC8-EE450BB0ADCB}" sibTransId="{D46AFB23-E0D2-46B2-8E47-8AC705C73BA3}"/>
    <dgm:cxn modelId="{FA5B8A7B-C2C7-47C3-A9AE-03DA8C4AB926}" srcId="{80EA0966-9194-45DF-BA09-64697E28849C}" destId="{350A2265-6FE8-48AD-8170-E72509B379B0}" srcOrd="1" destOrd="0" parTransId="{B4FE2561-5721-4F4B-8FDF-E3FB3EE78F8B}" sibTransId="{35A8E3E1-A035-48CD-9279-C6F34AF650C6}"/>
    <dgm:cxn modelId="{66543F15-05A8-418E-8AB0-AF8A8533A859}" type="presOf" srcId="{EBD0AC47-E234-4747-924A-BB6F2094F2E0}" destId="{8DC7A59F-671A-41CE-B4F1-9E4EB81FA41F}" srcOrd="0" destOrd="0" presId="urn:microsoft.com/office/officeart/2005/8/layout/lProcess2"/>
    <dgm:cxn modelId="{D5A0C63C-237A-4663-9510-A6D0960CC28A}" srcId="{91A9EDB2-9C6E-4118-B5EA-4FA7662104AC}" destId="{469015C2-8A03-4DD4-A97E-147C65608720}" srcOrd="1" destOrd="0" parTransId="{A804CDFF-81FA-42E9-97B3-15F493C55410}" sibTransId="{48B2EF9B-3E70-48D3-A997-8103CEEE4AA2}"/>
    <dgm:cxn modelId="{0B692DFB-166D-4102-B3A9-41CE26605E48}" type="presOf" srcId="{80EA0966-9194-45DF-BA09-64697E28849C}" destId="{73BF5A83-AFE0-42D2-94BE-D4E01283CB14}" srcOrd="0" destOrd="0" presId="urn:microsoft.com/office/officeart/2005/8/layout/lProcess2"/>
    <dgm:cxn modelId="{500A191A-D742-4CF1-8B6C-E86AF46091C0}" type="presOf" srcId="{350A2265-6FE8-48AD-8170-E72509B379B0}" destId="{050366F5-CA0F-47EA-88C1-BDA185FF4A08}" srcOrd="0" destOrd="0" presId="urn:microsoft.com/office/officeart/2005/8/layout/lProcess2"/>
    <dgm:cxn modelId="{1E289107-DA8B-4426-BD85-0821C142B57A}" srcId="{91A9EDB2-9C6E-4118-B5EA-4FA7662104AC}" destId="{5E36D681-FF9C-4470-AE7B-4060234E07BE}" srcOrd="0" destOrd="0" parTransId="{80836571-A045-4F26-AC7C-AE8E10A95F80}" sibTransId="{ED247A3E-2617-45C0-94C9-92D384FD6AC5}"/>
    <dgm:cxn modelId="{92F0930C-8435-4A7D-8215-9D05150A8965}" srcId="{91A9EDB2-9C6E-4118-B5EA-4FA7662104AC}" destId="{05F3DA6A-48FE-46AB-8A1E-F66D7FD3F75A}" srcOrd="2" destOrd="0" parTransId="{637AF811-56E9-478B-8628-3C3C46F783F6}" sibTransId="{2AD063A0-31DA-4E4E-9AEA-26CAA1878BEB}"/>
    <dgm:cxn modelId="{E6671428-3A7D-434D-B6EF-6BF41D923493}" type="presOf" srcId="{5E36D681-FF9C-4470-AE7B-4060234E07BE}" destId="{3B68A1B4-DAFD-4A6F-9F24-030AB9165E2F}" srcOrd="0" destOrd="0" presId="urn:microsoft.com/office/officeart/2005/8/layout/lProcess2"/>
    <dgm:cxn modelId="{9E58A87B-5FF0-4923-B014-2911B5198B77}" type="presOf" srcId="{91A9EDB2-9C6E-4118-B5EA-4FA7662104AC}" destId="{3F1F90C6-47B4-4620-94CA-3E11D996E755}" srcOrd="1" destOrd="0" presId="urn:microsoft.com/office/officeart/2005/8/layout/lProcess2"/>
    <dgm:cxn modelId="{61E13C20-AA52-479D-A477-DEC53FA1C298}" srcId="{EBD0AC47-E234-4747-924A-BB6F2094F2E0}" destId="{91A9EDB2-9C6E-4118-B5EA-4FA7662104AC}" srcOrd="1" destOrd="0" parTransId="{91118AC4-DB42-483B-9542-DB05DE7FD7AC}" sibTransId="{6E9B25EA-80C5-4A07-BD94-BF726E2FFFE6}"/>
    <dgm:cxn modelId="{4AE6F547-146E-4C4B-BDF2-4D61DA080D90}" type="presOf" srcId="{91A9EDB2-9C6E-4118-B5EA-4FA7662104AC}" destId="{2DD7489E-8CB2-4EF5-91AB-B777FEAA5AF2}" srcOrd="0" destOrd="0" presId="urn:microsoft.com/office/officeart/2005/8/layout/lProcess2"/>
    <dgm:cxn modelId="{A3E21319-4319-4F3A-8F34-EC6FF4739B80}" type="presParOf" srcId="{8DC7A59F-671A-41CE-B4F1-9E4EB81FA41F}" destId="{49D974D6-4CA6-434A-83F5-44418A7EDEFB}" srcOrd="0" destOrd="0" presId="urn:microsoft.com/office/officeart/2005/8/layout/lProcess2"/>
    <dgm:cxn modelId="{EAB6AA81-02D7-4109-8848-46DECAE40F20}" type="presParOf" srcId="{49D974D6-4CA6-434A-83F5-44418A7EDEFB}" destId="{73BF5A83-AFE0-42D2-94BE-D4E01283CB14}" srcOrd="0" destOrd="0" presId="urn:microsoft.com/office/officeart/2005/8/layout/lProcess2"/>
    <dgm:cxn modelId="{460B64DB-BDFB-442A-8DA0-ECEE34A3CF9B}" type="presParOf" srcId="{49D974D6-4CA6-434A-83F5-44418A7EDEFB}" destId="{C01429FA-D550-4351-9CFC-F460C77F66E9}" srcOrd="1" destOrd="0" presId="urn:microsoft.com/office/officeart/2005/8/layout/lProcess2"/>
    <dgm:cxn modelId="{608CF3B5-CC5E-46D5-AE64-97B4E4F47754}" type="presParOf" srcId="{49D974D6-4CA6-434A-83F5-44418A7EDEFB}" destId="{6DC3A4FC-67D9-4DE9-8A48-E73FEFD714A0}" srcOrd="2" destOrd="0" presId="urn:microsoft.com/office/officeart/2005/8/layout/lProcess2"/>
    <dgm:cxn modelId="{B655581D-6007-441B-9B39-583919CCDF96}" type="presParOf" srcId="{6DC3A4FC-67D9-4DE9-8A48-E73FEFD714A0}" destId="{DBC69635-8EAC-4876-9BA4-AADC6988CBA9}" srcOrd="0" destOrd="0" presId="urn:microsoft.com/office/officeart/2005/8/layout/lProcess2"/>
    <dgm:cxn modelId="{F4AD53BB-749A-4E19-BB89-B6C77EFC17E6}" type="presParOf" srcId="{DBC69635-8EAC-4876-9BA4-AADC6988CBA9}" destId="{1BED58CB-BA0E-4212-81DB-1AA23B94E445}" srcOrd="0" destOrd="0" presId="urn:microsoft.com/office/officeart/2005/8/layout/lProcess2"/>
    <dgm:cxn modelId="{F2337813-3758-488D-B707-536C1AD2B531}" type="presParOf" srcId="{DBC69635-8EAC-4876-9BA4-AADC6988CBA9}" destId="{E7D7B1B9-BB41-4ECF-BD66-1A8D49968A08}" srcOrd="1" destOrd="0" presId="urn:microsoft.com/office/officeart/2005/8/layout/lProcess2"/>
    <dgm:cxn modelId="{2AB1A6EB-9276-4315-82F3-32C72503FBD7}" type="presParOf" srcId="{DBC69635-8EAC-4876-9BA4-AADC6988CBA9}" destId="{050366F5-CA0F-47EA-88C1-BDA185FF4A08}" srcOrd="2" destOrd="0" presId="urn:microsoft.com/office/officeart/2005/8/layout/lProcess2"/>
    <dgm:cxn modelId="{FB50D4AC-8B65-4735-95F1-BB1AAF4FB8A6}" type="presParOf" srcId="{DBC69635-8EAC-4876-9BA4-AADC6988CBA9}" destId="{4CABD786-AFF5-4B39-9126-C0042F0806CD}" srcOrd="3" destOrd="0" presId="urn:microsoft.com/office/officeart/2005/8/layout/lProcess2"/>
    <dgm:cxn modelId="{066325A6-DF82-4732-B91B-EBC9729F1F26}" type="presParOf" srcId="{DBC69635-8EAC-4876-9BA4-AADC6988CBA9}" destId="{1D9F2F85-D530-46F6-9A2D-25AE1527154A}" srcOrd="4" destOrd="0" presId="urn:microsoft.com/office/officeart/2005/8/layout/lProcess2"/>
    <dgm:cxn modelId="{1187D09C-6E88-45E7-8DBC-95A7043E8431}" type="presParOf" srcId="{8DC7A59F-671A-41CE-B4F1-9E4EB81FA41F}" destId="{5538D74A-65B9-4290-B4A7-64CF8179184C}" srcOrd="1" destOrd="0" presId="urn:microsoft.com/office/officeart/2005/8/layout/lProcess2"/>
    <dgm:cxn modelId="{C4968BFC-A4DF-4D4F-9EC0-8863438CD0AE}" type="presParOf" srcId="{8DC7A59F-671A-41CE-B4F1-9E4EB81FA41F}" destId="{720ADE10-5BEC-40DB-97D2-6BA431A25DD6}" srcOrd="2" destOrd="0" presId="urn:microsoft.com/office/officeart/2005/8/layout/lProcess2"/>
    <dgm:cxn modelId="{A320D3F1-150B-4E76-99F6-D36E99DE3D3A}" type="presParOf" srcId="{720ADE10-5BEC-40DB-97D2-6BA431A25DD6}" destId="{2DD7489E-8CB2-4EF5-91AB-B777FEAA5AF2}" srcOrd="0" destOrd="0" presId="urn:microsoft.com/office/officeart/2005/8/layout/lProcess2"/>
    <dgm:cxn modelId="{D006477B-9D62-4CE8-88A3-3A9086FE3462}" type="presParOf" srcId="{720ADE10-5BEC-40DB-97D2-6BA431A25DD6}" destId="{3F1F90C6-47B4-4620-94CA-3E11D996E755}" srcOrd="1" destOrd="0" presId="urn:microsoft.com/office/officeart/2005/8/layout/lProcess2"/>
    <dgm:cxn modelId="{DD73504D-C1F9-4720-936B-D92E9585B74C}" type="presParOf" srcId="{720ADE10-5BEC-40DB-97D2-6BA431A25DD6}" destId="{1CF6A503-F6B7-4CAD-8FED-3EEB6B3FD7D2}" srcOrd="2" destOrd="0" presId="urn:microsoft.com/office/officeart/2005/8/layout/lProcess2"/>
    <dgm:cxn modelId="{C3CF0AF1-E79E-4FAF-9342-0AB793C7D8FE}" type="presParOf" srcId="{1CF6A503-F6B7-4CAD-8FED-3EEB6B3FD7D2}" destId="{48173230-10A9-4D0B-9E7A-BB9710C28FD9}" srcOrd="0" destOrd="0" presId="urn:microsoft.com/office/officeart/2005/8/layout/lProcess2"/>
    <dgm:cxn modelId="{E79B3C94-1D4C-4518-AC4D-A34A95C56E4D}" type="presParOf" srcId="{48173230-10A9-4D0B-9E7A-BB9710C28FD9}" destId="{3B68A1B4-DAFD-4A6F-9F24-030AB9165E2F}" srcOrd="0" destOrd="0" presId="urn:microsoft.com/office/officeart/2005/8/layout/lProcess2"/>
    <dgm:cxn modelId="{AFFED729-DEA3-4F4B-8A8C-85E9107DB32B}" type="presParOf" srcId="{48173230-10A9-4D0B-9E7A-BB9710C28FD9}" destId="{A038BCCE-1BED-45F8-A731-80E73CDD5A2D}" srcOrd="1" destOrd="0" presId="urn:microsoft.com/office/officeart/2005/8/layout/lProcess2"/>
    <dgm:cxn modelId="{F70BC35C-70C2-4FB2-A658-CDC777EE145B}" type="presParOf" srcId="{48173230-10A9-4D0B-9E7A-BB9710C28FD9}" destId="{4C3BEFE8-54D9-48FE-A135-EFB1FF13D775}" srcOrd="2" destOrd="0" presId="urn:microsoft.com/office/officeart/2005/8/layout/lProcess2"/>
    <dgm:cxn modelId="{0819D195-B13C-41AA-9B75-507221C62E88}" type="presParOf" srcId="{48173230-10A9-4D0B-9E7A-BB9710C28FD9}" destId="{BF64D94B-6784-4DD6-AC03-9F63E8BD590E}" srcOrd="3" destOrd="0" presId="urn:microsoft.com/office/officeart/2005/8/layout/lProcess2"/>
    <dgm:cxn modelId="{26FFA4F9-96E7-4ECD-9C04-9DD33C1341E9}" type="presParOf" srcId="{48173230-10A9-4D0B-9E7A-BB9710C28FD9}" destId="{D7E7D3E0-6E16-48F4-9DDF-B85F80BDDAEE}" srcOrd="4"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BF5A83-AFE0-42D2-94BE-D4E01283CB14}">
      <dsp:nvSpPr>
        <dsp:cNvPr id="0" name=""/>
        <dsp:cNvSpPr/>
      </dsp:nvSpPr>
      <dsp:spPr>
        <a:xfrm>
          <a:off x="4149" y="0"/>
          <a:ext cx="3991670" cy="408912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224790" tIns="224790" rIns="224790" bIns="224790" numCol="1" spcCol="1270" anchor="ctr" anchorCtr="0">
          <a:noAutofit/>
        </a:bodyPr>
        <a:lstStyle/>
        <a:p>
          <a:pPr lvl="0" algn="ctr" defTabSz="2622550">
            <a:lnSpc>
              <a:spcPct val="90000"/>
            </a:lnSpc>
            <a:spcBef>
              <a:spcPct val="0"/>
            </a:spcBef>
            <a:spcAft>
              <a:spcPct val="35000"/>
            </a:spcAft>
          </a:pPr>
          <a:r>
            <a:rPr lang="en-US" sz="5900" kern="1200" dirty="0"/>
            <a:t>Pros</a:t>
          </a:r>
        </a:p>
      </dsp:txBody>
      <dsp:txXfrm>
        <a:off x="4149" y="0"/>
        <a:ext cx="3991670" cy="1226738"/>
      </dsp:txXfrm>
    </dsp:sp>
    <dsp:sp modelId="{1BED58CB-BA0E-4212-81DB-1AA23B94E445}">
      <dsp:nvSpPr>
        <dsp:cNvPr id="0" name=""/>
        <dsp:cNvSpPr/>
      </dsp:nvSpPr>
      <dsp:spPr>
        <a:xfrm>
          <a:off x="403316" y="1227425"/>
          <a:ext cx="3193336" cy="539892"/>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2860" rIns="30480" bIns="22860" numCol="1" spcCol="1270" anchor="ctr" anchorCtr="0">
          <a:noAutofit/>
        </a:bodyPr>
        <a:lstStyle/>
        <a:p>
          <a:pPr lvl="0" algn="ctr" defTabSz="533400">
            <a:lnSpc>
              <a:spcPct val="90000"/>
            </a:lnSpc>
            <a:spcBef>
              <a:spcPct val="0"/>
            </a:spcBef>
            <a:spcAft>
              <a:spcPct val="35000"/>
            </a:spcAft>
          </a:pPr>
          <a:r>
            <a:rPr lang="en-GB" sz="1200" kern="1200" dirty="0"/>
            <a:t>Done on intranet (not in Pro anymore) in simple administration menus</a:t>
          </a:r>
          <a:endParaRPr lang="en-US" sz="1200" kern="1200" dirty="0"/>
        </a:p>
      </dsp:txBody>
      <dsp:txXfrm>
        <a:off x="419129" y="1243238"/>
        <a:ext cx="3161710" cy="508266"/>
      </dsp:txXfrm>
    </dsp:sp>
    <dsp:sp modelId="{050366F5-CA0F-47EA-88C1-BDA185FF4A08}">
      <dsp:nvSpPr>
        <dsp:cNvPr id="0" name=""/>
        <dsp:cNvSpPr/>
      </dsp:nvSpPr>
      <dsp:spPr>
        <a:xfrm>
          <a:off x="403316" y="1850378"/>
          <a:ext cx="3193336" cy="539892"/>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2860" rIns="30480" bIns="22860" numCol="1" spcCol="1270" anchor="ctr" anchorCtr="0">
          <a:noAutofit/>
        </a:bodyPr>
        <a:lstStyle/>
        <a:p>
          <a:pPr lvl="0" algn="ctr" defTabSz="533400">
            <a:lnSpc>
              <a:spcPct val="90000"/>
            </a:lnSpc>
            <a:spcBef>
              <a:spcPct val="0"/>
            </a:spcBef>
            <a:spcAft>
              <a:spcPct val="35000"/>
            </a:spcAft>
          </a:pPr>
          <a:r>
            <a:rPr lang="en-GB" sz="1200" kern="1200"/>
            <a:t>Do not requires extensive Planisware expertise</a:t>
          </a:r>
          <a:endParaRPr lang="en-GB" sz="1200" kern="1200" dirty="0"/>
        </a:p>
      </dsp:txBody>
      <dsp:txXfrm>
        <a:off x="419129" y="1866191"/>
        <a:ext cx="3161710" cy="508266"/>
      </dsp:txXfrm>
    </dsp:sp>
    <dsp:sp modelId="{1D9F2F85-D530-46F6-9A2D-25AE1527154A}">
      <dsp:nvSpPr>
        <dsp:cNvPr id="0" name=""/>
        <dsp:cNvSpPr/>
      </dsp:nvSpPr>
      <dsp:spPr>
        <a:xfrm>
          <a:off x="403316" y="2473331"/>
          <a:ext cx="3193336" cy="1410653"/>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2860" rIns="30480" bIns="22860" numCol="1" spcCol="1270" anchor="ctr" anchorCtr="0">
          <a:noAutofit/>
        </a:bodyPr>
        <a:lstStyle/>
        <a:p>
          <a:pPr lvl="0" algn="ctr" defTabSz="533400">
            <a:lnSpc>
              <a:spcPct val="90000"/>
            </a:lnSpc>
            <a:spcBef>
              <a:spcPct val="0"/>
            </a:spcBef>
            <a:spcAft>
              <a:spcPct val="35000"/>
            </a:spcAft>
          </a:pPr>
          <a:r>
            <a:rPr lang="en-GB" sz="1200" kern="1200" dirty="0"/>
            <a:t>Large number of objects now available in 6.2 : simple data-model extension (attributes, </a:t>
          </a:r>
          <a:r>
            <a:rPr lang="en-GB" sz="1200" b="1" kern="1200" dirty="0">
              <a:solidFill>
                <a:schemeClr val="accent6">
                  <a:lumMod val="60000"/>
                  <a:lumOff val="40000"/>
                </a:schemeClr>
              </a:solidFill>
            </a:rPr>
            <a:t>list of values</a:t>
          </a:r>
          <a:r>
            <a:rPr lang="en-GB" sz="1200" kern="1200" dirty="0"/>
            <a:t>, </a:t>
          </a:r>
          <a:r>
            <a:rPr lang="en-GB" sz="1200" b="1" kern="1200" dirty="0">
              <a:solidFill>
                <a:schemeClr val="accent6">
                  <a:lumMod val="60000"/>
                  <a:lumOff val="40000"/>
                </a:schemeClr>
              </a:solidFill>
            </a:rPr>
            <a:t>ring attributes</a:t>
          </a:r>
          <a:r>
            <a:rPr lang="en-GB" sz="1200" kern="1200" dirty="0"/>
            <a:t>), attribute settings, alerts, locks, </a:t>
          </a:r>
          <a:r>
            <a:rPr lang="en-GB" sz="1200" b="1" kern="1200" dirty="0">
              <a:solidFill>
                <a:schemeClr val="accent6">
                  <a:lumMod val="60000"/>
                  <a:lumOff val="40000"/>
                </a:schemeClr>
              </a:solidFill>
            </a:rPr>
            <a:t>symbolic fields</a:t>
          </a:r>
          <a:r>
            <a:rPr lang="en-GB" sz="1200" kern="1200" dirty="0"/>
            <a:t>, data management rules, customization of entry screens, </a:t>
          </a:r>
          <a:r>
            <a:rPr lang="en-GB" sz="1200" b="1" kern="1200" dirty="0">
              <a:solidFill>
                <a:schemeClr val="accent6">
                  <a:lumMod val="60000"/>
                  <a:lumOff val="40000"/>
                </a:schemeClr>
              </a:solidFill>
            </a:rPr>
            <a:t>code generator</a:t>
          </a:r>
          <a:r>
            <a:rPr lang="en-GB" sz="1200" kern="1200" dirty="0"/>
            <a:t>, </a:t>
          </a:r>
          <a:r>
            <a:rPr lang="en-GB" sz="1200" b="1" kern="1200" dirty="0">
              <a:solidFill>
                <a:schemeClr val="accent6">
                  <a:lumMod val="60000"/>
                  <a:lumOff val="40000"/>
                </a:schemeClr>
              </a:solidFill>
            </a:rPr>
            <a:t>iterative formula</a:t>
          </a:r>
          <a:r>
            <a:rPr lang="en-GB" sz="1200" kern="1200" dirty="0"/>
            <a:t>, workflows, indicators…</a:t>
          </a:r>
        </a:p>
      </dsp:txBody>
      <dsp:txXfrm>
        <a:off x="444633" y="2514648"/>
        <a:ext cx="3110702" cy="1328019"/>
      </dsp:txXfrm>
    </dsp:sp>
    <dsp:sp modelId="{2DD7489E-8CB2-4EF5-91AB-B777FEAA5AF2}">
      <dsp:nvSpPr>
        <dsp:cNvPr id="0" name=""/>
        <dsp:cNvSpPr/>
      </dsp:nvSpPr>
      <dsp:spPr>
        <a:xfrm>
          <a:off x="4295195" y="0"/>
          <a:ext cx="3991670" cy="408912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224790" tIns="224790" rIns="224790" bIns="224790" numCol="1" spcCol="1270" anchor="ctr" anchorCtr="0">
          <a:noAutofit/>
        </a:bodyPr>
        <a:lstStyle/>
        <a:p>
          <a:pPr lvl="0" algn="ctr" defTabSz="2622550">
            <a:lnSpc>
              <a:spcPct val="90000"/>
            </a:lnSpc>
            <a:spcBef>
              <a:spcPct val="0"/>
            </a:spcBef>
            <a:spcAft>
              <a:spcPct val="35000"/>
            </a:spcAft>
          </a:pPr>
          <a:r>
            <a:rPr lang="en-US" sz="5900" kern="1200" dirty="0"/>
            <a:t>Cons</a:t>
          </a:r>
        </a:p>
      </dsp:txBody>
      <dsp:txXfrm>
        <a:off x="4295195" y="0"/>
        <a:ext cx="3991670" cy="1226738"/>
      </dsp:txXfrm>
    </dsp:sp>
    <dsp:sp modelId="{3B68A1B4-DAFD-4A6F-9F24-030AB9165E2F}">
      <dsp:nvSpPr>
        <dsp:cNvPr id="0" name=""/>
        <dsp:cNvSpPr/>
      </dsp:nvSpPr>
      <dsp:spPr>
        <a:xfrm>
          <a:off x="4618169" y="1227087"/>
          <a:ext cx="3193336" cy="803349"/>
        </a:xfrm>
        <a:prstGeom prst="roundRect">
          <a:avLst>
            <a:gd name="adj" fmla="val 10000"/>
          </a:avLst>
        </a:prstGeom>
        <a:solidFill>
          <a:schemeClr val="accent2"/>
        </a:solidFill>
        <a:ln w="25400" cap="flat" cmpd="sng" algn="ctr">
          <a:solidFill>
            <a:schemeClr val="lt1"/>
          </a:solidFill>
          <a:prstDash val="solid"/>
        </a:ln>
        <a:effectLst>
          <a:outerShdw blurRad="38100" dist="25400" dir="5400000" rotWithShape="0">
            <a:srgbClr val="000000">
              <a:alpha val="40000"/>
            </a:srgbClr>
          </a:outerShdw>
        </a:effectLst>
      </dsp:spPr>
      <dsp:style>
        <a:lnRef idx="3">
          <a:schemeClr val="lt1"/>
        </a:lnRef>
        <a:fillRef idx="1">
          <a:schemeClr val="accent2"/>
        </a:fillRef>
        <a:effectRef idx="1">
          <a:schemeClr val="accent2"/>
        </a:effectRef>
        <a:fontRef idx="minor">
          <a:schemeClr val="lt1"/>
        </a:fontRef>
      </dsp:style>
      <dsp:txBody>
        <a:bodyPr spcFirstLastPara="0" vert="horz" wrap="square" lIns="30480" tIns="22860" rIns="30480" bIns="22860" numCol="1" spcCol="1270" anchor="ctr" anchorCtr="0">
          <a:noAutofit/>
        </a:bodyPr>
        <a:lstStyle/>
        <a:p>
          <a:pPr lvl="0" algn="ctr" defTabSz="533400">
            <a:lnSpc>
              <a:spcPct val="90000"/>
            </a:lnSpc>
            <a:spcBef>
              <a:spcPct val="0"/>
            </a:spcBef>
            <a:spcAft>
              <a:spcPct val="35000"/>
            </a:spcAft>
          </a:pPr>
          <a:r>
            <a:rPr lang="en-GB" sz="1200" kern="1200" dirty="0"/>
            <a:t>No access to script</a:t>
          </a:r>
        </a:p>
      </dsp:txBody>
      <dsp:txXfrm>
        <a:off x="4641698" y="1250616"/>
        <a:ext cx="3146278" cy="756291"/>
      </dsp:txXfrm>
    </dsp:sp>
    <dsp:sp modelId="{4C3BEFE8-54D9-48FE-A135-EFB1FF13D775}">
      <dsp:nvSpPr>
        <dsp:cNvPr id="0" name=""/>
        <dsp:cNvSpPr/>
      </dsp:nvSpPr>
      <dsp:spPr>
        <a:xfrm>
          <a:off x="4694362" y="2154030"/>
          <a:ext cx="3193336" cy="803349"/>
        </a:xfrm>
        <a:prstGeom prst="roundRect">
          <a:avLst>
            <a:gd name="adj" fmla="val 10000"/>
          </a:avLst>
        </a:prstGeom>
        <a:solidFill>
          <a:schemeClr val="accent2"/>
        </a:solidFill>
        <a:ln w="25400" cap="flat" cmpd="sng" algn="ctr">
          <a:solidFill>
            <a:schemeClr val="lt1"/>
          </a:solidFill>
          <a:prstDash val="solid"/>
        </a:ln>
        <a:effectLst>
          <a:outerShdw blurRad="38100" dist="25400" dir="5400000" rotWithShape="0">
            <a:srgbClr val="000000">
              <a:alpha val="40000"/>
            </a:srgbClr>
          </a:outerShdw>
        </a:effectLst>
      </dsp:spPr>
      <dsp:style>
        <a:lnRef idx="3">
          <a:schemeClr val="lt1"/>
        </a:lnRef>
        <a:fillRef idx="1">
          <a:schemeClr val="accent2"/>
        </a:fillRef>
        <a:effectRef idx="1">
          <a:schemeClr val="accent2"/>
        </a:effectRef>
        <a:fontRef idx="minor">
          <a:schemeClr val="lt1"/>
        </a:fontRef>
      </dsp:style>
      <dsp:txBody>
        <a:bodyPr spcFirstLastPara="0" vert="horz" wrap="square" lIns="30480" tIns="22860" rIns="30480" bIns="22860" numCol="1" spcCol="1270" anchor="ctr" anchorCtr="0">
          <a:noAutofit/>
        </a:bodyPr>
        <a:lstStyle/>
        <a:p>
          <a:pPr lvl="0" algn="ctr" defTabSz="533400">
            <a:lnSpc>
              <a:spcPct val="90000"/>
            </a:lnSpc>
            <a:spcBef>
              <a:spcPct val="0"/>
            </a:spcBef>
            <a:spcAft>
              <a:spcPct val="35000"/>
            </a:spcAft>
          </a:pPr>
          <a:r>
            <a:rPr lang="en-US" sz="1200" kern="1200" dirty="0"/>
            <a:t>No access to all environment objects, specially advanced ones</a:t>
          </a:r>
        </a:p>
      </dsp:txBody>
      <dsp:txXfrm>
        <a:off x="4717891" y="2177559"/>
        <a:ext cx="3146278" cy="756291"/>
      </dsp:txXfrm>
    </dsp:sp>
    <dsp:sp modelId="{D7E7D3E0-6E16-48F4-9DDF-B85F80BDDAEE}">
      <dsp:nvSpPr>
        <dsp:cNvPr id="0" name=""/>
        <dsp:cNvSpPr/>
      </dsp:nvSpPr>
      <dsp:spPr>
        <a:xfrm>
          <a:off x="4694362" y="3080972"/>
          <a:ext cx="3193336" cy="803349"/>
        </a:xfrm>
        <a:prstGeom prst="roundRect">
          <a:avLst>
            <a:gd name="adj" fmla="val 10000"/>
          </a:avLst>
        </a:prstGeom>
        <a:solidFill>
          <a:schemeClr val="accent2"/>
        </a:solidFill>
        <a:ln w="25400" cap="flat" cmpd="sng" algn="ctr">
          <a:solidFill>
            <a:schemeClr val="lt1"/>
          </a:solidFill>
          <a:prstDash val="solid"/>
        </a:ln>
        <a:effectLst>
          <a:outerShdw blurRad="38100" dist="25400" dir="5400000" rotWithShape="0">
            <a:srgbClr val="000000">
              <a:alpha val="40000"/>
            </a:srgbClr>
          </a:outerShdw>
        </a:effectLst>
      </dsp:spPr>
      <dsp:style>
        <a:lnRef idx="3">
          <a:schemeClr val="lt1"/>
        </a:lnRef>
        <a:fillRef idx="1">
          <a:schemeClr val="accent2"/>
        </a:fillRef>
        <a:effectRef idx="1">
          <a:schemeClr val="accent2"/>
        </a:effectRef>
        <a:fontRef idx="minor">
          <a:schemeClr val="lt1"/>
        </a:fontRef>
      </dsp:style>
      <dsp:txBody>
        <a:bodyPr spcFirstLastPara="0" vert="horz" wrap="square" lIns="30480" tIns="22860" rIns="30480" bIns="22860" numCol="1" spcCol="1270" anchor="ctr" anchorCtr="0">
          <a:noAutofit/>
        </a:bodyPr>
        <a:lstStyle/>
        <a:p>
          <a:pPr lvl="0" algn="ctr" defTabSz="533400">
            <a:lnSpc>
              <a:spcPct val="90000"/>
            </a:lnSpc>
            <a:spcBef>
              <a:spcPct val="0"/>
            </a:spcBef>
            <a:spcAft>
              <a:spcPct val="35000"/>
            </a:spcAft>
          </a:pPr>
          <a:r>
            <a:rPr lang="en-US" sz="1200" kern="1200" dirty="0"/>
            <a:t>No heavy data model extension</a:t>
          </a:r>
        </a:p>
      </dsp:txBody>
      <dsp:txXfrm>
        <a:off x="4717891" y="3104501"/>
        <a:ext cx="3146278" cy="756291"/>
      </dsp:txXfrm>
    </dsp:sp>
  </dsp:spTree>
</dsp:drawing>
</file>

<file path=ppt/diagrams/layout1.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9099" cy="498693"/>
          </a:xfrm>
          <a:prstGeom prst="rect">
            <a:avLst/>
          </a:prstGeom>
        </p:spPr>
        <p:txBody>
          <a:bodyPr vert="horz" lIns="91440" tIns="45720" rIns="91440" bIns="45720" rtlCol="0"/>
          <a:lstStyle>
            <a:lvl1pPr algn="l">
              <a:defRPr sz="1200"/>
            </a:lvl1pPr>
          </a:lstStyle>
          <a:p>
            <a:endParaRPr lang="fr-FR"/>
          </a:p>
        </p:txBody>
      </p:sp>
      <p:sp>
        <p:nvSpPr>
          <p:cNvPr id="3" name="Date Placeholder 2"/>
          <p:cNvSpPr>
            <a:spLocks noGrp="1"/>
          </p:cNvSpPr>
          <p:nvPr>
            <p:ph type="dt" sz="quarter" idx="1"/>
          </p:nvPr>
        </p:nvSpPr>
        <p:spPr>
          <a:xfrm>
            <a:off x="3854939" y="0"/>
            <a:ext cx="2949099" cy="498693"/>
          </a:xfrm>
          <a:prstGeom prst="rect">
            <a:avLst/>
          </a:prstGeom>
        </p:spPr>
        <p:txBody>
          <a:bodyPr vert="horz" lIns="91440" tIns="45720" rIns="91440" bIns="45720" rtlCol="0"/>
          <a:lstStyle>
            <a:lvl1pPr algn="r">
              <a:defRPr sz="1200"/>
            </a:lvl1pPr>
          </a:lstStyle>
          <a:p>
            <a:fld id="{77BB0E84-F1C2-4873-865B-556EEAD9886F}" type="datetimeFigureOut">
              <a:rPr lang="fr-FR" smtClean="0"/>
              <a:t>26/03/2019</a:t>
            </a:fld>
            <a:endParaRPr lang="fr-FR"/>
          </a:p>
        </p:txBody>
      </p:sp>
      <p:sp>
        <p:nvSpPr>
          <p:cNvPr id="4" name="Footer Placeholder 3"/>
          <p:cNvSpPr>
            <a:spLocks noGrp="1"/>
          </p:cNvSpPr>
          <p:nvPr>
            <p:ph type="ftr" sz="quarter" idx="2"/>
          </p:nvPr>
        </p:nvSpPr>
        <p:spPr>
          <a:xfrm>
            <a:off x="0" y="9440647"/>
            <a:ext cx="2949099" cy="498692"/>
          </a:xfrm>
          <a:prstGeom prst="rect">
            <a:avLst/>
          </a:prstGeom>
        </p:spPr>
        <p:txBody>
          <a:bodyPr vert="horz" lIns="91440" tIns="45720" rIns="91440" bIns="45720" rtlCol="0" anchor="b"/>
          <a:lstStyle>
            <a:lvl1pPr algn="l">
              <a:defRPr sz="1200"/>
            </a:lvl1pPr>
          </a:lstStyle>
          <a:p>
            <a:endParaRPr lang="fr-FR"/>
          </a:p>
        </p:txBody>
      </p:sp>
      <p:sp>
        <p:nvSpPr>
          <p:cNvPr id="5" name="Slide Number Placeholder 4"/>
          <p:cNvSpPr>
            <a:spLocks noGrp="1"/>
          </p:cNvSpPr>
          <p:nvPr>
            <p:ph type="sldNum" sz="quarter" idx="3"/>
          </p:nvPr>
        </p:nvSpPr>
        <p:spPr>
          <a:xfrm>
            <a:off x="3854939" y="9440647"/>
            <a:ext cx="2949099" cy="498692"/>
          </a:xfrm>
          <a:prstGeom prst="rect">
            <a:avLst/>
          </a:prstGeom>
        </p:spPr>
        <p:txBody>
          <a:bodyPr vert="horz" lIns="91440" tIns="45720" rIns="91440" bIns="45720" rtlCol="0" anchor="b"/>
          <a:lstStyle>
            <a:lvl1pPr algn="r">
              <a:defRPr sz="1200"/>
            </a:lvl1pPr>
          </a:lstStyle>
          <a:p>
            <a:fld id="{461615C7-4158-450E-A39C-9499BC25F008}" type="slidenum">
              <a:rPr lang="fr-FR" smtClean="0"/>
              <a:t>‹#›</a:t>
            </a:fld>
            <a:endParaRPr lang="fr-FR"/>
          </a:p>
        </p:txBody>
      </p:sp>
    </p:spTree>
    <p:extLst>
      <p:ext uri="{BB962C8B-B14F-4D97-AF65-F5344CB8AC3E}">
        <p14:creationId xmlns:p14="http://schemas.microsoft.com/office/powerpoint/2010/main" val="334724434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49099" cy="498693"/>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54939" y="0"/>
            <a:ext cx="2949099" cy="498693"/>
          </a:xfrm>
          <a:prstGeom prst="rect">
            <a:avLst/>
          </a:prstGeom>
        </p:spPr>
        <p:txBody>
          <a:bodyPr vert="horz" lIns="91440" tIns="45720" rIns="91440" bIns="45720" rtlCol="0"/>
          <a:lstStyle>
            <a:lvl1pPr algn="r">
              <a:defRPr sz="1200"/>
            </a:lvl1pPr>
          </a:lstStyle>
          <a:p>
            <a:fld id="{DE58DE46-1453-469E-9379-2B06D3AF8858}" type="datetimeFigureOut">
              <a:rPr lang="fr-FR" smtClean="0"/>
              <a:t>26/03/2019</a:t>
            </a:fld>
            <a:endParaRPr lang="fr-FR"/>
          </a:p>
        </p:txBody>
      </p:sp>
      <p:sp>
        <p:nvSpPr>
          <p:cNvPr id="4" name="Espace réservé de l'image des diapositives 3"/>
          <p:cNvSpPr>
            <a:spLocks noGrp="1" noRot="1" noChangeAspect="1"/>
          </p:cNvSpPr>
          <p:nvPr>
            <p:ph type="sldImg" idx="2"/>
          </p:nvPr>
        </p:nvSpPr>
        <p:spPr>
          <a:xfrm>
            <a:off x="1166813" y="1243013"/>
            <a:ext cx="4471987" cy="3354387"/>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commentaires 4"/>
          <p:cNvSpPr>
            <a:spLocks noGrp="1"/>
          </p:cNvSpPr>
          <p:nvPr>
            <p:ph type="body" sz="quarter" idx="3"/>
          </p:nvPr>
        </p:nvSpPr>
        <p:spPr>
          <a:xfrm>
            <a:off x="680562" y="4783307"/>
            <a:ext cx="5444490" cy="3913614"/>
          </a:xfrm>
          <a:prstGeom prst="rect">
            <a:avLst/>
          </a:prstGeom>
        </p:spPr>
        <p:txBody>
          <a:bodyPr vert="horz" lIns="91440" tIns="45720" rIns="91440" bIns="45720" rtlCol="0"/>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9440647"/>
            <a:ext cx="2949099" cy="498692"/>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54939" y="9440647"/>
            <a:ext cx="2949099" cy="498692"/>
          </a:xfrm>
          <a:prstGeom prst="rect">
            <a:avLst/>
          </a:prstGeom>
        </p:spPr>
        <p:txBody>
          <a:bodyPr vert="horz" lIns="91440" tIns="45720" rIns="91440" bIns="45720" rtlCol="0" anchor="b"/>
          <a:lstStyle>
            <a:lvl1pPr algn="r">
              <a:defRPr sz="1200"/>
            </a:lvl1pPr>
          </a:lstStyle>
          <a:p>
            <a:fld id="{C719980F-A4BC-490A-9859-338109C96316}" type="slidenum">
              <a:rPr lang="fr-FR" smtClean="0"/>
              <a:t>‹#›</a:t>
            </a:fld>
            <a:endParaRPr lang="fr-FR"/>
          </a:p>
        </p:txBody>
      </p:sp>
    </p:spTree>
    <p:extLst>
      <p:ext uri="{BB962C8B-B14F-4D97-AF65-F5344CB8AC3E}">
        <p14:creationId xmlns:p14="http://schemas.microsoft.com/office/powerpoint/2010/main" val="10441725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C719980F-A4BC-490A-9859-338109C96316}" type="slidenum">
              <a:rPr lang="fr-FR" smtClean="0"/>
              <a:t>2</a:t>
            </a:fld>
            <a:endParaRPr lang="fr-FR"/>
          </a:p>
        </p:txBody>
      </p:sp>
    </p:spTree>
    <p:extLst>
      <p:ext uri="{BB962C8B-B14F-4D97-AF65-F5344CB8AC3E}">
        <p14:creationId xmlns:p14="http://schemas.microsoft.com/office/powerpoint/2010/main" val="42140835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10"/>
          </p:nvPr>
        </p:nvSpPr>
        <p:spPr/>
        <p:txBody>
          <a:bodyPr/>
          <a:lstStyle/>
          <a:p>
            <a:fld id="{C4AC222E-21BD-493A-9206-C56D937ED10D}" type="slidenum">
              <a:rPr lang="en-US" smtClean="0"/>
              <a:pPr/>
              <a:t>26</a:t>
            </a:fld>
            <a:endParaRPr lang="en-US"/>
          </a:p>
        </p:txBody>
      </p:sp>
    </p:spTree>
    <p:extLst>
      <p:ext uri="{BB962C8B-B14F-4D97-AF65-F5344CB8AC3E}">
        <p14:creationId xmlns:p14="http://schemas.microsoft.com/office/powerpoint/2010/main" val="41194363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10"/>
          </p:nvPr>
        </p:nvSpPr>
        <p:spPr/>
        <p:txBody>
          <a:bodyPr/>
          <a:lstStyle/>
          <a:p>
            <a:fld id="{C4AC222E-21BD-493A-9206-C56D937ED10D}" type="slidenum">
              <a:rPr lang="en-US" smtClean="0"/>
              <a:pPr/>
              <a:t>28</a:t>
            </a:fld>
            <a:endParaRPr lang="en-US"/>
          </a:p>
        </p:txBody>
      </p:sp>
    </p:spTree>
    <p:extLst>
      <p:ext uri="{BB962C8B-B14F-4D97-AF65-F5344CB8AC3E}">
        <p14:creationId xmlns:p14="http://schemas.microsoft.com/office/powerpoint/2010/main" val="27960101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10"/>
          </p:nvPr>
        </p:nvSpPr>
        <p:spPr/>
        <p:txBody>
          <a:bodyPr/>
          <a:lstStyle/>
          <a:p>
            <a:fld id="{C4AC222E-21BD-493A-9206-C56D937ED10D}" type="slidenum">
              <a:rPr lang="en-US" smtClean="0"/>
              <a:pPr/>
              <a:t>31</a:t>
            </a:fld>
            <a:endParaRPr lang="en-US"/>
          </a:p>
        </p:txBody>
      </p:sp>
    </p:spTree>
    <p:extLst>
      <p:ext uri="{BB962C8B-B14F-4D97-AF65-F5344CB8AC3E}">
        <p14:creationId xmlns:p14="http://schemas.microsoft.com/office/powerpoint/2010/main" val="15753896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10"/>
          </p:nvPr>
        </p:nvSpPr>
        <p:spPr/>
        <p:txBody>
          <a:bodyPr/>
          <a:lstStyle/>
          <a:p>
            <a:fld id="{C4AC222E-21BD-493A-9206-C56D937ED10D}" type="slidenum">
              <a:rPr lang="en-US" smtClean="0"/>
              <a:pPr/>
              <a:t>37</a:t>
            </a:fld>
            <a:endParaRPr lang="en-US"/>
          </a:p>
        </p:txBody>
      </p:sp>
    </p:spTree>
    <p:extLst>
      <p:ext uri="{BB962C8B-B14F-4D97-AF65-F5344CB8AC3E}">
        <p14:creationId xmlns:p14="http://schemas.microsoft.com/office/powerpoint/2010/main" val="1432745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10"/>
          </p:nvPr>
        </p:nvSpPr>
        <p:spPr/>
        <p:txBody>
          <a:bodyPr/>
          <a:lstStyle/>
          <a:p>
            <a:fld id="{C4AC222E-21BD-493A-9206-C56D937ED10D}" type="slidenum">
              <a:rPr lang="en-US" smtClean="0"/>
              <a:pPr/>
              <a:t>43</a:t>
            </a:fld>
            <a:endParaRPr lang="en-US"/>
          </a:p>
        </p:txBody>
      </p:sp>
    </p:spTree>
    <p:extLst>
      <p:ext uri="{BB962C8B-B14F-4D97-AF65-F5344CB8AC3E}">
        <p14:creationId xmlns:p14="http://schemas.microsoft.com/office/powerpoint/2010/main" val="32479690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10"/>
          </p:nvPr>
        </p:nvSpPr>
        <p:spPr/>
        <p:txBody>
          <a:bodyPr/>
          <a:lstStyle/>
          <a:p>
            <a:fld id="{C4AC222E-21BD-493A-9206-C56D937ED10D}" type="slidenum">
              <a:rPr lang="en-US" smtClean="0"/>
              <a:pPr/>
              <a:t>44</a:t>
            </a:fld>
            <a:endParaRPr lang="en-US"/>
          </a:p>
        </p:txBody>
      </p:sp>
    </p:spTree>
    <p:extLst>
      <p:ext uri="{BB962C8B-B14F-4D97-AF65-F5344CB8AC3E}">
        <p14:creationId xmlns:p14="http://schemas.microsoft.com/office/powerpoint/2010/main" val="23429579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10"/>
          </p:nvPr>
        </p:nvSpPr>
        <p:spPr/>
        <p:txBody>
          <a:bodyPr/>
          <a:lstStyle/>
          <a:p>
            <a:fld id="{C4AC222E-21BD-493A-9206-C56D937ED10D}" type="slidenum">
              <a:rPr lang="en-US" smtClean="0"/>
              <a:pPr/>
              <a:t>54</a:t>
            </a:fld>
            <a:endParaRPr lang="en-US"/>
          </a:p>
        </p:txBody>
      </p:sp>
    </p:spTree>
    <p:extLst>
      <p:ext uri="{BB962C8B-B14F-4D97-AF65-F5344CB8AC3E}">
        <p14:creationId xmlns:p14="http://schemas.microsoft.com/office/powerpoint/2010/main" val="31883034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10"/>
          </p:nvPr>
        </p:nvSpPr>
        <p:spPr/>
        <p:txBody>
          <a:bodyPr/>
          <a:lstStyle/>
          <a:p>
            <a:fld id="{C4AC222E-21BD-493A-9206-C56D937ED10D}" type="slidenum">
              <a:rPr lang="en-US" smtClean="0"/>
              <a:pPr/>
              <a:t>58</a:t>
            </a:fld>
            <a:endParaRPr lang="en-US"/>
          </a:p>
        </p:txBody>
      </p:sp>
    </p:spTree>
    <p:extLst>
      <p:ext uri="{BB962C8B-B14F-4D97-AF65-F5344CB8AC3E}">
        <p14:creationId xmlns:p14="http://schemas.microsoft.com/office/powerpoint/2010/main" val="21015871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10"/>
          </p:nvPr>
        </p:nvSpPr>
        <p:spPr/>
        <p:txBody>
          <a:bodyPr/>
          <a:lstStyle/>
          <a:p>
            <a:fld id="{C4AC222E-21BD-493A-9206-C56D937ED10D}" type="slidenum">
              <a:rPr lang="en-US" smtClean="0"/>
              <a:pPr/>
              <a:t>61</a:t>
            </a:fld>
            <a:endParaRPr lang="en-US"/>
          </a:p>
        </p:txBody>
      </p:sp>
    </p:spTree>
    <p:extLst>
      <p:ext uri="{BB962C8B-B14F-4D97-AF65-F5344CB8AC3E}">
        <p14:creationId xmlns:p14="http://schemas.microsoft.com/office/powerpoint/2010/main" val="18010941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C719980F-A4BC-490A-9859-338109C96316}" type="slidenum">
              <a:rPr lang="fr-FR" smtClean="0"/>
              <a:t>67</a:t>
            </a:fld>
            <a:endParaRPr lang="fr-FR"/>
          </a:p>
        </p:txBody>
      </p:sp>
    </p:spTree>
    <p:extLst>
      <p:ext uri="{BB962C8B-B14F-4D97-AF65-F5344CB8AC3E}">
        <p14:creationId xmlns:p14="http://schemas.microsoft.com/office/powerpoint/2010/main" val="25870217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endParaRPr lang="de-DE" dirty="0"/>
          </a:p>
        </p:txBody>
      </p:sp>
      <p:sp>
        <p:nvSpPr>
          <p:cNvPr id="4" name="Foliennummernplatzhalter 3"/>
          <p:cNvSpPr>
            <a:spLocks noGrp="1"/>
          </p:cNvSpPr>
          <p:nvPr>
            <p:ph type="sldNum" sz="quarter" idx="10"/>
          </p:nvPr>
        </p:nvSpPr>
        <p:spPr/>
        <p:txBody>
          <a:bodyPr/>
          <a:lstStyle/>
          <a:p>
            <a:fld id="{C719980F-A4BC-490A-9859-338109C96316}" type="slidenum">
              <a:rPr lang="fr-FR" smtClean="0"/>
              <a:t>3</a:t>
            </a:fld>
            <a:endParaRPr lang="fr-FR"/>
          </a:p>
        </p:txBody>
      </p:sp>
    </p:spTree>
    <p:extLst>
      <p:ext uri="{BB962C8B-B14F-4D97-AF65-F5344CB8AC3E}">
        <p14:creationId xmlns:p14="http://schemas.microsoft.com/office/powerpoint/2010/main" val="208430200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10"/>
          </p:nvPr>
        </p:nvSpPr>
        <p:spPr/>
        <p:txBody>
          <a:bodyPr/>
          <a:lstStyle/>
          <a:p>
            <a:fld id="{C4AC222E-21BD-493A-9206-C56D937ED10D}" type="slidenum">
              <a:rPr lang="en-US" smtClean="0"/>
              <a:pPr/>
              <a:t>78</a:t>
            </a:fld>
            <a:endParaRPr lang="en-US"/>
          </a:p>
        </p:txBody>
      </p:sp>
    </p:spTree>
    <p:extLst>
      <p:ext uri="{BB962C8B-B14F-4D97-AF65-F5344CB8AC3E}">
        <p14:creationId xmlns:p14="http://schemas.microsoft.com/office/powerpoint/2010/main" val="218175019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C4AC222E-21BD-493A-9206-C56D937ED10D}" type="slidenum">
              <a:rPr lang="en-US" smtClean="0"/>
              <a:pPr/>
              <a:t>93</a:t>
            </a:fld>
            <a:endParaRPr lang="en-US"/>
          </a:p>
        </p:txBody>
      </p:sp>
    </p:spTree>
    <p:extLst>
      <p:ext uri="{BB962C8B-B14F-4D97-AF65-F5344CB8AC3E}">
        <p14:creationId xmlns:p14="http://schemas.microsoft.com/office/powerpoint/2010/main" val="353868896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C4AC222E-21BD-493A-9206-C56D937ED10D}" type="slidenum">
              <a:rPr lang="en-US" smtClean="0"/>
              <a:pPr/>
              <a:t>94</a:t>
            </a:fld>
            <a:endParaRPr lang="en-US"/>
          </a:p>
        </p:txBody>
      </p:sp>
    </p:spTree>
    <p:extLst>
      <p:ext uri="{BB962C8B-B14F-4D97-AF65-F5344CB8AC3E}">
        <p14:creationId xmlns:p14="http://schemas.microsoft.com/office/powerpoint/2010/main" val="250896891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10"/>
          </p:nvPr>
        </p:nvSpPr>
        <p:spPr/>
        <p:txBody>
          <a:bodyPr/>
          <a:lstStyle/>
          <a:p>
            <a:fld id="{C4AC222E-21BD-493A-9206-C56D937ED10D}" type="slidenum">
              <a:rPr lang="en-US" smtClean="0"/>
              <a:pPr/>
              <a:t>102</a:t>
            </a:fld>
            <a:endParaRPr lang="en-US"/>
          </a:p>
        </p:txBody>
      </p:sp>
    </p:spTree>
    <p:extLst>
      <p:ext uri="{BB962C8B-B14F-4D97-AF65-F5344CB8AC3E}">
        <p14:creationId xmlns:p14="http://schemas.microsoft.com/office/powerpoint/2010/main" val="12389688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a:t>Change this screenshot to adjust fo</a:t>
            </a:r>
            <a:r>
              <a:rPr lang="en-US" baseline="0" dirty="0"/>
              <a:t>r creating a text key to replace the name for project module</a:t>
            </a:r>
            <a:endParaRPr lang="en-US" dirty="0"/>
          </a:p>
        </p:txBody>
      </p:sp>
      <p:sp>
        <p:nvSpPr>
          <p:cNvPr id="4" name="Espace réservé du numéro de diapositive 3"/>
          <p:cNvSpPr>
            <a:spLocks noGrp="1"/>
          </p:cNvSpPr>
          <p:nvPr>
            <p:ph type="sldNum" sz="quarter" idx="10"/>
          </p:nvPr>
        </p:nvSpPr>
        <p:spPr/>
        <p:txBody>
          <a:bodyPr/>
          <a:lstStyle/>
          <a:p>
            <a:fld id="{C4AC222E-21BD-493A-9206-C56D937ED10D}" type="slidenum">
              <a:rPr lang="en-US" smtClean="0"/>
              <a:pPr/>
              <a:t>114</a:t>
            </a:fld>
            <a:endParaRPr lang="en-US"/>
          </a:p>
        </p:txBody>
      </p:sp>
    </p:spTree>
    <p:extLst>
      <p:ext uri="{BB962C8B-B14F-4D97-AF65-F5344CB8AC3E}">
        <p14:creationId xmlns:p14="http://schemas.microsoft.com/office/powerpoint/2010/main" val="92037099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81025" y="541338"/>
            <a:ext cx="5794375" cy="4346575"/>
          </a:xfr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Tree>
    <p:extLst>
      <p:ext uri="{BB962C8B-B14F-4D97-AF65-F5344CB8AC3E}">
        <p14:creationId xmlns:p14="http://schemas.microsoft.com/office/powerpoint/2010/main" val="190703357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Scenario – The company uses the name description combination to organize their projects</a:t>
            </a:r>
          </a:p>
          <a:p>
            <a:r>
              <a:rPr lang="en-US" sz="1200" kern="1200" dirty="0">
                <a:solidFill>
                  <a:schemeClr val="tx1"/>
                </a:solidFill>
                <a:effectLst/>
                <a:latin typeface="+mn-lt"/>
                <a:ea typeface="+mn-ea"/>
                <a:cs typeface="+mn-cs"/>
              </a:rPr>
              <a:t>The Name of a project is already read-only.  The company would like for the Description to also be read-only unless you are an admin just in case an error is made.</a:t>
            </a:r>
          </a:p>
          <a:p>
            <a:r>
              <a:rPr lang="en-US" sz="1200" kern="1200" dirty="0">
                <a:solidFill>
                  <a:schemeClr val="tx1"/>
                </a:solidFill>
                <a:effectLst/>
                <a:latin typeface="+mn-lt"/>
                <a:ea typeface="+mn-ea"/>
                <a:cs typeface="+mn-cs"/>
              </a:rPr>
              <a:t>Exercise: Create a lock on the description attribute</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Scenario – If an admin modifies the project description the company would also like to document changes to the description field.</a:t>
            </a:r>
          </a:p>
          <a:p>
            <a:r>
              <a:rPr lang="en-US" sz="1200" kern="1200" dirty="0">
                <a:solidFill>
                  <a:schemeClr val="tx1"/>
                </a:solidFill>
                <a:effectLst/>
                <a:latin typeface="+mn-lt"/>
                <a:ea typeface="+mn-ea"/>
                <a:cs typeface="+mn-cs"/>
              </a:rPr>
              <a:t>The notepad field can be used to document these changes</a:t>
            </a:r>
          </a:p>
          <a:p>
            <a:r>
              <a:rPr lang="en-US" sz="1200" kern="1200" dirty="0">
                <a:solidFill>
                  <a:schemeClr val="tx1"/>
                </a:solidFill>
                <a:effectLst/>
                <a:latin typeface="+mn-lt"/>
                <a:ea typeface="+mn-ea"/>
                <a:cs typeface="+mn-cs"/>
              </a:rPr>
              <a:t>Exercise Create an alert on the creation and modification of the description attribute and change the notepad field to notepad + description</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Ivan</a:t>
            </a:r>
          </a:p>
          <a:p>
            <a:r>
              <a:rPr lang="en-US" sz="1200" kern="1200" dirty="0">
                <a:solidFill>
                  <a:schemeClr val="tx1"/>
                </a:solidFill>
                <a:effectLst/>
                <a:latin typeface="+mn-lt"/>
                <a:ea typeface="+mn-ea"/>
                <a:cs typeface="+mn-cs"/>
              </a:rPr>
              <a:t>Access Rights</a:t>
            </a:r>
          </a:p>
          <a:p>
            <a:r>
              <a:rPr lang="en-US" sz="1200" kern="1200" dirty="0">
                <a:solidFill>
                  <a:schemeClr val="tx1"/>
                </a:solidFill>
                <a:effectLst/>
                <a:latin typeface="+mn-lt"/>
                <a:ea typeface="+mn-ea"/>
                <a:cs typeface="+mn-cs"/>
              </a:rPr>
              <a:t> </a:t>
            </a:r>
          </a:p>
          <a:p>
            <a:endParaRPr lang="en-US" dirty="0"/>
          </a:p>
        </p:txBody>
      </p:sp>
      <p:sp>
        <p:nvSpPr>
          <p:cNvPr id="4" name="Slide Number Placeholder 3"/>
          <p:cNvSpPr>
            <a:spLocks noGrp="1"/>
          </p:cNvSpPr>
          <p:nvPr>
            <p:ph type="sldNum" sz="quarter" idx="10"/>
          </p:nvPr>
        </p:nvSpPr>
        <p:spPr/>
        <p:txBody>
          <a:bodyPr/>
          <a:lstStyle/>
          <a:p>
            <a:fld id="{C719980F-A4BC-490A-9859-338109C96316}" type="slidenum">
              <a:rPr lang="fr-FR" smtClean="0"/>
              <a:t>138</a:t>
            </a:fld>
            <a:endParaRPr lang="fr-FR"/>
          </a:p>
        </p:txBody>
      </p:sp>
    </p:spTree>
    <p:extLst>
      <p:ext uri="{BB962C8B-B14F-4D97-AF65-F5344CB8AC3E}">
        <p14:creationId xmlns:p14="http://schemas.microsoft.com/office/powerpoint/2010/main" val="208011782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719980F-A4BC-490A-9859-338109C96316}" type="slidenum">
              <a:rPr lang="fr-FR" smtClean="0"/>
              <a:t>140</a:t>
            </a:fld>
            <a:endParaRPr lang="fr-FR"/>
          </a:p>
        </p:txBody>
      </p:sp>
    </p:spTree>
    <p:extLst>
      <p:ext uri="{BB962C8B-B14F-4D97-AF65-F5344CB8AC3E}">
        <p14:creationId xmlns:p14="http://schemas.microsoft.com/office/powerpoint/2010/main" val="319901043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Needs work</a:t>
            </a:r>
          </a:p>
          <a:p>
            <a:endParaRPr lang="en-US" dirty="0"/>
          </a:p>
        </p:txBody>
      </p:sp>
      <p:sp>
        <p:nvSpPr>
          <p:cNvPr id="4" name="Slide Number Placeholder 3"/>
          <p:cNvSpPr>
            <a:spLocks noGrp="1"/>
          </p:cNvSpPr>
          <p:nvPr>
            <p:ph type="sldNum" sz="quarter" idx="10"/>
          </p:nvPr>
        </p:nvSpPr>
        <p:spPr/>
        <p:txBody>
          <a:bodyPr/>
          <a:lstStyle/>
          <a:p>
            <a:fld id="{C719980F-A4BC-490A-9859-338109C96316}" type="slidenum">
              <a:rPr lang="fr-FR" smtClean="0"/>
              <a:t>141</a:t>
            </a:fld>
            <a:endParaRPr lang="fr-FR"/>
          </a:p>
        </p:txBody>
      </p:sp>
    </p:spTree>
    <p:extLst>
      <p:ext uri="{BB962C8B-B14F-4D97-AF65-F5344CB8AC3E}">
        <p14:creationId xmlns:p14="http://schemas.microsoft.com/office/powerpoint/2010/main" val="31775593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Needs work</a:t>
            </a:r>
          </a:p>
          <a:p>
            <a:endParaRPr lang="en-US" dirty="0"/>
          </a:p>
        </p:txBody>
      </p:sp>
      <p:sp>
        <p:nvSpPr>
          <p:cNvPr id="4" name="Slide Number Placeholder 3"/>
          <p:cNvSpPr>
            <a:spLocks noGrp="1"/>
          </p:cNvSpPr>
          <p:nvPr>
            <p:ph type="sldNum" sz="quarter" idx="10"/>
          </p:nvPr>
        </p:nvSpPr>
        <p:spPr/>
        <p:txBody>
          <a:bodyPr/>
          <a:lstStyle/>
          <a:p>
            <a:fld id="{C719980F-A4BC-490A-9859-338109C96316}" type="slidenum">
              <a:rPr lang="fr-FR" smtClean="0"/>
              <a:t>142</a:t>
            </a:fld>
            <a:endParaRPr lang="fr-FR"/>
          </a:p>
        </p:txBody>
      </p:sp>
    </p:spTree>
    <p:extLst>
      <p:ext uri="{BB962C8B-B14F-4D97-AF65-F5344CB8AC3E}">
        <p14:creationId xmlns:p14="http://schemas.microsoft.com/office/powerpoint/2010/main" val="11432007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endParaRPr lang="en-US" dirty="0"/>
          </a:p>
        </p:txBody>
      </p:sp>
      <p:sp>
        <p:nvSpPr>
          <p:cNvPr id="4" name="Foliennummernplatzhalter 3"/>
          <p:cNvSpPr>
            <a:spLocks noGrp="1"/>
          </p:cNvSpPr>
          <p:nvPr>
            <p:ph type="sldNum" sz="quarter" idx="10"/>
          </p:nvPr>
        </p:nvSpPr>
        <p:spPr/>
        <p:txBody>
          <a:bodyPr/>
          <a:lstStyle/>
          <a:p>
            <a:fld id="{C719980F-A4BC-490A-9859-338109C96316}" type="slidenum">
              <a:rPr lang="fr-FR" smtClean="0"/>
              <a:t>7</a:t>
            </a:fld>
            <a:endParaRPr lang="fr-FR"/>
          </a:p>
        </p:txBody>
      </p:sp>
    </p:spTree>
    <p:extLst>
      <p:ext uri="{BB962C8B-B14F-4D97-AF65-F5344CB8AC3E}">
        <p14:creationId xmlns:p14="http://schemas.microsoft.com/office/powerpoint/2010/main" val="113444916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10"/>
          </p:nvPr>
        </p:nvSpPr>
        <p:spPr/>
        <p:txBody>
          <a:bodyPr/>
          <a:lstStyle/>
          <a:p>
            <a:fld id="{C4AC222E-21BD-493A-9206-C56D937ED10D}" type="slidenum">
              <a:rPr lang="en-US" smtClean="0"/>
              <a:pPr/>
              <a:t>146</a:t>
            </a:fld>
            <a:endParaRPr lang="en-US"/>
          </a:p>
        </p:txBody>
      </p:sp>
    </p:spTree>
    <p:extLst>
      <p:ext uri="{BB962C8B-B14F-4D97-AF65-F5344CB8AC3E}">
        <p14:creationId xmlns:p14="http://schemas.microsoft.com/office/powerpoint/2010/main" val="321811540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Scenario – The company uses the name description combination to organize their projects</a:t>
            </a:r>
          </a:p>
          <a:p>
            <a:r>
              <a:rPr lang="en-US" sz="1200" kern="1200" dirty="0">
                <a:solidFill>
                  <a:schemeClr val="tx1"/>
                </a:solidFill>
                <a:effectLst/>
                <a:latin typeface="+mn-lt"/>
                <a:ea typeface="+mn-ea"/>
                <a:cs typeface="+mn-cs"/>
              </a:rPr>
              <a:t>The Name of a project is already read-only.  The company would like for the Description to also be read-only unless you are an admin just in case an error is made.</a:t>
            </a:r>
          </a:p>
          <a:p>
            <a:r>
              <a:rPr lang="en-US" sz="1200" kern="1200" dirty="0">
                <a:solidFill>
                  <a:schemeClr val="tx1"/>
                </a:solidFill>
                <a:effectLst/>
                <a:latin typeface="+mn-lt"/>
                <a:ea typeface="+mn-ea"/>
                <a:cs typeface="+mn-cs"/>
              </a:rPr>
              <a:t>Exercise: Create a lock on the description attribute</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Scenario – If an admin modifies the project description the company would also like to document changes to the description field.</a:t>
            </a:r>
          </a:p>
          <a:p>
            <a:r>
              <a:rPr lang="en-US" sz="1200" kern="1200" dirty="0">
                <a:solidFill>
                  <a:schemeClr val="tx1"/>
                </a:solidFill>
                <a:effectLst/>
                <a:latin typeface="+mn-lt"/>
                <a:ea typeface="+mn-ea"/>
                <a:cs typeface="+mn-cs"/>
              </a:rPr>
              <a:t>The notepad field can be used to document these changes</a:t>
            </a:r>
          </a:p>
          <a:p>
            <a:r>
              <a:rPr lang="en-US" sz="1200" kern="1200" dirty="0">
                <a:solidFill>
                  <a:schemeClr val="tx1"/>
                </a:solidFill>
                <a:effectLst/>
                <a:latin typeface="+mn-lt"/>
                <a:ea typeface="+mn-ea"/>
                <a:cs typeface="+mn-cs"/>
              </a:rPr>
              <a:t>Exercise Create an alert on the creation and modification of the description attribute and change the notepad field to notepad + description</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Ivan</a:t>
            </a:r>
          </a:p>
          <a:p>
            <a:r>
              <a:rPr lang="en-US" sz="1200" kern="1200" dirty="0">
                <a:solidFill>
                  <a:schemeClr val="tx1"/>
                </a:solidFill>
                <a:effectLst/>
                <a:latin typeface="+mn-lt"/>
                <a:ea typeface="+mn-ea"/>
                <a:cs typeface="+mn-cs"/>
              </a:rPr>
              <a:t>Access Rights</a:t>
            </a:r>
          </a:p>
          <a:p>
            <a:r>
              <a:rPr lang="en-US" sz="1200" kern="1200" dirty="0">
                <a:solidFill>
                  <a:schemeClr val="tx1"/>
                </a:solidFill>
                <a:effectLst/>
                <a:latin typeface="+mn-lt"/>
                <a:ea typeface="+mn-ea"/>
                <a:cs typeface="+mn-cs"/>
              </a:rPr>
              <a:t> </a:t>
            </a:r>
          </a:p>
          <a:p>
            <a:endParaRPr lang="en-US" dirty="0"/>
          </a:p>
        </p:txBody>
      </p:sp>
      <p:sp>
        <p:nvSpPr>
          <p:cNvPr id="4" name="Slide Number Placeholder 3"/>
          <p:cNvSpPr>
            <a:spLocks noGrp="1"/>
          </p:cNvSpPr>
          <p:nvPr>
            <p:ph type="sldNum" sz="quarter" idx="10"/>
          </p:nvPr>
        </p:nvSpPr>
        <p:spPr/>
        <p:txBody>
          <a:bodyPr/>
          <a:lstStyle/>
          <a:p>
            <a:fld id="{C719980F-A4BC-490A-9859-338109C96316}" type="slidenum">
              <a:rPr lang="fr-FR" smtClean="0"/>
              <a:t>148</a:t>
            </a:fld>
            <a:endParaRPr lang="fr-FR"/>
          </a:p>
        </p:txBody>
      </p:sp>
    </p:spTree>
    <p:extLst>
      <p:ext uri="{BB962C8B-B14F-4D97-AF65-F5344CB8AC3E}">
        <p14:creationId xmlns:p14="http://schemas.microsoft.com/office/powerpoint/2010/main" val="378274352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Needs work</a:t>
            </a:r>
          </a:p>
          <a:p>
            <a:endParaRPr lang="en-US" dirty="0"/>
          </a:p>
        </p:txBody>
      </p:sp>
      <p:sp>
        <p:nvSpPr>
          <p:cNvPr id="4" name="Slide Number Placeholder 3"/>
          <p:cNvSpPr>
            <a:spLocks noGrp="1"/>
          </p:cNvSpPr>
          <p:nvPr>
            <p:ph type="sldNum" sz="quarter" idx="10"/>
          </p:nvPr>
        </p:nvSpPr>
        <p:spPr/>
        <p:txBody>
          <a:bodyPr/>
          <a:lstStyle/>
          <a:p>
            <a:fld id="{C719980F-A4BC-490A-9859-338109C96316}" type="slidenum">
              <a:rPr lang="fr-FR" smtClean="0"/>
              <a:t>149</a:t>
            </a:fld>
            <a:endParaRPr lang="fr-FR"/>
          </a:p>
        </p:txBody>
      </p:sp>
    </p:spTree>
    <p:extLst>
      <p:ext uri="{BB962C8B-B14F-4D97-AF65-F5344CB8AC3E}">
        <p14:creationId xmlns:p14="http://schemas.microsoft.com/office/powerpoint/2010/main" val="77162800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Needs work</a:t>
            </a:r>
          </a:p>
          <a:p>
            <a:endParaRPr lang="en-US" dirty="0"/>
          </a:p>
        </p:txBody>
      </p:sp>
      <p:sp>
        <p:nvSpPr>
          <p:cNvPr id="4" name="Slide Number Placeholder 3"/>
          <p:cNvSpPr>
            <a:spLocks noGrp="1"/>
          </p:cNvSpPr>
          <p:nvPr>
            <p:ph type="sldNum" sz="quarter" idx="10"/>
          </p:nvPr>
        </p:nvSpPr>
        <p:spPr/>
        <p:txBody>
          <a:bodyPr/>
          <a:lstStyle/>
          <a:p>
            <a:fld id="{C719980F-A4BC-490A-9859-338109C96316}" type="slidenum">
              <a:rPr lang="fr-FR" smtClean="0"/>
              <a:t>150</a:t>
            </a:fld>
            <a:endParaRPr lang="fr-FR"/>
          </a:p>
        </p:txBody>
      </p:sp>
    </p:spTree>
    <p:extLst>
      <p:ext uri="{BB962C8B-B14F-4D97-AF65-F5344CB8AC3E}">
        <p14:creationId xmlns:p14="http://schemas.microsoft.com/office/powerpoint/2010/main" val="292979519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Needs work</a:t>
            </a:r>
          </a:p>
          <a:p>
            <a:endParaRPr lang="en-US" dirty="0"/>
          </a:p>
        </p:txBody>
      </p:sp>
      <p:sp>
        <p:nvSpPr>
          <p:cNvPr id="4" name="Slide Number Placeholder 3"/>
          <p:cNvSpPr>
            <a:spLocks noGrp="1"/>
          </p:cNvSpPr>
          <p:nvPr>
            <p:ph type="sldNum" sz="quarter" idx="10"/>
          </p:nvPr>
        </p:nvSpPr>
        <p:spPr/>
        <p:txBody>
          <a:bodyPr/>
          <a:lstStyle/>
          <a:p>
            <a:fld id="{C719980F-A4BC-490A-9859-338109C96316}" type="slidenum">
              <a:rPr lang="fr-FR" smtClean="0"/>
              <a:t>151</a:t>
            </a:fld>
            <a:endParaRPr lang="fr-FR"/>
          </a:p>
        </p:txBody>
      </p:sp>
    </p:spTree>
    <p:extLst>
      <p:ext uri="{BB962C8B-B14F-4D97-AF65-F5344CB8AC3E}">
        <p14:creationId xmlns:p14="http://schemas.microsoft.com/office/powerpoint/2010/main" val="111116819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10"/>
          </p:nvPr>
        </p:nvSpPr>
        <p:spPr/>
        <p:txBody>
          <a:bodyPr/>
          <a:lstStyle/>
          <a:p>
            <a:fld id="{C4AC222E-21BD-493A-9206-C56D937ED10D}" type="slidenum">
              <a:rPr lang="en-US" smtClean="0"/>
              <a:pPr/>
              <a:t>159</a:t>
            </a:fld>
            <a:endParaRPr lang="en-US"/>
          </a:p>
        </p:txBody>
      </p:sp>
    </p:spTree>
    <p:extLst>
      <p:ext uri="{BB962C8B-B14F-4D97-AF65-F5344CB8AC3E}">
        <p14:creationId xmlns:p14="http://schemas.microsoft.com/office/powerpoint/2010/main" val="412260091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10"/>
          </p:nvPr>
        </p:nvSpPr>
        <p:spPr/>
        <p:txBody>
          <a:bodyPr/>
          <a:lstStyle/>
          <a:p>
            <a:fld id="{C4AC222E-21BD-493A-9206-C56D937ED10D}" type="slidenum">
              <a:rPr lang="en-US" smtClean="0"/>
              <a:pPr/>
              <a:t>160</a:t>
            </a:fld>
            <a:endParaRPr lang="en-US"/>
          </a:p>
        </p:txBody>
      </p:sp>
    </p:spTree>
    <p:extLst>
      <p:ext uri="{BB962C8B-B14F-4D97-AF65-F5344CB8AC3E}">
        <p14:creationId xmlns:p14="http://schemas.microsoft.com/office/powerpoint/2010/main" val="418387058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Scenario – The company uses the name description combination to organize their projects</a:t>
            </a:r>
          </a:p>
          <a:p>
            <a:r>
              <a:rPr lang="en-US" sz="1200" kern="1200" dirty="0">
                <a:solidFill>
                  <a:schemeClr val="tx1"/>
                </a:solidFill>
                <a:effectLst/>
                <a:latin typeface="+mn-lt"/>
                <a:ea typeface="+mn-ea"/>
                <a:cs typeface="+mn-cs"/>
              </a:rPr>
              <a:t>The Name of a project is already read-only.  The company would like for the Description to also be read-only unless you are an admin just in case an error is made.</a:t>
            </a:r>
          </a:p>
          <a:p>
            <a:r>
              <a:rPr lang="en-US" sz="1200" kern="1200" dirty="0">
                <a:solidFill>
                  <a:schemeClr val="tx1"/>
                </a:solidFill>
                <a:effectLst/>
                <a:latin typeface="+mn-lt"/>
                <a:ea typeface="+mn-ea"/>
                <a:cs typeface="+mn-cs"/>
              </a:rPr>
              <a:t>Exercise: Create a lock on the description attribute</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Scenario – If an admin modifies the project description the company would also like to document changes to the description field.</a:t>
            </a:r>
          </a:p>
          <a:p>
            <a:r>
              <a:rPr lang="en-US" sz="1200" kern="1200" dirty="0">
                <a:solidFill>
                  <a:schemeClr val="tx1"/>
                </a:solidFill>
                <a:effectLst/>
                <a:latin typeface="+mn-lt"/>
                <a:ea typeface="+mn-ea"/>
                <a:cs typeface="+mn-cs"/>
              </a:rPr>
              <a:t>The notepad field can be used to document these changes</a:t>
            </a:r>
          </a:p>
          <a:p>
            <a:r>
              <a:rPr lang="en-US" sz="1200" kern="1200" dirty="0">
                <a:solidFill>
                  <a:schemeClr val="tx1"/>
                </a:solidFill>
                <a:effectLst/>
                <a:latin typeface="+mn-lt"/>
                <a:ea typeface="+mn-ea"/>
                <a:cs typeface="+mn-cs"/>
              </a:rPr>
              <a:t>Exercise Create an alert on the creation and modification of the description attribute and change the notepad field to notepad + description</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Ivan</a:t>
            </a:r>
          </a:p>
          <a:p>
            <a:r>
              <a:rPr lang="en-US" sz="1200" kern="1200" dirty="0">
                <a:solidFill>
                  <a:schemeClr val="tx1"/>
                </a:solidFill>
                <a:effectLst/>
                <a:latin typeface="+mn-lt"/>
                <a:ea typeface="+mn-ea"/>
                <a:cs typeface="+mn-cs"/>
              </a:rPr>
              <a:t>Access Rights</a:t>
            </a:r>
          </a:p>
          <a:p>
            <a:r>
              <a:rPr lang="en-US" sz="1200" kern="1200" dirty="0">
                <a:solidFill>
                  <a:schemeClr val="tx1"/>
                </a:solidFill>
                <a:effectLst/>
                <a:latin typeface="+mn-lt"/>
                <a:ea typeface="+mn-ea"/>
                <a:cs typeface="+mn-cs"/>
              </a:rPr>
              <a:t> </a:t>
            </a:r>
          </a:p>
          <a:p>
            <a:endParaRPr lang="en-US" dirty="0"/>
          </a:p>
        </p:txBody>
      </p:sp>
      <p:sp>
        <p:nvSpPr>
          <p:cNvPr id="4" name="Slide Number Placeholder 3"/>
          <p:cNvSpPr>
            <a:spLocks noGrp="1"/>
          </p:cNvSpPr>
          <p:nvPr>
            <p:ph type="sldNum" sz="quarter" idx="10"/>
          </p:nvPr>
        </p:nvSpPr>
        <p:spPr/>
        <p:txBody>
          <a:bodyPr/>
          <a:lstStyle/>
          <a:p>
            <a:fld id="{C719980F-A4BC-490A-9859-338109C96316}" type="slidenum">
              <a:rPr lang="fr-FR" smtClean="0"/>
              <a:t>162</a:t>
            </a:fld>
            <a:endParaRPr lang="fr-FR"/>
          </a:p>
        </p:txBody>
      </p:sp>
    </p:spTree>
    <p:extLst>
      <p:ext uri="{BB962C8B-B14F-4D97-AF65-F5344CB8AC3E}">
        <p14:creationId xmlns:p14="http://schemas.microsoft.com/office/powerpoint/2010/main" val="12903362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Needs work</a:t>
            </a:r>
          </a:p>
        </p:txBody>
      </p:sp>
      <p:sp>
        <p:nvSpPr>
          <p:cNvPr id="4" name="Slide Number Placeholder 3"/>
          <p:cNvSpPr>
            <a:spLocks noGrp="1"/>
          </p:cNvSpPr>
          <p:nvPr>
            <p:ph type="sldNum" sz="quarter" idx="10"/>
          </p:nvPr>
        </p:nvSpPr>
        <p:spPr/>
        <p:txBody>
          <a:bodyPr/>
          <a:lstStyle/>
          <a:p>
            <a:fld id="{C719980F-A4BC-490A-9859-338109C96316}" type="slidenum">
              <a:rPr lang="fr-FR" smtClean="0"/>
              <a:t>163</a:t>
            </a:fld>
            <a:endParaRPr lang="fr-FR"/>
          </a:p>
        </p:txBody>
      </p:sp>
    </p:spTree>
    <p:extLst>
      <p:ext uri="{BB962C8B-B14F-4D97-AF65-F5344CB8AC3E}">
        <p14:creationId xmlns:p14="http://schemas.microsoft.com/office/powerpoint/2010/main" val="261832803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Needs work</a:t>
            </a:r>
          </a:p>
          <a:p>
            <a:endParaRPr lang="en-US" dirty="0"/>
          </a:p>
        </p:txBody>
      </p:sp>
      <p:sp>
        <p:nvSpPr>
          <p:cNvPr id="4" name="Slide Number Placeholder 3"/>
          <p:cNvSpPr>
            <a:spLocks noGrp="1"/>
          </p:cNvSpPr>
          <p:nvPr>
            <p:ph type="sldNum" sz="quarter" idx="10"/>
          </p:nvPr>
        </p:nvSpPr>
        <p:spPr/>
        <p:txBody>
          <a:bodyPr/>
          <a:lstStyle/>
          <a:p>
            <a:fld id="{C719980F-A4BC-490A-9859-338109C96316}" type="slidenum">
              <a:rPr lang="fr-FR" smtClean="0"/>
              <a:t>164</a:t>
            </a:fld>
            <a:endParaRPr lang="fr-FR"/>
          </a:p>
        </p:txBody>
      </p:sp>
    </p:spTree>
    <p:extLst>
      <p:ext uri="{BB962C8B-B14F-4D97-AF65-F5344CB8AC3E}">
        <p14:creationId xmlns:p14="http://schemas.microsoft.com/office/powerpoint/2010/main" val="597010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66813" y="1243013"/>
            <a:ext cx="4471987" cy="33543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4AC222E-21BD-493A-9206-C56D937ED10D}" type="slidenum">
              <a:rPr lang="en-US" smtClean="0"/>
              <a:pPr/>
              <a:t>8</a:t>
            </a:fld>
            <a:endParaRPr lang="en-US"/>
          </a:p>
        </p:txBody>
      </p:sp>
    </p:spTree>
    <p:extLst>
      <p:ext uri="{BB962C8B-B14F-4D97-AF65-F5344CB8AC3E}">
        <p14:creationId xmlns:p14="http://schemas.microsoft.com/office/powerpoint/2010/main" val="399636331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Needs work</a:t>
            </a:r>
          </a:p>
          <a:p>
            <a:endParaRPr lang="en-US" dirty="0"/>
          </a:p>
        </p:txBody>
      </p:sp>
      <p:sp>
        <p:nvSpPr>
          <p:cNvPr id="4" name="Slide Number Placeholder 3"/>
          <p:cNvSpPr>
            <a:spLocks noGrp="1"/>
          </p:cNvSpPr>
          <p:nvPr>
            <p:ph type="sldNum" sz="quarter" idx="10"/>
          </p:nvPr>
        </p:nvSpPr>
        <p:spPr/>
        <p:txBody>
          <a:bodyPr/>
          <a:lstStyle/>
          <a:p>
            <a:fld id="{C719980F-A4BC-490A-9859-338109C96316}" type="slidenum">
              <a:rPr lang="fr-FR" smtClean="0"/>
              <a:t>165</a:t>
            </a:fld>
            <a:endParaRPr lang="fr-FR"/>
          </a:p>
        </p:txBody>
      </p:sp>
    </p:spTree>
    <p:extLst>
      <p:ext uri="{BB962C8B-B14F-4D97-AF65-F5344CB8AC3E}">
        <p14:creationId xmlns:p14="http://schemas.microsoft.com/office/powerpoint/2010/main" val="121512972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10"/>
          </p:nvPr>
        </p:nvSpPr>
        <p:spPr/>
        <p:txBody>
          <a:bodyPr/>
          <a:lstStyle/>
          <a:p>
            <a:fld id="{C4AC222E-21BD-493A-9206-C56D937ED10D}" type="slidenum">
              <a:rPr lang="en-US" smtClean="0"/>
              <a:pPr/>
              <a:t>166</a:t>
            </a:fld>
            <a:endParaRPr lang="en-US"/>
          </a:p>
        </p:txBody>
      </p:sp>
    </p:spTree>
    <p:extLst>
      <p:ext uri="{BB962C8B-B14F-4D97-AF65-F5344CB8AC3E}">
        <p14:creationId xmlns:p14="http://schemas.microsoft.com/office/powerpoint/2010/main" val="58186076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10"/>
          </p:nvPr>
        </p:nvSpPr>
        <p:spPr/>
        <p:txBody>
          <a:bodyPr/>
          <a:lstStyle/>
          <a:p>
            <a:fld id="{C4AC222E-21BD-493A-9206-C56D937ED10D}" type="slidenum">
              <a:rPr lang="en-US" smtClean="0"/>
              <a:pPr/>
              <a:t>167</a:t>
            </a:fld>
            <a:endParaRPr lang="en-US"/>
          </a:p>
        </p:txBody>
      </p:sp>
    </p:spTree>
    <p:extLst>
      <p:ext uri="{BB962C8B-B14F-4D97-AF65-F5344CB8AC3E}">
        <p14:creationId xmlns:p14="http://schemas.microsoft.com/office/powerpoint/2010/main" val="414356336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10"/>
          </p:nvPr>
        </p:nvSpPr>
        <p:spPr/>
        <p:txBody>
          <a:bodyPr/>
          <a:lstStyle/>
          <a:p>
            <a:fld id="{C4AC222E-21BD-493A-9206-C56D937ED10D}" type="slidenum">
              <a:rPr lang="en-US" smtClean="0"/>
              <a:pPr/>
              <a:t>168</a:t>
            </a:fld>
            <a:endParaRPr lang="en-US"/>
          </a:p>
        </p:txBody>
      </p:sp>
    </p:spTree>
    <p:extLst>
      <p:ext uri="{BB962C8B-B14F-4D97-AF65-F5344CB8AC3E}">
        <p14:creationId xmlns:p14="http://schemas.microsoft.com/office/powerpoint/2010/main" val="363880026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10"/>
          </p:nvPr>
        </p:nvSpPr>
        <p:spPr/>
        <p:txBody>
          <a:bodyPr/>
          <a:lstStyle/>
          <a:p>
            <a:fld id="{C4AC222E-21BD-493A-9206-C56D937ED10D}" type="slidenum">
              <a:rPr lang="en-US" smtClean="0"/>
              <a:pPr/>
              <a:t>169</a:t>
            </a:fld>
            <a:endParaRPr lang="en-US"/>
          </a:p>
        </p:txBody>
      </p:sp>
    </p:spTree>
    <p:extLst>
      <p:ext uri="{BB962C8B-B14F-4D97-AF65-F5344CB8AC3E}">
        <p14:creationId xmlns:p14="http://schemas.microsoft.com/office/powerpoint/2010/main" val="65095250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Scenario – The company uses the name description combination to organize their projects</a:t>
            </a:r>
          </a:p>
          <a:p>
            <a:r>
              <a:rPr lang="en-US" sz="1200" kern="1200" dirty="0">
                <a:solidFill>
                  <a:schemeClr val="tx1"/>
                </a:solidFill>
                <a:effectLst/>
                <a:latin typeface="+mn-lt"/>
                <a:ea typeface="+mn-ea"/>
                <a:cs typeface="+mn-cs"/>
              </a:rPr>
              <a:t>The Name of a project is already read-only.  The company would like for the Description to also be read-only unless you are an admin just in case an error is made.</a:t>
            </a:r>
          </a:p>
          <a:p>
            <a:r>
              <a:rPr lang="en-US" sz="1200" kern="1200" dirty="0">
                <a:solidFill>
                  <a:schemeClr val="tx1"/>
                </a:solidFill>
                <a:effectLst/>
                <a:latin typeface="+mn-lt"/>
                <a:ea typeface="+mn-ea"/>
                <a:cs typeface="+mn-cs"/>
              </a:rPr>
              <a:t>Exercise: Create a lock on the description attribute</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Scenario – If an admin modifies the project description the company would also like to document changes to the description field.</a:t>
            </a:r>
          </a:p>
          <a:p>
            <a:r>
              <a:rPr lang="en-US" sz="1200" kern="1200" dirty="0">
                <a:solidFill>
                  <a:schemeClr val="tx1"/>
                </a:solidFill>
                <a:effectLst/>
                <a:latin typeface="+mn-lt"/>
                <a:ea typeface="+mn-ea"/>
                <a:cs typeface="+mn-cs"/>
              </a:rPr>
              <a:t>The notepad field can be used to document these changes</a:t>
            </a:r>
          </a:p>
          <a:p>
            <a:r>
              <a:rPr lang="en-US" sz="1200" kern="1200" dirty="0">
                <a:solidFill>
                  <a:schemeClr val="tx1"/>
                </a:solidFill>
                <a:effectLst/>
                <a:latin typeface="+mn-lt"/>
                <a:ea typeface="+mn-ea"/>
                <a:cs typeface="+mn-cs"/>
              </a:rPr>
              <a:t>Exercise Create an alert on the creation and modification of the description attribute and change the notepad field to notepad + description</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Ivan</a:t>
            </a:r>
          </a:p>
          <a:p>
            <a:r>
              <a:rPr lang="en-US" sz="1200" kern="1200" dirty="0">
                <a:solidFill>
                  <a:schemeClr val="tx1"/>
                </a:solidFill>
                <a:effectLst/>
                <a:latin typeface="+mn-lt"/>
                <a:ea typeface="+mn-ea"/>
                <a:cs typeface="+mn-cs"/>
              </a:rPr>
              <a:t>Access Rights</a:t>
            </a:r>
          </a:p>
          <a:p>
            <a:r>
              <a:rPr lang="en-US" sz="1200" kern="1200" dirty="0">
                <a:solidFill>
                  <a:schemeClr val="tx1"/>
                </a:solidFill>
                <a:effectLst/>
                <a:latin typeface="+mn-lt"/>
                <a:ea typeface="+mn-ea"/>
                <a:cs typeface="+mn-cs"/>
              </a:rPr>
              <a:t> </a:t>
            </a:r>
          </a:p>
          <a:p>
            <a:endParaRPr lang="en-US" dirty="0"/>
          </a:p>
        </p:txBody>
      </p:sp>
      <p:sp>
        <p:nvSpPr>
          <p:cNvPr id="4" name="Slide Number Placeholder 3"/>
          <p:cNvSpPr>
            <a:spLocks noGrp="1"/>
          </p:cNvSpPr>
          <p:nvPr>
            <p:ph type="sldNum" sz="quarter" idx="10"/>
          </p:nvPr>
        </p:nvSpPr>
        <p:spPr/>
        <p:txBody>
          <a:bodyPr/>
          <a:lstStyle/>
          <a:p>
            <a:fld id="{C719980F-A4BC-490A-9859-338109C96316}" type="slidenum">
              <a:rPr lang="fr-FR" smtClean="0"/>
              <a:t>171</a:t>
            </a:fld>
            <a:endParaRPr lang="fr-FR"/>
          </a:p>
        </p:txBody>
      </p:sp>
    </p:spTree>
    <p:extLst>
      <p:ext uri="{BB962C8B-B14F-4D97-AF65-F5344CB8AC3E}">
        <p14:creationId xmlns:p14="http://schemas.microsoft.com/office/powerpoint/2010/main" val="240758950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Needs work</a:t>
            </a:r>
          </a:p>
        </p:txBody>
      </p:sp>
      <p:sp>
        <p:nvSpPr>
          <p:cNvPr id="4" name="Slide Number Placeholder 3"/>
          <p:cNvSpPr>
            <a:spLocks noGrp="1"/>
          </p:cNvSpPr>
          <p:nvPr>
            <p:ph type="sldNum" sz="quarter" idx="10"/>
          </p:nvPr>
        </p:nvSpPr>
        <p:spPr/>
        <p:txBody>
          <a:bodyPr/>
          <a:lstStyle/>
          <a:p>
            <a:fld id="{C719980F-A4BC-490A-9859-338109C96316}" type="slidenum">
              <a:rPr lang="fr-FR" smtClean="0"/>
              <a:t>172</a:t>
            </a:fld>
            <a:endParaRPr lang="fr-FR"/>
          </a:p>
        </p:txBody>
      </p:sp>
    </p:spTree>
    <p:extLst>
      <p:ext uri="{BB962C8B-B14F-4D97-AF65-F5344CB8AC3E}">
        <p14:creationId xmlns:p14="http://schemas.microsoft.com/office/powerpoint/2010/main" val="29003882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Needs work</a:t>
            </a:r>
          </a:p>
          <a:p>
            <a:endParaRPr lang="en-US" dirty="0"/>
          </a:p>
        </p:txBody>
      </p:sp>
      <p:sp>
        <p:nvSpPr>
          <p:cNvPr id="4" name="Slide Number Placeholder 3"/>
          <p:cNvSpPr>
            <a:spLocks noGrp="1"/>
          </p:cNvSpPr>
          <p:nvPr>
            <p:ph type="sldNum" sz="quarter" idx="10"/>
          </p:nvPr>
        </p:nvSpPr>
        <p:spPr/>
        <p:txBody>
          <a:bodyPr/>
          <a:lstStyle/>
          <a:p>
            <a:fld id="{C719980F-A4BC-490A-9859-338109C96316}" type="slidenum">
              <a:rPr lang="fr-FR" smtClean="0"/>
              <a:t>173</a:t>
            </a:fld>
            <a:endParaRPr lang="fr-FR"/>
          </a:p>
        </p:txBody>
      </p:sp>
    </p:spTree>
    <p:extLst>
      <p:ext uri="{BB962C8B-B14F-4D97-AF65-F5344CB8AC3E}">
        <p14:creationId xmlns:p14="http://schemas.microsoft.com/office/powerpoint/2010/main" val="356538519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Needs work</a:t>
            </a:r>
          </a:p>
          <a:p>
            <a:endParaRPr lang="en-US" dirty="0"/>
          </a:p>
        </p:txBody>
      </p:sp>
      <p:sp>
        <p:nvSpPr>
          <p:cNvPr id="4" name="Slide Number Placeholder 3"/>
          <p:cNvSpPr>
            <a:spLocks noGrp="1"/>
          </p:cNvSpPr>
          <p:nvPr>
            <p:ph type="sldNum" sz="quarter" idx="10"/>
          </p:nvPr>
        </p:nvSpPr>
        <p:spPr/>
        <p:txBody>
          <a:bodyPr/>
          <a:lstStyle/>
          <a:p>
            <a:fld id="{C719980F-A4BC-490A-9859-338109C96316}" type="slidenum">
              <a:rPr lang="fr-FR" smtClean="0"/>
              <a:t>174</a:t>
            </a:fld>
            <a:endParaRPr lang="fr-FR"/>
          </a:p>
        </p:txBody>
      </p:sp>
    </p:spTree>
    <p:extLst>
      <p:ext uri="{BB962C8B-B14F-4D97-AF65-F5344CB8AC3E}">
        <p14:creationId xmlns:p14="http://schemas.microsoft.com/office/powerpoint/2010/main" val="73350258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10"/>
          </p:nvPr>
        </p:nvSpPr>
        <p:spPr/>
        <p:txBody>
          <a:bodyPr/>
          <a:lstStyle/>
          <a:p>
            <a:fld id="{C4AC222E-21BD-493A-9206-C56D937ED10D}" type="slidenum">
              <a:rPr lang="en-US" smtClean="0"/>
              <a:pPr/>
              <a:t>175</a:t>
            </a:fld>
            <a:endParaRPr lang="en-US"/>
          </a:p>
        </p:txBody>
      </p:sp>
    </p:spTree>
    <p:extLst>
      <p:ext uri="{BB962C8B-B14F-4D97-AF65-F5344CB8AC3E}">
        <p14:creationId xmlns:p14="http://schemas.microsoft.com/office/powerpoint/2010/main" val="39058955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endParaRPr lang="en-US" dirty="0"/>
          </a:p>
        </p:txBody>
      </p:sp>
      <p:sp>
        <p:nvSpPr>
          <p:cNvPr id="4" name="Foliennummernplatzhalter 3"/>
          <p:cNvSpPr>
            <a:spLocks noGrp="1"/>
          </p:cNvSpPr>
          <p:nvPr>
            <p:ph type="sldNum" sz="quarter" idx="10"/>
          </p:nvPr>
        </p:nvSpPr>
        <p:spPr/>
        <p:txBody>
          <a:bodyPr/>
          <a:lstStyle/>
          <a:p>
            <a:fld id="{C719980F-A4BC-490A-9859-338109C96316}" type="slidenum">
              <a:rPr lang="fr-FR" smtClean="0"/>
              <a:t>9</a:t>
            </a:fld>
            <a:endParaRPr lang="fr-FR"/>
          </a:p>
        </p:txBody>
      </p:sp>
    </p:spTree>
    <p:extLst>
      <p:ext uri="{BB962C8B-B14F-4D97-AF65-F5344CB8AC3E}">
        <p14:creationId xmlns:p14="http://schemas.microsoft.com/office/powerpoint/2010/main" val="352693384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10"/>
          </p:nvPr>
        </p:nvSpPr>
        <p:spPr/>
        <p:txBody>
          <a:bodyPr/>
          <a:lstStyle/>
          <a:p>
            <a:fld id="{C4AC222E-21BD-493A-9206-C56D937ED10D}" type="slidenum">
              <a:rPr lang="en-US" smtClean="0"/>
              <a:pPr/>
              <a:t>178</a:t>
            </a:fld>
            <a:endParaRPr lang="en-US"/>
          </a:p>
        </p:txBody>
      </p:sp>
    </p:spTree>
    <p:extLst>
      <p:ext uri="{BB962C8B-B14F-4D97-AF65-F5344CB8AC3E}">
        <p14:creationId xmlns:p14="http://schemas.microsoft.com/office/powerpoint/2010/main" val="295377400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Scenario – The company uses the name description combination to organize their projects</a:t>
            </a:r>
          </a:p>
          <a:p>
            <a:r>
              <a:rPr lang="en-US" sz="1200" kern="1200" dirty="0">
                <a:solidFill>
                  <a:schemeClr val="tx1"/>
                </a:solidFill>
                <a:effectLst/>
                <a:latin typeface="+mn-lt"/>
                <a:ea typeface="+mn-ea"/>
                <a:cs typeface="+mn-cs"/>
              </a:rPr>
              <a:t>The Name of a project is already read-only.  The company would like for the Description to also be read-only unless you are an admin just in case an error is made.</a:t>
            </a:r>
          </a:p>
          <a:p>
            <a:r>
              <a:rPr lang="en-US" sz="1200" kern="1200" dirty="0">
                <a:solidFill>
                  <a:schemeClr val="tx1"/>
                </a:solidFill>
                <a:effectLst/>
                <a:latin typeface="+mn-lt"/>
                <a:ea typeface="+mn-ea"/>
                <a:cs typeface="+mn-cs"/>
              </a:rPr>
              <a:t>Exercise: Create a lock on the description attribute</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Scenario – If an admin modifies the project description the company would also like to document changes to the description field.</a:t>
            </a:r>
          </a:p>
          <a:p>
            <a:r>
              <a:rPr lang="en-US" sz="1200" kern="1200" dirty="0">
                <a:solidFill>
                  <a:schemeClr val="tx1"/>
                </a:solidFill>
                <a:effectLst/>
                <a:latin typeface="+mn-lt"/>
                <a:ea typeface="+mn-ea"/>
                <a:cs typeface="+mn-cs"/>
              </a:rPr>
              <a:t>The notepad field can be used to document these changes</a:t>
            </a:r>
          </a:p>
          <a:p>
            <a:r>
              <a:rPr lang="en-US" sz="1200" kern="1200" dirty="0">
                <a:solidFill>
                  <a:schemeClr val="tx1"/>
                </a:solidFill>
                <a:effectLst/>
                <a:latin typeface="+mn-lt"/>
                <a:ea typeface="+mn-ea"/>
                <a:cs typeface="+mn-cs"/>
              </a:rPr>
              <a:t>Exercise Create an alert on the creation and modification of the description attribute and change the notepad field to notepad + description</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Ivan</a:t>
            </a:r>
          </a:p>
          <a:p>
            <a:r>
              <a:rPr lang="en-US" sz="1200" kern="1200" dirty="0">
                <a:solidFill>
                  <a:schemeClr val="tx1"/>
                </a:solidFill>
                <a:effectLst/>
                <a:latin typeface="+mn-lt"/>
                <a:ea typeface="+mn-ea"/>
                <a:cs typeface="+mn-cs"/>
              </a:rPr>
              <a:t>Access Rights</a:t>
            </a:r>
          </a:p>
          <a:p>
            <a:r>
              <a:rPr lang="en-US" sz="1200" kern="1200" dirty="0">
                <a:solidFill>
                  <a:schemeClr val="tx1"/>
                </a:solidFill>
                <a:effectLst/>
                <a:latin typeface="+mn-lt"/>
                <a:ea typeface="+mn-ea"/>
                <a:cs typeface="+mn-cs"/>
              </a:rPr>
              <a:t> </a:t>
            </a:r>
          </a:p>
          <a:p>
            <a:endParaRPr lang="en-US" dirty="0"/>
          </a:p>
        </p:txBody>
      </p:sp>
      <p:sp>
        <p:nvSpPr>
          <p:cNvPr id="4" name="Slide Number Placeholder 3"/>
          <p:cNvSpPr>
            <a:spLocks noGrp="1"/>
          </p:cNvSpPr>
          <p:nvPr>
            <p:ph type="sldNum" sz="quarter" idx="10"/>
          </p:nvPr>
        </p:nvSpPr>
        <p:spPr/>
        <p:txBody>
          <a:bodyPr/>
          <a:lstStyle/>
          <a:p>
            <a:fld id="{C719980F-A4BC-490A-9859-338109C96316}" type="slidenum">
              <a:rPr lang="fr-FR" smtClean="0"/>
              <a:t>180</a:t>
            </a:fld>
            <a:endParaRPr lang="fr-FR"/>
          </a:p>
        </p:txBody>
      </p:sp>
    </p:spTree>
    <p:extLst>
      <p:ext uri="{BB962C8B-B14F-4D97-AF65-F5344CB8AC3E}">
        <p14:creationId xmlns:p14="http://schemas.microsoft.com/office/powerpoint/2010/main" val="426631173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Needs work</a:t>
            </a:r>
          </a:p>
        </p:txBody>
      </p:sp>
      <p:sp>
        <p:nvSpPr>
          <p:cNvPr id="4" name="Slide Number Placeholder 3"/>
          <p:cNvSpPr>
            <a:spLocks noGrp="1"/>
          </p:cNvSpPr>
          <p:nvPr>
            <p:ph type="sldNum" sz="quarter" idx="10"/>
          </p:nvPr>
        </p:nvSpPr>
        <p:spPr/>
        <p:txBody>
          <a:bodyPr/>
          <a:lstStyle/>
          <a:p>
            <a:fld id="{C719980F-A4BC-490A-9859-338109C96316}" type="slidenum">
              <a:rPr lang="fr-FR" smtClean="0"/>
              <a:t>181</a:t>
            </a:fld>
            <a:endParaRPr lang="fr-FR"/>
          </a:p>
        </p:txBody>
      </p:sp>
    </p:spTree>
    <p:extLst>
      <p:ext uri="{BB962C8B-B14F-4D97-AF65-F5344CB8AC3E}">
        <p14:creationId xmlns:p14="http://schemas.microsoft.com/office/powerpoint/2010/main" val="270934348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Needs work</a:t>
            </a:r>
          </a:p>
        </p:txBody>
      </p:sp>
      <p:sp>
        <p:nvSpPr>
          <p:cNvPr id="4" name="Slide Number Placeholder 3"/>
          <p:cNvSpPr>
            <a:spLocks noGrp="1"/>
          </p:cNvSpPr>
          <p:nvPr>
            <p:ph type="sldNum" sz="quarter" idx="10"/>
          </p:nvPr>
        </p:nvSpPr>
        <p:spPr/>
        <p:txBody>
          <a:bodyPr/>
          <a:lstStyle/>
          <a:p>
            <a:fld id="{C719980F-A4BC-490A-9859-338109C96316}" type="slidenum">
              <a:rPr lang="fr-FR" smtClean="0"/>
              <a:t>182</a:t>
            </a:fld>
            <a:endParaRPr lang="fr-FR"/>
          </a:p>
        </p:txBody>
      </p:sp>
    </p:spTree>
    <p:extLst>
      <p:ext uri="{BB962C8B-B14F-4D97-AF65-F5344CB8AC3E}">
        <p14:creationId xmlns:p14="http://schemas.microsoft.com/office/powerpoint/2010/main" val="158595300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10"/>
          </p:nvPr>
        </p:nvSpPr>
        <p:spPr/>
        <p:txBody>
          <a:bodyPr/>
          <a:lstStyle/>
          <a:p>
            <a:fld id="{C4AC222E-21BD-493A-9206-C56D937ED10D}" type="slidenum">
              <a:rPr lang="en-US" smtClean="0"/>
              <a:pPr/>
              <a:t>183</a:t>
            </a:fld>
            <a:endParaRPr lang="en-US"/>
          </a:p>
        </p:txBody>
      </p:sp>
    </p:spTree>
    <p:extLst>
      <p:ext uri="{BB962C8B-B14F-4D97-AF65-F5344CB8AC3E}">
        <p14:creationId xmlns:p14="http://schemas.microsoft.com/office/powerpoint/2010/main" val="351783311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10"/>
          </p:nvPr>
        </p:nvSpPr>
        <p:spPr/>
        <p:txBody>
          <a:bodyPr/>
          <a:lstStyle/>
          <a:p>
            <a:fld id="{C4AC222E-21BD-493A-9206-C56D937ED10D}" type="slidenum">
              <a:rPr lang="en-US" smtClean="0"/>
              <a:pPr/>
              <a:t>184</a:t>
            </a:fld>
            <a:endParaRPr lang="en-US" dirty="0"/>
          </a:p>
        </p:txBody>
      </p:sp>
    </p:spTree>
    <p:extLst>
      <p:ext uri="{BB962C8B-B14F-4D97-AF65-F5344CB8AC3E}">
        <p14:creationId xmlns:p14="http://schemas.microsoft.com/office/powerpoint/2010/main" val="427018372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10"/>
          </p:nvPr>
        </p:nvSpPr>
        <p:spPr/>
        <p:txBody>
          <a:bodyPr/>
          <a:lstStyle/>
          <a:p>
            <a:fld id="{C4AC222E-21BD-493A-9206-C56D937ED10D}" type="slidenum">
              <a:rPr lang="en-US" smtClean="0"/>
              <a:pPr/>
              <a:t>185</a:t>
            </a:fld>
            <a:endParaRPr lang="en-US"/>
          </a:p>
        </p:txBody>
      </p:sp>
    </p:spTree>
    <p:extLst>
      <p:ext uri="{BB962C8B-B14F-4D97-AF65-F5344CB8AC3E}">
        <p14:creationId xmlns:p14="http://schemas.microsoft.com/office/powerpoint/2010/main" val="382267408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Scenario – The company uses the name description combination to organize their projects</a:t>
            </a:r>
          </a:p>
          <a:p>
            <a:r>
              <a:rPr lang="en-US" sz="1200" kern="1200" dirty="0">
                <a:solidFill>
                  <a:schemeClr val="tx1"/>
                </a:solidFill>
                <a:effectLst/>
                <a:latin typeface="+mn-lt"/>
                <a:ea typeface="+mn-ea"/>
                <a:cs typeface="+mn-cs"/>
              </a:rPr>
              <a:t>The Name of a project is already read-only.  The company would like for the Description to also be read-only unless you are an admin just in case an error is made.</a:t>
            </a:r>
          </a:p>
          <a:p>
            <a:r>
              <a:rPr lang="en-US" sz="1200" kern="1200" dirty="0">
                <a:solidFill>
                  <a:schemeClr val="tx1"/>
                </a:solidFill>
                <a:effectLst/>
                <a:latin typeface="+mn-lt"/>
                <a:ea typeface="+mn-ea"/>
                <a:cs typeface="+mn-cs"/>
              </a:rPr>
              <a:t>Exercise: Create a lock on the description attribute</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Scenario – If an admin modifies the project description the company would also like to document changes to the description field.</a:t>
            </a:r>
          </a:p>
          <a:p>
            <a:r>
              <a:rPr lang="en-US" sz="1200" kern="1200" dirty="0">
                <a:solidFill>
                  <a:schemeClr val="tx1"/>
                </a:solidFill>
                <a:effectLst/>
                <a:latin typeface="+mn-lt"/>
                <a:ea typeface="+mn-ea"/>
                <a:cs typeface="+mn-cs"/>
              </a:rPr>
              <a:t>The notepad field can be used to document these changes</a:t>
            </a:r>
          </a:p>
          <a:p>
            <a:r>
              <a:rPr lang="en-US" sz="1200" kern="1200" dirty="0">
                <a:solidFill>
                  <a:schemeClr val="tx1"/>
                </a:solidFill>
                <a:effectLst/>
                <a:latin typeface="+mn-lt"/>
                <a:ea typeface="+mn-ea"/>
                <a:cs typeface="+mn-cs"/>
              </a:rPr>
              <a:t>Exercise Create an alert on the creation and modification of the description attribute and change the notepad field to notepad + description</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Ivan</a:t>
            </a:r>
          </a:p>
          <a:p>
            <a:r>
              <a:rPr lang="en-US" sz="1200" kern="1200" dirty="0">
                <a:solidFill>
                  <a:schemeClr val="tx1"/>
                </a:solidFill>
                <a:effectLst/>
                <a:latin typeface="+mn-lt"/>
                <a:ea typeface="+mn-ea"/>
                <a:cs typeface="+mn-cs"/>
              </a:rPr>
              <a:t>Access Rights</a:t>
            </a:r>
          </a:p>
          <a:p>
            <a:r>
              <a:rPr lang="en-US" sz="1200" kern="1200" dirty="0">
                <a:solidFill>
                  <a:schemeClr val="tx1"/>
                </a:solidFill>
                <a:effectLst/>
                <a:latin typeface="+mn-lt"/>
                <a:ea typeface="+mn-ea"/>
                <a:cs typeface="+mn-cs"/>
              </a:rPr>
              <a:t> </a:t>
            </a:r>
          </a:p>
          <a:p>
            <a:endParaRPr lang="en-US" dirty="0"/>
          </a:p>
        </p:txBody>
      </p:sp>
      <p:sp>
        <p:nvSpPr>
          <p:cNvPr id="4" name="Slide Number Placeholder 3"/>
          <p:cNvSpPr>
            <a:spLocks noGrp="1"/>
          </p:cNvSpPr>
          <p:nvPr>
            <p:ph type="sldNum" sz="quarter" idx="10"/>
          </p:nvPr>
        </p:nvSpPr>
        <p:spPr/>
        <p:txBody>
          <a:bodyPr/>
          <a:lstStyle/>
          <a:p>
            <a:fld id="{C719980F-A4BC-490A-9859-338109C96316}" type="slidenum">
              <a:rPr lang="fr-FR" smtClean="0"/>
              <a:t>188</a:t>
            </a:fld>
            <a:endParaRPr lang="fr-FR"/>
          </a:p>
        </p:txBody>
      </p:sp>
    </p:spTree>
    <p:extLst>
      <p:ext uri="{BB962C8B-B14F-4D97-AF65-F5344CB8AC3E}">
        <p14:creationId xmlns:p14="http://schemas.microsoft.com/office/powerpoint/2010/main" val="100513274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Needs work</a:t>
            </a:r>
          </a:p>
        </p:txBody>
      </p:sp>
      <p:sp>
        <p:nvSpPr>
          <p:cNvPr id="4" name="Slide Number Placeholder 3"/>
          <p:cNvSpPr>
            <a:spLocks noGrp="1"/>
          </p:cNvSpPr>
          <p:nvPr>
            <p:ph type="sldNum" sz="quarter" idx="10"/>
          </p:nvPr>
        </p:nvSpPr>
        <p:spPr/>
        <p:txBody>
          <a:bodyPr/>
          <a:lstStyle/>
          <a:p>
            <a:fld id="{C719980F-A4BC-490A-9859-338109C96316}" type="slidenum">
              <a:rPr lang="fr-FR" smtClean="0"/>
              <a:t>189</a:t>
            </a:fld>
            <a:endParaRPr lang="fr-FR"/>
          </a:p>
        </p:txBody>
      </p:sp>
    </p:spTree>
    <p:extLst>
      <p:ext uri="{BB962C8B-B14F-4D97-AF65-F5344CB8AC3E}">
        <p14:creationId xmlns:p14="http://schemas.microsoft.com/office/powerpoint/2010/main" val="113059396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Needs work</a:t>
            </a:r>
          </a:p>
        </p:txBody>
      </p:sp>
      <p:sp>
        <p:nvSpPr>
          <p:cNvPr id="4" name="Slide Number Placeholder 3"/>
          <p:cNvSpPr>
            <a:spLocks noGrp="1"/>
          </p:cNvSpPr>
          <p:nvPr>
            <p:ph type="sldNum" sz="quarter" idx="10"/>
          </p:nvPr>
        </p:nvSpPr>
        <p:spPr/>
        <p:txBody>
          <a:bodyPr/>
          <a:lstStyle/>
          <a:p>
            <a:fld id="{C719980F-A4BC-490A-9859-338109C96316}" type="slidenum">
              <a:rPr lang="fr-FR" smtClean="0"/>
              <a:t>190</a:t>
            </a:fld>
            <a:endParaRPr lang="fr-FR"/>
          </a:p>
        </p:txBody>
      </p:sp>
    </p:spTree>
    <p:extLst>
      <p:ext uri="{BB962C8B-B14F-4D97-AF65-F5344CB8AC3E}">
        <p14:creationId xmlns:p14="http://schemas.microsoft.com/office/powerpoint/2010/main" val="7567598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10"/>
          </p:nvPr>
        </p:nvSpPr>
        <p:spPr/>
        <p:txBody>
          <a:bodyPr/>
          <a:lstStyle/>
          <a:p>
            <a:fld id="{C4AC222E-21BD-493A-9206-C56D937ED10D}" type="slidenum">
              <a:rPr lang="en-US" smtClean="0"/>
              <a:pPr/>
              <a:t>10</a:t>
            </a:fld>
            <a:endParaRPr lang="en-US"/>
          </a:p>
        </p:txBody>
      </p:sp>
    </p:spTree>
    <p:extLst>
      <p:ext uri="{BB962C8B-B14F-4D97-AF65-F5344CB8AC3E}">
        <p14:creationId xmlns:p14="http://schemas.microsoft.com/office/powerpoint/2010/main" val="251257045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Needs work</a:t>
            </a:r>
          </a:p>
        </p:txBody>
      </p:sp>
      <p:sp>
        <p:nvSpPr>
          <p:cNvPr id="4" name="Slide Number Placeholder 3"/>
          <p:cNvSpPr>
            <a:spLocks noGrp="1"/>
          </p:cNvSpPr>
          <p:nvPr>
            <p:ph type="sldNum" sz="quarter" idx="10"/>
          </p:nvPr>
        </p:nvSpPr>
        <p:spPr/>
        <p:txBody>
          <a:bodyPr/>
          <a:lstStyle/>
          <a:p>
            <a:fld id="{C719980F-A4BC-490A-9859-338109C96316}" type="slidenum">
              <a:rPr lang="fr-FR" smtClean="0"/>
              <a:t>191</a:t>
            </a:fld>
            <a:endParaRPr lang="fr-FR"/>
          </a:p>
        </p:txBody>
      </p:sp>
    </p:spTree>
    <p:extLst>
      <p:ext uri="{BB962C8B-B14F-4D97-AF65-F5344CB8AC3E}">
        <p14:creationId xmlns:p14="http://schemas.microsoft.com/office/powerpoint/2010/main" val="99250537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10"/>
          </p:nvPr>
        </p:nvSpPr>
        <p:spPr/>
        <p:txBody>
          <a:bodyPr/>
          <a:lstStyle/>
          <a:p>
            <a:fld id="{C4AC222E-21BD-493A-9206-C56D937ED10D}" type="slidenum">
              <a:rPr lang="en-US" smtClean="0"/>
              <a:pPr/>
              <a:t>192</a:t>
            </a:fld>
            <a:endParaRPr lang="en-US"/>
          </a:p>
        </p:txBody>
      </p:sp>
    </p:spTree>
    <p:extLst>
      <p:ext uri="{BB962C8B-B14F-4D97-AF65-F5344CB8AC3E}">
        <p14:creationId xmlns:p14="http://schemas.microsoft.com/office/powerpoint/2010/main" val="344140191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baseline="0" dirty="0"/>
          </a:p>
        </p:txBody>
      </p:sp>
      <p:sp>
        <p:nvSpPr>
          <p:cNvPr id="4" name="Espace réservé du numéro de diapositive 3"/>
          <p:cNvSpPr>
            <a:spLocks noGrp="1"/>
          </p:cNvSpPr>
          <p:nvPr>
            <p:ph type="sldNum" sz="quarter" idx="10"/>
          </p:nvPr>
        </p:nvSpPr>
        <p:spPr/>
        <p:txBody>
          <a:bodyPr/>
          <a:lstStyle/>
          <a:p>
            <a:fld id="{C4AC222E-21BD-493A-9206-C56D937ED10D}" type="slidenum">
              <a:rPr lang="en-US" smtClean="0"/>
              <a:pPr/>
              <a:t>193</a:t>
            </a:fld>
            <a:endParaRPr lang="en-US"/>
          </a:p>
        </p:txBody>
      </p:sp>
    </p:spTree>
    <p:extLst>
      <p:ext uri="{BB962C8B-B14F-4D97-AF65-F5344CB8AC3E}">
        <p14:creationId xmlns:p14="http://schemas.microsoft.com/office/powerpoint/2010/main" val="136678854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10"/>
          </p:nvPr>
        </p:nvSpPr>
        <p:spPr/>
        <p:txBody>
          <a:bodyPr/>
          <a:lstStyle/>
          <a:p>
            <a:fld id="{C4AC222E-21BD-493A-9206-C56D937ED10D}" type="slidenum">
              <a:rPr lang="en-US" smtClean="0"/>
              <a:pPr/>
              <a:t>194</a:t>
            </a:fld>
            <a:endParaRPr lang="en-US"/>
          </a:p>
        </p:txBody>
      </p:sp>
    </p:spTree>
    <p:extLst>
      <p:ext uri="{BB962C8B-B14F-4D97-AF65-F5344CB8AC3E}">
        <p14:creationId xmlns:p14="http://schemas.microsoft.com/office/powerpoint/2010/main" val="156019861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10"/>
          </p:nvPr>
        </p:nvSpPr>
        <p:spPr/>
        <p:txBody>
          <a:bodyPr/>
          <a:lstStyle/>
          <a:p>
            <a:fld id="{C4AC222E-21BD-493A-9206-C56D937ED10D}" type="slidenum">
              <a:rPr lang="en-US" smtClean="0"/>
              <a:pPr/>
              <a:t>195</a:t>
            </a:fld>
            <a:endParaRPr lang="en-US"/>
          </a:p>
        </p:txBody>
      </p:sp>
    </p:spTree>
    <p:extLst>
      <p:ext uri="{BB962C8B-B14F-4D97-AF65-F5344CB8AC3E}">
        <p14:creationId xmlns:p14="http://schemas.microsoft.com/office/powerpoint/2010/main" val="345644266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10"/>
          </p:nvPr>
        </p:nvSpPr>
        <p:spPr/>
        <p:txBody>
          <a:bodyPr/>
          <a:lstStyle/>
          <a:p>
            <a:fld id="{C4AC222E-21BD-493A-9206-C56D937ED10D}" type="slidenum">
              <a:rPr lang="en-US" smtClean="0"/>
              <a:pPr/>
              <a:t>196</a:t>
            </a:fld>
            <a:endParaRPr lang="en-US"/>
          </a:p>
        </p:txBody>
      </p:sp>
    </p:spTree>
    <p:extLst>
      <p:ext uri="{BB962C8B-B14F-4D97-AF65-F5344CB8AC3E}">
        <p14:creationId xmlns:p14="http://schemas.microsoft.com/office/powerpoint/2010/main" val="291543092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10"/>
          </p:nvPr>
        </p:nvSpPr>
        <p:spPr/>
        <p:txBody>
          <a:bodyPr/>
          <a:lstStyle/>
          <a:p>
            <a:fld id="{C4AC222E-21BD-493A-9206-C56D937ED10D}" type="slidenum">
              <a:rPr lang="en-US" smtClean="0"/>
              <a:pPr/>
              <a:t>199</a:t>
            </a:fld>
            <a:endParaRPr lang="en-US"/>
          </a:p>
        </p:txBody>
      </p:sp>
    </p:spTree>
    <p:extLst>
      <p:ext uri="{BB962C8B-B14F-4D97-AF65-F5344CB8AC3E}">
        <p14:creationId xmlns:p14="http://schemas.microsoft.com/office/powerpoint/2010/main" val="401999249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10"/>
          </p:nvPr>
        </p:nvSpPr>
        <p:spPr/>
        <p:txBody>
          <a:bodyPr/>
          <a:lstStyle/>
          <a:p>
            <a:fld id="{C4AC222E-21BD-493A-9206-C56D937ED10D}" type="slidenum">
              <a:rPr lang="en-US" smtClean="0"/>
              <a:pPr/>
              <a:t>202</a:t>
            </a:fld>
            <a:endParaRPr lang="en-US"/>
          </a:p>
        </p:txBody>
      </p:sp>
    </p:spTree>
    <p:extLst>
      <p:ext uri="{BB962C8B-B14F-4D97-AF65-F5344CB8AC3E}">
        <p14:creationId xmlns:p14="http://schemas.microsoft.com/office/powerpoint/2010/main" val="316431355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Scenario – The company uses the name description combination to organize their projects</a:t>
            </a:r>
          </a:p>
          <a:p>
            <a:r>
              <a:rPr lang="en-US" sz="1200" kern="1200" dirty="0">
                <a:solidFill>
                  <a:schemeClr val="tx1"/>
                </a:solidFill>
                <a:effectLst/>
                <a:latin typeface="+mn-lt"/>
                <a:ea typeface="+mn-ea"/>
                <a:cs typeface="+mn-cs"/>
              </a:rPr>
              <a:t>The Name of a project is already read-only.  The company would like for the Description to also be read-only unless you are an admin just in case an error is made.</a:t>
            </a:r>
          </a:p>
          <a:p>
            <a:r>
              <a:rPr lang="en-US" sz="1200" kern="1200" dirty="0">
                <a:solidFill>
                  <a:schemeClr val="tx1"/>
                </a:solidFill>
                <a:effectLst/>
                <a:latin typeface="+mn-lt"/>
                <a:ea typeface="+mn-ea"/>
                <a:cs typeface="+mn-cs"/>
              </a:rPr>
              <a:t>Exercise: Create a lock on the description attribute</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Scenario – If an admin modifies the project description the company would also like to document changes to the description field.</a:t>
            </a:r>
          </a:p>
          <a:p>
            <a:r>
              <a:rPr lang="en-US" sz="1200" kern="1200" dirty="0">
                <a:solidFill>
                  <a:schemeClr val="tx1"/>
                </a:solidFill>
                <a:effectLst/>
                <a:latin typeface="+mn-lt"/>
                <a:ea typeface="+mn-ea"/>
                <a:cs typeface="+mn-cs"/>
              </a:rPr>
              <a:t>The notepad field can be used to document these changes</a:t>
            </a:r>
          </a:p>
          <a:p>
            <a:r>
              <a:rPr lang="en-US" sz="1200" kern="1200" dirty="0">
                <a:solidFill>
                  <a:schemeClr val="tx1"/>
                </a:solidFill>
                <a:effectLst/>
                <a:latin typeface="+mn-lt"/>
                <a:ea typeface="+mn-ea"/>
                <a:cs typeface="+mn-cs"/>
              </a:rPr>
              <a:t>Exercise Create an alert on the creation and modification of the description attribute and change the notepad field to notepad + description</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Ivan</a:t>
            </a:r>
          </a:p>
          <a:p>
            <a:r>
              <a:rPr lang="en-US" sz="1200" kern="1200" dirty="0">
                <a:solidFill>
                  <a:schemeClr val="tx1"/>
                </a:solidFill>
                <a:effectLst/>
                <a:latin typeface="+mn-lt"/>
                <a:ea typeface="+mn-ea"/>
                <a:cs typeface="+mn-cs"/>
              </a:rPr>
              <a:t>Access Rights</a:t>
            </a:r>
          </a:p>
          <a:p>
            <a:r>
              <a:rPr lang="en-US" sz="1200" kern="1200" dirty="0">
                <a:solidFill>
                  <a:schemeClr val="tx1"/>
                </a:solidFill>
                <a:effectLst/>
                <a:latin typeface="+mn-lt"/>
                <a:ea typeface="+mn-ea"/>
                <a:cs typeface="+mn-cs"/>
              </a:rPr>
              <a:t> </a:t>
            </a:r>
          </a:p>
          <a:p>
            <a:endParaRPr lang="en-US" dirty="0"/>
          </a:p>
        </p:txBody>
      </p:sp>
      <p:sp>
        <p:nvSpPr>
          <p:cNvPr id="4" name="Slide Number Placeholder 3"/>
          <p:cNvSpPr>
            <a:spLocks noGrp="1"/>
          </p:cNvSpPr>
          <p:nvPr>
            <p:ph type="sldNum" sz="quarter" idx="10"/>
          </p:nvPr>
        </p:nvSpPr>
        <p:spPr/>
        <p:txBody>
          <a:bodyPr/>
          <a:lstStyle/>
          <a:p>
            <a:fld id="{C719980F-A4BC-490A-9859-338109C96316}" type="slidenum">
              <a:rPr lang="fr-FR" smtClean="0"/>
              <a:t>203</a:t>
            </a:fld>
            <a:endParaRPr lang="fr-FR"/>
          </a:p>
        </p:txBody>
      </p:sp>
    </p:spTree>
    <p:extLst>
      <p:ext uri="{BB962C8B-B14F-4D97-AF65-F5344CB8AC3E}">
        <p14:creationId xmlns:p14="http://schemas.microsoft.com/office/powerpoint/2010/main" val="74789850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Espace réservé du numéro de diapositive 3"/>
          <p:cNvSpPr>
            <a:spLocks noGrp="1"/>
          </p:cNvSpPr>
          <p:nvPr>
            <p:ph type="sldNum" sz="quarter" idx="10"/>
          </p:nvPr>
        </p:nvSpPr>
        <p:spPr/>
        <p:txBody>
          <a:bodyPr/>
          <a:lstStyle/>
          <a:p>
            <a:fld id="{C4AC222E-21BD-493A-9206-C56D937ED10D}" type="slidenum">
              <a:rPr lang="en-US" smtClean="0"/>
              <a:pPr/>
              <a:t>222</a:t>
            </a:fld>
            <a:endParaRPr lang="en-US"/>
          </a:p>
        </p:txBody>
      </p:sp>
    </p:spTree>
    <p:extLst>
      <p:ext uri="{BB962C8B-B14F-4D97-AF65-F5344CB8AC3E}">
        <p14:creationId xmlns:p14="http://schemas.microsoft.com/office/powerpoint/2010/main" val="42899287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10"/>
          </p:nvPr>
        </p:nvSpPr>
        <p:spPr/>
        <p:txBody>
          <a:bodyPr/>
          <a:lstStyle/>
          <a:p>
            <a:fld id="{C4AC222E-21BD-493A-9206-C56D937ED10D}" type="slidenum">
              <a:rPr lang="en-US" smtClean="0"/>
              <a:pPr/>
              <a:t>11</a:t>
            </a:fld>
            <a:endParaRPr lang="en-US"/>
          </a:p>
        </p:txBody>
      </p:sp>
    </p:spTree>
    <p:extLst>
      <p:ext uri="{BB962C8B-B14F-4D97-AF65-F5344CB8AC3E}">
        <p14:creationId xmlns:p14="http://schemas.microsoft.com/office/powerpoint/2010/main" val="61099507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sz="1800" b="1" dirty="0"/>
          </a:p>
        </p:txBody>
      </p:sp>
      <p:sp>
        <p:nvSpPr>
          <p:cNvPr id="4" name="Espace réservé du numéro de diapositive 3"/>
          <p:cNvSpPr>
            <a:spLocks noGrp="1"/>
          </p:cNvSpPr>
          <p:nvPr>
            <p:ph type="sldNum" sz="quarter" idx="10"/>
          </p:nvPr>
        </p:nvSpPr>
        <p:spPr/>
        <p:txBody>
          <a:bodyPr/>
          <a:lstStyle/>
          <a:p>
            <a:fld id="{C4AC222E-21BD-493A-9206-C56D937ED10D}" type="slidenum">
              <a:rPr lang="en-US" smtClean="0"/>
              <a:pPr/>
              <a:t>225</a:t>
            </a:fld>
            <a:endParaRPr lang="en-US"/>
          </a:p>
        </p:txBody>
      </p:sp>
    </p:spTree>
    <p:extLst>
      <p:ext uri="{BB962C8B-B14F-4D97-AF65-F5344CB8AC3E}">
        <p14:creationId xmlns:p14="http://schemas.microsoft.com/office/powerpoint/2010/main" val="253556844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b="0" dirty="0"/>
          </a:p>
        </p:txBody>
      </p:sp>
      <p:sp>
        <p:nvSpPr>
          <p:cNvPr id="4" name="Espace réservé du numéro de diapositive 3"/>
          <p:cNvSpPr>
            <a:spLocks noGrp="1"/>
          </p:cNvSpPr>
          <p:nvPr>
            <p:ph type="sldNum" sz="quarter" idx="10"/>
          </p:nvPr>
        </p:nvSpPr>
        <p:spPr/>
        <p:txBody>
          <a:bodyPr/>
          <a:lstStyle/>
          <a:p>
            <a:fld id="{C4AC222E-21BD-493A-9206-C56D937ED10D}" type="slidenum">
              <a:rPr lang="en-US" smtClean="0"/>
              <a:pPr/>
              <a:t>226</a:t>
            </a:fld>
            <a:endParaRPr lang="en-US"/>
          </a:p>
        </p:txBody>
      </p:sp>
    </p:spTree>
    <p:extLst>
      <p:ext uri="{BB962C8B-B14F-4D97-AF65-F5344CB8AC3E}">
        <p14:creationId xmlns:p14="http://schemas.microsoft.com/office/powerpoint/2010/main" val="194660378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10"/>
          </p:nvPr>
        </p:nvSpPr>
        <p:spPr/>
        <p:txBody>
          <a:bodyPr/>
          <a:lstStyle/>
          <a:p>
            <a:fld id="{C4AC222E-21BD-493A-9206-C56D937ED10D}" type="slidenum">
              <a:rPr lang="en-US" smtClean="0"/>
              <a:pPr/>
              <a:t>229</a:t>
            </a:fld>
            <a:endParaRPr lang="en-US"/>
          </a:p>
        </p:txBody>
      </p:sp>
    </p:spTree>
    <p:extLst>
      <p:ext uri="{BB962C8B-B14F-4D97-AF65-F5344CB8AC3E}">
        <p14:creationId xmlns:p14="http://schemas.microsoft.com/office/powerpoint/2010/main" val="15027652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10"/>
          </p:nvPr>
        </p:nvSpPr>
        <p:spPr/>
        <p:txBody>
          <a:bodyPr/>
          <a:lstStyle/>
          <a:p>
            <a:fld id="{C4AC222E-21BD-493A-9206-C56D937ED10D}" type="slidenum">
              <a:rPr lang="en-US" smtClean="0"/>
              <a:pPr/>
              <a:t>250</a:t>
            </a:fld>
            <a:endParaRPr lang="en-US"/>
          </a:p>
        </p:txBody>
      </p:sp>
    </p:spTree>
    <p:extLst>
      <p:ext uri="{BB962C8B-B14F-4D97-AF65-F5344CB8AC3E}">
        <p14:creationId xmlns:p14="http://schemas.microsoft.com/office/powerpoint/2010/main" val="282661401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10"/>
          </p:nvPr>
        </p:nvSpPr>
        <p:spPr/>
        <p:txBody>
          <a:bodyPr/>
          <a:lstStyle/>
          <a:p>
            <a:fld id="{C4AC222E-21BD-493A-9206-C56D937ED10D}" type="slidenum">
              <a:rPr lang="en-US" smtClean="0"/>
              <a:pPr/>
              <a:t>251</a:t>
            </a:fld>
            <a:endParaRPr lang="en-US"/>
          </a:p>
        </p:txBody>
      </p:sp>
    </p:spTree>
    <p:extLst>
      <p:ext uri="{BB962C8B-B14F-4D97-AF65-F5344CB8AC3E}">
        <p14:creationId xmlns:p14="http://schemas.microsoft.com/office/powerpoint/2010/main" val="7780277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10"/>
          </p:nvPr>
        </p:nvSpPr>
        <p:spPr/>
        <p:txBody>
          <a:bodyPr/>
          <a:lstStyle/>
          <a:p>
            <a:fld id="{C4AC222E-21BD-493A-9206-C56D937ED10D}" type="slidenum">
              <a:rPr lang="en-US" smtClean="0"/>
              <a:pPr/>
              <a:t>13</a:t>
            </a:fld>
            <a:endParaRPr lang="en-US"/>
          </a:p>
        </p:txBody>
      </p:sp>
    </p:spTree>
    <p:extLst>
      <p:ext uri="{BB962C8B-B14F-4D97-AF65-F5344CB8AC3E}">
        <p14:creationId xmlns:p14="http://schemas.microsoft.com/office/powerpoint/2010/main" val="35189771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10"/>
          </p:nvPr>
        </p:nvSpPr>
        <p:spPr/>
        <p:txBody>
          <a:bodyPr/>
          <a:lstStyle/>
          <a:p>
            <a:fld id="{C4AC222E-21BD-493A-9206-C56D937ED10D}" type="slidenum">
              <a:rPr lang="en-US" smtClean="0"/>
              <a:pPr/>
              <a:t>14</a:t>
            </a:fld>
            <a:endParaRPr lang="en-US"/>
          </a:p>
        </p:txBody>
      </p:sp>
    </p:spTree>
    <p:extLst>
      <p:ext uri="{BB962C8B-B14F-4D97-AF65-F5344CB8AC3E}">
        <p14:creationId xmlns:p14="http://schemas.microsoft.com/office/powerpoint/2010/main" val="207007720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sp>
        <p:nvSpPr>
          <p:cNvPr id="16" name="Freeform 15"/>
          <p:cNvSpPr/>
          <p:nvPr/>
        </p:nvSpPr>
        <p:spPr>
          <a:xfrm>
            <a:off x="12881" y="6201228"/>
            <a:ext cx="9131121" cy="438028"/>
          </a:xfrm>
          <a:custGeom>
            <a:avLst/>
            <a:gdLst>
              <a:gd name="connsiteX0" fmla="*/ 0 w 9144000"/>
              <a:gd name="connsiteY0" fmla="*/ 347730 h 347730"/>
              <a:gd name="connsiteX1" fmla="*/ 5679583 w 9144000"/>
              <a:gd name="connsiteY1" fmla="*/ 283335 h 347730"/>
              <a:gd name="connsiteX2" fmla="*/ 9144000 w 9144000"/>
              <a:gd name="connsiteY2" fmla="*/ 0 h 347730"/>
              <a:gd name="connsiteX0" fmla="*/ 0 w 9144000"/>
              <a:gd name="connsiteY0" fmla="*/ 347730 h 348004"/>
              <a:gd name="connsiteX1" fmla="*/ 5679583 w 9144000"/>
              <a:gd name="connsiteY1" fmla="*/ 283335 h 348004"/>
              <a:gd name="connsiteX2" fmla="*/ 9144000 w 9144000"/>
              <a:gd name="connsiteY2" fmla="*/ 0 h 348004"/>
              <a:gd name="connsiteX0" fmla="*/ 0 w 9144000"/>
              <a:gd name="connsiteY0" fmla="*/ 347730 h 347730"/>
              <a:gd name="connsiteX1" fmla="*/ 6864439 w 9144000"/>
              <a:gd name="connsiteY1" fmla="*/ 347729 h 347730"/>
              <a:gd name="connsiteX2" fmla="*/ 9144000 w 9144000"/>
              <a:gd name="connsiteY2" fmla="*/ 0 h 347730"/>
              <a:gd name="connsiteX0" fmla="*/ 0 w 9144000"/>
              <a:gd name="connsiteY0" fmla="*/ 347730 h 347730"/>
              <a:gd name="connsiteX1" fmla="*/ 6864439 w 9144000"/>
              <a:gd name="connsiteY1" fmla="*/ 347729 h 347730"/>
              <a:gd name="connsiteX2" fmla="*/ 9144000 w 9144000"/>
              <a:gd name="connsiteY2" fmla="*/ 0 h 347730"/>
              <a:gd name="connsiteX0" fmla="*/ 0 w 9144000"/>
              <a:gd name="connsiteY0" fmla="*/ 347730 h 347730"/>
              <a:gd name="connsiteX1" fmla="*/ 5576551 w 9144000"/>
              <a:gd name="connsiteY1" fmla="*/ 347729 h 347730"/>
              <a:gd name="connsiteX2" fmla="*/ 9144000 w 9144000"/>
              <a:gd name="connsiteY2" fmla="*/ 0 h 347730"/>
              <a:gd name="connsiteX0" fmla="*/ 0 w 9144000"/>
              <a:gd name="connsiteY0" fmla="*/ 347730 h 347730"/>
              <a:gd name="connsiteX1" fmla="*/ 5576551 w 9144000"/>
              <a:gd name="connsiteY1" fmla="*/ 347729 h 347730"/>
              <a:gd name="connsiteX2" fmla="*/ 9144000 w 9144000"/>
              <a:gd name="connsiteY2" fmla="*/ 0 h 347730"/>
              <a:gd name="connsiteX0" fmla="*/ 0 w 9144000"/>
              <a:gd name="connsiteY0" fmla="*/ 347730 h 347730"/>
              <a:gd name="connsiteX1" fmla="*/ 4134117 w 9144000"/>
              <a:gd name="connsiteY1" fmla="*/ 347729 h 347730"/>
              <a:gd name="connsiteX2" fmla="*/ 9144000 w 9144000"/>
              <a:gd name="connsiteY2" fmla="*/ 0 h 347730"/>
              <a:gd name="connsiteX0" fmla="*/ 0 w 9131121"/>
              <a:gd name="connsiteY0" fmla="*/ 257577 h 358044"/>
              <a:gd name="connsiteX1" fmla="*/ 4121238 w 9131121"/>
              <a:gd name="connsiteY1" fmla="*/ 347729 h 358044"/>
              <a:gd name="connsiteX2" fmla="*/ 9131121 w 9131121"/>
              <a:gd name="connsiteY2" fmla="*/ 0 h 358044"/>
              <a:gd name="connsiteX0" fmla="*/ 0 w 9131121"/>
              <a:gd name="connsiteY0" fmla="*/ 257577 h 365176"/>
              <a:gd name="connsiteX1" fmla="*/ 4121238 w 9131121"/>
              <a:gd name="connsiteY1" fmla="*/ 347729 h 365176"/>
              <a:gd name="connsiteX2" fmla="*/ 9131121 w 9131121"/>
              <a:gd name="connsiteY2" fmla="*/ 0 h 365176"/>
              <a:gd name="connsiteX0" fmla="*/ 0 w 9131121"/>
              <a:gd name="connsiteY0" fmla="*/ 257577 h 446386"/>
              <a:gd name="connsiteX1" fmla="*/ 4262906 w 9131121"/>
              <a:gd name="connsiteY1" fmla="*/ 437881 h 446386"/>
              <a:gd name="connsiteX2" fmla="*/ 9131121 w 9131121"/>
              <a:gd name="connsiteY2" fmla="*/ 0 h 446386"/>
              <a:gd name="connsiteX0" fmla="*/ 0 w 9131121"/>
              <a:gd name="connsiteY0" fmla="*/ 257577 h 438028"/>
              <a:gd name="connsiteX1" fmla="*/ 4262906 w 9131121"/>
              <a:gd name="connsiteY1" fmla="*/ 437881 h 438028"/>
              <a:gd name="connsiteX2" fmla="*/ 9131121 w 9131121"/>
              <a:gd name="connsiteY2" fmla="*/ 0 h 438028"/>
              <a:gd name="connsiteX0" fmla="*/ 0 w 9131121"/>
              <a:gd name="connsiteY0" fmla="*/ 257577 h 438028"/>
              <a:gd name="connsiteX1" fmla="*/ 4262906 w 9131121"/>
              <a:gd name="connsiteY1" fmla="*/ 437881 h 438028"/>
              <a:gd name="connsiteX2" fmla="*/ 9131121 w 9131121"/>
              <a:gd name="connsiteY2" fmla="*/ 0 h 438028"/>
            </a:gdLst>
            <a:ahLst/>
            <a:cxnLst>
              <a:cxn ang="0">
                <a:pos x="connsiteX0" y="connsiteY0"/>
              </a:cxn>
              <a:cxn ang="0">
                <a:pos x="connsiteX1" y="connsiteY1"/>
              </a:cxn>
              <a:cxn ang="0">
                <a:pos x="connsiteX2" y="connsiteY2"/>
              </a:cxn>
            </a:cxnLst>
            <a:rect l="l" t="t" r="r" b="b"/>
            <a:pathLst>
              <a:path w="9131121" h="438028">
                <a:moveTo>
                  <a:pt x="0" y="257577"/>
                </a:moveTo>
                <a:cubicBezTo>
                  <a:pt x="1399504" y="352022"/>
                  <a:pt x="2753932" y="442174"/>
                  <a:pt x="4262906" y="437881"/>
                </a:cubicBezTo>
                <a:cubicBezTo>
                  <a:pt x="5771880" y="433588"/>
                  <a:pt x="8109396" y="267237"/>
                  <a:pt x="9131121" y="0"/>
                </a:cubicBezTo>
              </a:path>
            </a:pathLst>
          </a:custGeom>
          <a:noFill/>
          <a:ln w="3175">
            <a:gradFill flip="none" rotWithShape="1">
              <a:gsLst>
                <a:gs pos="0">
                  <a:schemeClr val="bg1"/>
                </a:gs>
                <a:gs pos="100000">
                  <a:schemeClr val="accent6"/>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 name="Freeform 16"/>
          <p:cNvSpPr/>
          <p:nvPr/>
        </p:nvSpPr>
        <p:spPr>
          <a:xfrm>
            <a:off x="0" y="5999459"/>
            <a:ext cx="9144000" cy="609600"/>
          </a:xfrm>
          <a:custGeom>
            <a:avLst/>
            <a:gdLst>
              <a:gd name="connsiteX0" fmla="*/ 0 w 9144000"/>
              <a:gd name="connsiteY0" fmla="*/ 347730 h 347730"/>
              <a:gd name="connsiteX1" fmla="*/ 5679583 w 9144000"/>
              <a:gd name="connsiteY1" fmla="*/ 283335 h 347730"/>
              <a:gd name="connsiteX2" fmla="*/ 9144000 w 9144000"/>
              <a:gd name="connsiteY2" fmla="*/ 0 h 347730"/>
              <a:gd name="connsiteX0" fmla="*/ 0 w 9144000"/>
              <a:gd name="connsiteY0" fmla="*/ 347730 h 348004"/>
              <a:gd name="connsiteX1" fmla="*/ 5679583 w 9144000"/>
              <a:gd name="connsiteY1" fmla="*/ 283335 h 348004"/>
              <a:gd name="connsiteX2" fmla="*/ 9144000 w 9144000"/>
              <a:gd name="connsiteY2" fmla="*/ 0 h 348004"/>
              <a:gd name="connsiteX0" fmla="*/ 0 w 9144000"/>
              <a:gd name="connsiteY0" fmla="*/ 347730 h 347730"/>
              <a:gd name="connsiteX1" fmla="*/ 6864439 w 9144000"/>
              <a:gd name="connsiteY1" fmla="*/ 347729 h 347730"/>
              <a:gd name="connsiteX2" fmla="*/ 9144000 w 9144000"/>
              <a:gd name="connsiteY2" fmla="*/ 0 h 347730"/>
              <a:gd name="connsiteX0" fmla="*/ 0 w 9144000"/>
              <a:gd name="connsiteY0" fmla="*/ 347730 h 347730"/>
              <a:gd name="connsiteX1" fmla="*/ 6864439 w 9144000"/>
              <a:gd name="connsiteY1" fmla="*/ 347729 h 347730"/>
              <a:gd name="connsiteX2" fmla="*/ 9144000 w 9144000"/>
              <a:gd name="connsiteY2" fmla="*/ 0 h 347730"/>
              <a:gd name="connsiteX0" fmla="*/ 0 w 9144000"/>
              <a:gd name="connsiteY0" fmla="*/ 347730 h 347730"/>
              <a:gd name="connsiteX1" fmla="*/ 5576551 w 9144000"/>
              <a:gd name="connsiteY1" fmla="*/ 347729 h 347730"/>
              <a:gd name="connsiteX2" fmla="*/ 9144000 w 9144000"/>
              <a:gd name="connsiteY2" fmla="*/ 0 h 347730"/>
              <a:gd name="connsiteX0" fmla="*/ 0 w 9144000"/>
              <a:gd name="connsiteY0" fmla="*/ 347730 h 347730"/>
              <a:gd name="connsiteX1" fmla="*/ 5576551 w 9144000"/>
              <a:gd name="connsiteY1" fmla="*/ 347729 h 347730"/>
              <a:gd name="connsiteX2" fmla="*/ 9144000 w 9144000"/>
              <a:gd name="connsiteY2" fmla="*/ 0 h 347730"/>
              <a:gd name="connsiteX0" fmla="*/ 0 w 9144000"/>
              <a:gd name="connsiteY0" fmla="*/ 347730 h 347730"/>
              <a:gd name="connsiteX1" fmla="*/ 4134117 w 9144000"/>
              <a:gd name="connsiteY1" fmla="*/ 347729 h 347730"/>
              <a:gd name="connsiteX2" fmla="*/ 9144000 w 9144000"/>
              <a:gd name="connsiteY2" fmla="*/ 0 h 347730"/>
              <a:gd name="connsiteX0" fmla="*/ 0 w 9131121"/>
              <a:gd name="connsiteY0" fmla="*/ 257577 h 358044"/>
              <a:gd name="connsiteX1" fmla="*/ 4121238 w 9131121"/>
              <a:gd name="connsiteY1" fmla="*/ 347729 h 358044"/>
              <a:gd name="connsiteX2" fmla="*/ 9131121 w 9131121"/>
              <a:gd name="connsiteY2" fmla="*/ 0 h 358044"/>
              <a:gd name="connsiteX0" fmla="*/ 0 w 9131121"/>
              <a:gd name="connsiteY0" fmla="*/ 257577 h 365176"/>
              <a:gd name="connsiteX1" fmla="*/ 4121238 w 9131121"/>
              <a:gd name="connsiteY1" fmla="*/ 347729 h 365176"/>
              <a:gd name="connsiteX2" fmla="*/ 9131121 w 9131121"/>
              <a:gd name="connsiteY2" fmla="*/ 0 h 365176"/>
              <a:gd name="connsiteX0" fmla="*/ 0 w 9131121"/>
              <a:gd name="connsiteY0" fmla="*/ 257577 h 446386"/>
              <a:gd name="connsiteX1" fmla="*/ 4262906 w 9131121"/>
              <a:gd name="connsiteY1" fmla="*/ 437881 h 446386"/>
              <a:gd name="connsiteX2" fmla="*/ 9131121 w 9131121"/>
              <a:gd name="connsiteY2" fmla="*/ 0 h 446386"/>
              <a:gd name="connsiteX0" fmla="*/ 0 w 9131121"/>
              <a:gd name="connsiteY0" fmla="*/ 257577 h 438028"/>
              <a:gd name="connsiteX1" fmla="*/ 4262906 w 9131121"/>
              <a:gd name="connsiteY1" fmla="*/ 437881 h 438028"/>
              <a:gd name="connsiteX2" fmla="*/ 9131121 w 9131121"/>
              <a:gd name="connsiteY2" fmla="*/ 0 h 438028"/>
              <a:gd name="connsiteX0" fmla="*/ 0 w 9131121"/>
              <a:gd name="connsiteY0" fmla="*/ 257577 h 438028"/>
              <a:gd name="connsiteX1" fmla="*/ 4262906 w 9131121"/>
              <a:gd name="connsiteY1" fmla="*/ 437881 h 438028"/>
              <a:gd name="connsiteX2" fmla="*/ 9131121 w 9131121"/>
              <a:gd name="connsiteY2" fmla="*/ 0 h 438028"/>
            </a:gdLst>
            <a:ahLst/>
            <a:cxnLst>
              <a:cxn ang="0">
                <a:pos x="connsiteX0" y="connsiteY0"/>
              </a:cxn>
              <a:cxn ang="0">
                <a:pos x="connsiteX1" y="connsiteY1"/>
              </a:cxn>
              <a:cxn ang="0">
                <a:pos x="connsiteX2" y="connsiteY2"/>
              </a:cxn>
            </a:cxnLst>
            <a:rect l="l" t="t" r="r" b="b"/>
            <a:pathLst>
              <a:path w="9131121" h="438028">
                <a:moveTo>
                  <a:pt x="0" y="257577"/>
                </a:moveTo>
                <a:cubicBezTo>
                  <a:pt x="1399504" y="352022"/>
                  <a:pt x="2753932" y="442174"/>
                  <a:pt x="4262906" y="437881"/>
                </a:cubicBezTo>
                <a:cubicBezTo>
                  <a:pt x="5771880" y="433588"/>
                  <a:pt x="8109396" y="267237"/>
                  <a:pt x="9131121" y="0"/>
                </a:cubicBezTo>
              </a:path>
            </a:pathLst>
          </a:custGeom>
          <a:noFill/>
          <a:ln w="3175">
            <a:gradFill flip="none" rotWithShape="1">
              <a:gsLst>
                <a:gs pos="37000">
                  <a:schemeClr val="bg1"/>
                </a:gs>
                <a:gs pos="100000">
                  <a:schemeClr val="accent6">
                    <a:lumMod val="20000"/>
                    <a:lumOff val="80000"/>
                  </a:scheme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 name="Freeform 17"/>
          <p:cNvSpPr/>
          <p:nvPr/>
        </p:nvSpPr>
        <p:spPr>
          <a:xfrm flipH="1">
            <a:off x="0" y="6201228"/>
            <a:ext cx="9144000" cy="580572"/>
          </a:xfrm>
          <a:custGeom>
            <a:avLst/>
            <a:gdLst>
              <a:gd name="connsiteX0" fmla="*/ 0 w 9144000"/>
              <a:gd name="connsiteY0" fmla="*/ 347730 h 347730"/>
              <a:gd name="connsiteX1" fmla="*/ 5679583 w 9144000"/>
              <a:gd name="connsiteY1" fmla="*/ 283335 h 347730"/>
              <a:gd name="connsiteX2" fmla="*/ 9144000 w 9144000"/>
              <a:gd name="connsiteY2" fmla="*/ 0 h 347730"/>
              <a:gd name="connsiteX0" fmla="*/ 0 w 9144000"/>
              <a:gd name="connsiteY0" fmla="*/ 347730 h 348004"/>
              <a:gd name="connsiteX1" fmla="*/ 5679583 w 9144000"/>
              <a:gd name="connsiteY1" fmla="*/ 283335 h 348004"/>
              <a:gd name="connsiteX2" fmla="*/ 9144000 w 9144000"/>
              <a:gd name="connsiteY2" fmla="*/ 0 h 348004"/>
              <a:gd name="connsiteX0" fmla="*/ 0 w 9144000"/>
              <a:gd name="connsiteY0" fmla="*/ 347730 h 347730"/>
              <a:gd name="connsiteX1" fmla="*/ 6864439 w 9144000"/>
              <a:gd name="connsiteY1" fmla="*/ 347729 h 347730"/>
              <a:gd name="connsiteX2" fmla="*/ 9144000 w 9144000"/>
              <a:gd name="connsiteY2" fmla="*/ 0 h 347730"/>
              <a:gd name="connsiteX0" fmla="*/ 0 w 9144000"/>
              <a:gd name="connsiteY0" fmla="*/ 347730 h 347730"/>
              <a:gd name="connsiteX1" fmla="*/ 6864439 w 9144000"/>
              <a:gd name="connsiteY1" fmla="*/ 347729 h 347730"/>
              <a:gd name="connsiteX2" fmla="*/ 9144000 w 9144000"/>
              <a:gd name="connsiteY2" fmla="*/ 0 h 347730"/>
              <a:gd name="connsiteX0" fmla="*/ 0 w 9144000"/>
              <a:gd name="connsiteY0" fmla="*/ 347730 h 347730"/>
              <a:gd name="connsiteX1" fmla="*/ 5576551 w 9144000"/>
              <a:gd name="connsiteY1" fmla="*/ 347729 h 347730"/>
              <a:gd name="connsiteX2" fmla="*/ 9144000 w 9144000"/>
              <a:gd name="connsiteY2" fmla="*/ 0 h 347730"/>
              <a:gd name="connsiteX0" fmla="*/ 0 w 9144000"/>
              <a:gd name="connsiteY0" fmla="*/ 347730 h 347730"/>
              <a:gd name="connsiteX1" fmla="*/ 5576551 w 9144000"/>
              <a:gd name="connsiteY1" fmla="*/ 347729 h 347730"/>
              <a:gd name="connsiteX2" fmla="*/ 9144000 w 9144000"/>
              <a:gd name="connsiteY2" fmla="*/ 0 h 347730"/>
              <a:gd name="connsiteX0" fmla="*/ 0 w 9144000"/>
              <a:gd name="connsiteY0" fmla="*/ 347730 h 347730"/>
              <a:gd name="connsiteX1" fmla="*/ 4134117 w 9144000"/>
              <a:gd name="connsiteY1" fmla="*/ 347729 h 347730"/>
              <a:gd name="connsiteX2" fmla="*/ 9144000 w 9144000"/>
              <a:gd name="connsiteY2" fmla="*/ 0 h 347730"/>
              <a:gd name="connsiteX0" fmla="*/ 0 w 9131121"/>
              <a:gd name="connsiteY0" fmla="*/ 257577 h 358044"/>
              <a:gd name="connsiteX1" fmla="*/ 4121238 w 9131121"/>
              <a:gd name="connsiteY1" fmla="*/ 347729 h 358044"/>
              <a:gd name="connsiteX2" fmla="*/ 9131121 w 9131121"/>
              <a:gd name="connsiteY2" fmla="*/ 0 h 358044"/>
              <a:gd name="connsiteX0" fmla="*/ 0 w 9131121"/>
              <a:gd name="connsiteY0" fmla="*/ 257577 h 365176"/>
              <a:gd name="connsiteX1" fmla="*/ 4121238 w 9131121"/>
              <a:gd name="connsiteY1" fmla="*/ 347729 h 365176"/>
              <a:gd name="connsiteX2" fmla="*/ 9131121 w 9131121"/>
              <a:gd name="connsiteY2" fmla="*/ 0 h 365176"/>
              <a:gd name="connsiteX0" fmla="*/ 0 w 9131121"/>
              <a:gd name="connsiteY0" fmla="*/ 257577 h 446386"/>
              <a:gd name="connsiteX1" fmla="*/ 4262906 w 9131121"/>
              <a:gd name="connsiteY1" fmla="*/ 437881 h 446386"/>
              <a:gd name="connsiteX2" fmla="*/ 9131121 w 9131121"/>
              <a:gd name="connsiteY2" fmla="*/ 0 h 446386"/>
              <a:gd name="connsiteX0" fmla="*/ 0 w 9131121"/>
              <a:gd name="connsiteY0" fmla="*/ 257577 h 438028"/>
              <a:gd name="connsiteX1" fmla="*/ 4262906 w 9131121"/>
              <a:gd name="connsiteY1" fmla="*/ 437881 h 438028"/>
              <a:gd name="connsiteX2" fmla="*/ 9131121 w 9131121"/>
              <a:gd name="connsiteY2" fmla="*/ 0 h 438028"/>
              <a:gd name="connsiteX0" fmla="*/ 0 w 9131121"/>
              <a:gd name="connsiteY0" fmla="*/ 257577 h 438028"/>
              <a:gd name="connsiteX1" fmla="*/ 4262906 w 9131121"/>
              <a:gd name="connsiteY1" fmla="*/ 437881 h 438028"/>
              <a:gd name="connsiteX2" fmla="*/ 9131121 w 9131121"/>
              <a:gd name="connsiteY2" fmla="*/ 0 h 438028"/>
            </a:gdLst>
            <a:ahLst/>
            <a:cxnLst>
              <a:cxn ang="0">
                <a:pos x="connsiteX0" y="connsiteY0"/>
              </a:cxn>
              <a:cxn ang="0">
                <a:pos x="connsiteX1" y="connsiteY1"/>
              </a:cxn>
              <a:cxn ang="0">
                <a:pos x="connsiteX2" y="connsiteY2"/>
              </a:cxn>
            </a:cxnLst>
            <a:rect l="l" t="t" r="r" b="b"/>
            <a:pathLst>
              <a:path w="9131121" h="438028">
                <a:moveTo>
                  <a:pt x="0" y="257577"/>
                </a:moveTo>
                <a:cubicBezTo>
                  <a:pt x="1399504" y="352022"/>
                  <a:pt x="2753932" y="442174"/>
                  <a:pt x="4262906" y="437881"/>
                </a:cubicBezTo>
                <a:cubicBezTo>
                  <a:pt x="5771880" y="433588"/>
                  <a:pt x="8109396" y="267237"/>
                  <a:pt x="9131121" y="0"/>
                </a:cubicBezTo>
              </a:path>
            </a:pathLst>
          </a:custGeom>
          <a:noFill/>
          <a:ln w="3175">
            <a:gradFill flip="none" rotWithShape="1">
              <a:gsLst>
                <a:gs pos="9000">
                  <a:schemeClr val="bg1"/>
                </a:gs>
                <a:gs pos="100000">
                  <a:schemeClr val="accent6">
                    <a:lumMod val="20000"/>
                    <a:lumOff val="80000"/>
                  </a:scheme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1"/>
          <p:cNvSpPr>
            <a:spLocks noGrp="1"/>
          </p:cNvSpPr>
          <p:nvPr>
            <p:ph type="ctrTitle"/>
          </p:nvPr>
        </p:nvSpPr>
        <p:spPr>
          <a:xfrm>
            <a:off x="1608282" y="4343400"/>
            <a:ext cx="5802454" cy="533400"/>
          </a:xfrm>
        </p:spPr>
        <p:txBody>
          <a:bodyPr wrap="square" anchor="b">
            <a:normAutofit/>
          </a:bodyPr>
          <a:lstStyle>
            <a:lvl1pPr>
              <a:defRPr sz="2400" i="0" cap="none" baseline="0">
                <a:solidFill>
                  <a:schemeClr val="accent6">
                    <a:lumMod val="75000"/>
                  </a:schemeClr>
                </a:solidFill>
              </a:defRPr>
            </a:lvl1pPr>
          </a:lstStyle>
          <a:p>
            <a:r>
              <a:rPr lang="fr-FR"/>
              <a:t>Modifiez le style du titre</a:t>
            </a:r>
            <a:endParaRPr lang="en-US" dirty="0"/>
          </a:p>
        </p:txBody>
      </p:sp>
      <p:sp>
        <p:nvSpPr>
          <p:cNvPr id="3" name="Subtitle 2"/>
          <p:cNvSpPr>
            <a:spLocks noGrp="1"/>
          </p:cNvSpPr>
          <p:nvPr>
            <p:ph type="subTitle" idx="1"/>
          </p:nvPr>
        </p:nvSpPr>
        <p:spPr>
          <a:xfrm>
            <a:off x="1603612" y="4894563"/>
            <a:ext cx="3896436" cy="744241"/>
          </a:xfrm>
        </p:spPr>
        <p:txBody>
          <a:bodyPr>
            <a:normAutofit/>
          </a:bodyPr>
          <a:lstStyle>
            <a:lvl1pPr marL="0" indent="0" algn="l">
              <a:buNone/>
              <a:defRPr sz="1350">
                <a:solidFill>
                  <a:schemeClr val="tx1">
                    <a:lumMod val="50000"/>
                    <a:lumOff val="50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fr-FR"/>
              <a:t>Modifiez le style des sous-titres du masque</a:t>
            </a:r>
            <a:endParaRPr lang="en-US" dirty="0"/>
          </a:p>
        </p:txBody>
      </p:sp>
      <p:sp>
        <p:nvSpPr>
          <p:cNvPr id="5" name="Footer Placeholder 4"/>
          <p:cNvSpPr>
            <a:spLocks noGrp="1"/>
          </p:cNvSpPr>
          <p:nvPr>
            <p:ph type="ftr" sz="quarter" idx="11"/>
          </p:nvPr>
        </p:nvSpPr>
        <p:spPr/>
        <p:txBody>
          <a:bodyPr/>
          <a:lstStyle/>
          <a:p>
            <a:r>
              <a:rPr lang="en-US" dirty="0"/>
              <a:t>© 2018 </a:t>
            </a:r>
            <a:r>
              <a:rPr lang="en-US" dirty="0" err="1"/>
              <a:t>Planisware</a:t>
            </a:r>
            <a:endParaRPr lang="en-US" dirty="0"/>
          </a:p>
        </p:txBody>
      </p:sp>
      <p:sp>
        <p:nvSpPr>
          <p:cNvPr id="6" name="Slide Number Placeholder 5"/>
          <p:cNvSpPr>
            <a:spLocks noGrp="1"/>
          </p:cNvSpPr>
          <p:nvPr>
            <p:ph type="sldNum" sz="quarter" idx="12"/>
          </p:nvPr>
        </p:nvSpPr>
        <p:spPr/>
        <p:txBody>
          <a:bodyPr/>
          <a:lstStyle/>
          <a:p>
            <a:fld id="{8F44114E-9724-4E8B-8333-D83FE6477A2F}" type="slidenum">
              <a:rPr lang="fr-FR" smtClean="0"/>
              <a:t>‹#›</a:t>
            </a:fld>
            <a:endParaRPr lang="fr-FR"/>
          </a:p>
        </p:txBody>
      </p:sp>
      <p:sp>
        <p:nvSpPr>
          <p:cNvPr id="9" name="Rectangle 7"/>
          <p:cNvSpPr/>
          <p:nvPr/>
        </p:nvSpPr>
        <p:spPr>
          <a:xfrm rot="10800000" flipH="1">
            <a:off x="-3214" y="18243"/>
            <a:ext cx="9147214" cy="1277156"/>
          </a:xfrm>
          <a:custGeom>
            <a:avLst/>
            <a:gdLst>
              <a:gd name="connsiteX0" fmla="*/ 0 w 9144000"/>
              <a:gd name="connsiteY0" fmla="*/ 0 h 3048000"/>
              <a:gd name="connsiteX1" fmla="*/ 9144000 w 9144000"/>
              <a:gd name="connsiteY1" fmla="*/ 0 h 3048000"/>
              <a:gd name="connsiteX2" fmla="*/ 9144000 w 9144000"/>
              <a:gd name="connsiteY2" fmla="*/ 3048000 h 3048000"/>
              <a:gd name="connsiteX3" fmla="*/ 0 w 9144000"/>
              <a:gd name="connsiteY3" fmla="*/ 3048000 h 3048000"/>
              <a:gd name="connsiteX4" fmla="*/ 0 w 9144000"/>
              <a:gd name="connsiteY4" fmla="*/ 0 h 3048000"/>
              <a:gd name="connsiteX0" fmla="*/ 0 w 9144000"/>
              <a:gd name="connsiteY0" fmla="*/ 0 h 3048000"/>
              <a:gd name="connsiteX1" fmla="*/ 4572000 w 9144000"/>
              <a:gd name="connsiteY1" fmla="*/ 1712 h 3048000"/>
              <a:gd name="connsiteX2" fmla="*/ 9144000 w 9144000"/>
              <a:gd name="connsiteY2" fmla="*/ 0 h 3048000"/>
              <a:gd name="connsiteX3" fmla="*/ 9144000 w 9144000"/>
              <a:gd name="connsiteY3" fmla="*/ 3048000 h 3048000"/>
              <a:gd name="connsiteX4" fmla="*/ 0 w 9144000"/>
              <a:gd name="connsiteY4" fmla="*/ 3048000 h 3048000"/>
              <a:gd name="connsiteX5" fmla="*/ 0 w 9144000"/>
              <a:gd name="connsiteY5" fmla="*/ 0 h 3048000"/>
              <a:gd name="connsiteX0" fmla="*/ 0 w 9144000"/>
              <a:gd name="connsiteY0" fmla="*/ 0 h 3048000"/>
              <a:gd name="connsiteX1" fmla="*/ 4592548 w 9144000"/>
              <a:gd name="connsiteY1" fmla="*/ 2323672 h 3048000"/>
              <a:gd name="connsiteX2" fmla="*/ 9144000 w 9144000"/>
              <a:gd name="connsiteY2" fmla="*/ 0 h 3048000"/>
              <a:gd name="connsiteX3" fmla="*/ 9144000 w 9144000"/>
              <a:gd name="connsiteY3" fmla="*/ 3048000 h 3048000"/>
              <a:gd name="connsiteX4" fmla="*/ 0 w 9144000"/>
              <a:gd name="connsiteY4" fmla="*/ 3048000 h 3048000"/>
              <a:gd name="connsiteX5" fmla="*/ 0 w 9144000"/>
              <a:gd name="connsiteY5" fmla="*/ 0 h 3048000"/>
              <a:gd name="connsiteX0" fmla="*/ 0 w 9144000"/>
              <a:gd name="connsiteY0" fmla="*/ 0 h 3048000"/>
              <a:gd name="connsiteX1" fmla="*/ 4592548 w 9144000"/>
              <a:gd name="connsiteY1" fmla="*/ 2323672 h 3048000"/>
              <a:gd name="connsiteX2" fmla="*/ 9144000 w 9144000"/>
              <a:gd name="connsiteY2" fmla="*/ 0 h 3048000"/>
              <a:gd name="connsiteX3" fmla="*/ 9144000 w 9144000"/>
              <a:gd name="connsiteY3" fmla="*/ 3048000 h 3048000"/>
              <a:gd name="connsiteX4" fmla="*/ 0 w 9144000"/>
              <a:gd name="connsiteY4" fmla="*/ 3048000 h 3048000"/>
              <a:gd name="connsiteX5" fmla="*/ 0 w 9144000"/>
              <a:gd name="connsiteY5" fmla="*/ 0 h 3048000"/>
              <a:gd name="connsiteX0" fmla="*/ 0 w 9144067"/>
              <a:gd name="connsiteY0" fmla="*/ 0 h 3048000"/>
              <a:gd name="connsiteX1" fmla="*/ 4592548 w 9144067"/>
              <a:gd name="connsiteY1" fmla="*/ 2323672 h 3048000"/>
              <a:gd name="connsiteX2" fmla="*/ 9144000 w 9144067"/>
              <a:gd name="connsiteY2" fmla="*/ 0 h 3048000"/>
              <a:gd name="connsiteX3" fmla="*/ 9144000 w 9144067"/>
              <a:gd name="connsiteY3" fmla="*/ 3048000 h 3048000"/>
              <a:gd name="connsiteX4" fmla="*/ 0 w 9144067"/>
              <a:gd name="connsiteY4" fmla="*/ 3048000 h 3048000"/>
              <a:gd name="connsiteX5" fmla="*/ 0 w 9144067"/>
              <a:gd name="connsiteY5" fmla="*/ 0 h 3048000"/>
              <a:gd name="connsiteX0" fmla="*/ 0 w 9144004"/>
              <a:gd name="connsiteY0" fmla="*/ 0 h 3048000"/>
              <a:gd name="connsiteX1" fmla="*/ 4592548 w 9144004"/>
              <a:gd name="connsiteY1" fmla="*/ 2323672 h 3048000"/>
              <a:gd name="connsiteX2" fmla="*/ 9144000 w 9144004"/>
              <a:gd name="connsiteY2" fmla="*/ 0 h 3048000"/>
              <a:gd name="connsiteX3" fmla="*/ 9144000 w 9144004"/>
              <a:gd name="connsiteY3" fmla="*/ 3048000 h 3048000"/>
              <a:gd name="connsiteX4" fmla="*/ 0 w 9144004"/>
              <a:gd name="connsiteY4" fmla="*/ 3048000 h 3048000"/>
              <a:gd name="connsiteX5" fmla="*/ 0 w 9144004"/>
              <a:gd name="connsiteY5" fmla="*/ 0 h 3048000"/>
              <a:gd name="connsiteX0" fmla="*/ 37 w 9144041"/>
              <a:gd name="connsiteY0" fmla="*/ 0 h 3048000"/>
              <a:gd name="connsiteX1" fmla="*/ 4592585 w 9144041"/>
              <a:gd name="connsiteY1" fmla="*/ 2323672 h 3048000"/>
              <a:gd name="connsiteX2" fmla="*/ 9144037 w 9144041"/>
              <a:gd name="connsiteY2" fmla="*/ 0 h 3048000"/>
              <a:gd name="connsiteX3" fmla="*/ 9144037 w 9144041"/>
              <a:gd name="connsiteY3" fmla="*/ 3048000 h 3048000"/>
              <a:gd name="connsiteX4" fmla="*/ 37 w 9144041"/>
              <a:gd name="connsiteY4" fmla="*/ 3048000 h 3048000"/>
              <a:gd name="connsiteX5" fmla="*/ 37 w 9144041"/>
              <a:gd name="connsiteY5" fmla="*/ 0 h 3048000"/>
              <a:gd name="connsiteX0" fmla="*/ 23 w 9144025"/>
              <a:gd name="connsiteY0" fmla="*/ 0 h 3048000"/>
              <a:gd name="connsiteX1" fmla="*/ 4592571 w 9144025"/>
              <a:gd name="connsiteY1" fmla="*/ 2323672 h 3048000"/>
              <a:gd name="connsiteX2" fmla="*/ 9144023 w 9144025"/>
              <a:gd name="connsiteY2" fmla="*/ 0 h 3048000"/>
              <a:gd name="connsiteX3" fmla="*/ 9144023 w 9144025"/>
              <a:gd name="connsiteY3" fmla="*/ 3048000 h 3048000"/>
              <a:gd name="connsiteX4" fmla="*/ 23 w 9144025"/>
              <a:gd name="connsiteY4" fmla="*/ 3048000 h 3048000"/>
              <a:gd name="connsiteX5" fmla="*/ 23 w 9144025"/>
              <a:gd name="connsiteY5" fmla="*/ 0 h 3048000"/>
              <a:gd name="connsiteX0" fmla="*/ 27 w 9144030"/>
              <a:gd name="connsiteY0" fmla="*/ 0 h 3048000"/>
              <a:gd name="connsiteX1" fmla="*/ 4592575 w 9144030"/>
              <a:gd name="connsiteY1" fmla="*/ 2323672 h 3048000"/>
              <a:gd name="connsiteX2" fmla="*/ 9144027 w 9144030"/>
              <a:gd name="connsiteY2" fmla="*/ 0 h 3048000"/>
              <a:gd name="connsiteX3" fmla="*/ 9144027 w 9144030"/>
              <a:gd name="connsiteY3" fmla="*/ 3048000 h 3048000"/>
              <a:gd name="connsiteX4" fmla="*/ 27 w 9144030"/>
              <a:gd name="connsiteY4" fmla="*/ 3048000 h 3048000"/>
              <a:gd name="connsiteX5" fmla="*/ 27 w 9144030"/>
              <a:gd name="connsiteY5" fmla="*/ 0 h 3048000"/>
              <a:gd name="connsiteX0" fmla="*/ 27 w 9144030"/>
              <a:gd name="connsiteY0" fmla="*/ 0 h 3048000"/>
              <a:gd name="connsiteX1" fmla="*/ 4592575 w 9144030"/>
              <a:gd name="connsiteY1" fmla="*/ 2333946 h 3048000"/>
              <a:gd name="connsiteX2" fmla="*/ 9144027 w 9144030"/>
              <a:gd name="connsiteY2" fmla="*/ 0 h 3048000"/>
              <a:gd name="connsiteX3" fmla="*/ 9144027 w 9144030"/>
              <a:gd name="connsiteY3" fmla="*/ 3048000 h 3048000"/>
              <a:gd name="connsiteX4" fmla="*/ 27 w 9144030"/>
              <a:gd name="connsiteY4" fmla="*/ 3048000 h 3048000"/>
              <a:gd name="connsiteX5" fmla="*/ 27 w 9144030"/>
              <a:gd name="connsiteY5" fmla="*/ 0 h 3048000"/>
              <a:gd name="connsiteX0" fmla="*/ 54 w 9144060"/>
              <a:gd name="connsiteY0" fmla="*/ 0 h 3048000"/>
              <a:gd name="connsiteX1" fmla="*/ 4592602 w 9144060"/>
              <a:gd name="connsiteY1" fmla="*/ 2333946 h 3048000"/>
              <a:gd name="connsiteX2" fmla="*/ 9144054 w 9144060"/>
              <a:gd name="connsiteY2" fmla="*/ 0 h 3048000"/>
              <a:gd name="connsiteX3" fmla="*/ 9144054 w 9144060"/>
              <a:gd name="connsiteY3" fmla="*/ 3048000 h 3048000"/>
              <a:gd name="connsiteX4" fmla="*/ 54 w 9144060"/>
              <a:gd name="connsiteY4" fmla="*/ 3048000 h 3048000"/>
              <a:gd name="connsiteX5" fmla="*/ 54 w 9144060"/>
              <a:gd name="connsiteY5" fmla="*/ 0 h 3048000"/>
              <a:gd name="connsiteX0" fmla="*/ 54 w 9144060"/>
              <a:gd name="connsiteY0" fmla="*/ 12 h 3048012"/>
              <a:gd name="connsiteX1" fmla="*/ 4592602 w 9144060"/>
              <a:gd name="connsiteY1" fmla="*/ 2333958 h 3048012"/>
              <a:gd name="connsiteX2" fmla="*/ 9144054 w 9144060"/>
              <a:gd name="connsiteY2" fmla="*/ 12 h 3048012"/>
              <a:gd name="connsiteX3" fmla="*/ 9144054 w 9144060"/>
              <a:gd name="connsiteY3" fmla="*/ 3048012 h 3048012"/>
              <a:gd name="connsiteX4" fmla="*/ 54 w 9144060"/>
              <a:gd name="connsiteY4" fmla="*/ 3048012 h 3048012"/>
              <a:gd name="connsiteX5" fmla="*/ 54 w 9144060"/>
              <a:gd name="connsiteY5" fmla="*/ 12 h 3048012"/>
              <a:gd name="connsiteX0" fmla="*/ 1297 w 9145303"/>
              <a:gd name="connsiteY0" fmla="*/ 227 h 3048227"/>
              <a:gd name="connsiteX1" fmla="*/ 4593845 w 9145303"/>
              <a:gd name="connsiteY1" fmla="*/ 2334173 h 3048227"/>
              <a:gd name="connsiteX2" fmla="*/ 9145297 w 9145303"/>
              <a:gd name="connsiteY2" fmla="*/ 227 h 3048227"/>
              <a:gd name="connsiteX3" fmla="*/ 9145297 w 9145303"/>
              <a:gd name="connsiteY3" fmla="*/ 3048227 h 3048227"/>
              <a:gd name="connsiteX4" fmla="*/ 1297 w 9145303"/>
              <a:gd name="connsiteY4" fmla="*/ 3048227 h 3048227"/>
              <a:gd name="connsiteX5" fmla="*/ 1297 w 9145303"/>
              <a:gd name="connsiteY5" fmla="*/ 227 h 3048227"/>
              <a:gd name="connsiteX0" fmla="*/ 1290 w 9145296"/>
              <a:gd name="connsiteY0" fmla="*/ 272 h 3048272"/>
              <a:gd name="connsiteX1" fmla="*/ 4604112 w 9145296"/>
              <a:gd name="connsiteY1" fmla="*/ 1943800 h 3048272"/>
              <a:gd name="connsiteX2" fmla="*/ 9145290 w 9145296"/>
              <a:gd name="connsiteY2" fmla="*/ 272 h 3048272"/>
              <a:gd name="connsiteX3" fmla="*/ 9145290 w 9145296"/>
              <a:gd name="connsiteY3" fmla="*/ 3048272 h 3048272"/>
              <a:gd name="connsiteX4" fmla="*/ 1290 w 9145296"/>
              <a:gd name="connsiteY4" fmla="*/ 3048272 h 3048272"/>
              <a:gd name="connsiteX5" fmla="*/ 1290 w 9145296"/>
              <a:gd name="connsiteY5" fmla="*/ 272 h 3048272"/>
              <a:gd name="connsiteX0" fmla="*/ 625 w 9144625"/>
              <a:gd name="connsiteY0" fmla="*/ 320 h 3048320"/>
              <a:gd name="connsiteX1" fmla="*/ 4603447 w 9144625"/>
              <a:gd name="connsiteY1" fmla="*/ 1943848 h 3048320"/>
              <a:gd name="connsiteX2" fmla="*/ 9134351 w 9144625"/>
              <a:gd name="connsiteY2" fmla="*/ 1838725 h 3048320"/>
              <a:gd name="connsiteX3" fmla="*/ 9144625 w 9144625"/>
              <a:gd name="connsiteY3" fmla="*/ 3048320 h 3048320"/>
              <a:gd name="connsiteX4" fmla="*/ 625 w 9144625"/>
              <a:gd name="connsiteY4" fmla="*/ 3048320 h 3048320"/>
              <a:gd name="connsiteX5" fmla="*/ 625 w 9144625"/>
              <a:gd name="connsiteY5" fmla="*/ 320 h 3048320"/>
              <a:gd name="connsiteX0" fmla="*/ 625 w 9144625"/>
              <a:gd name="connsiteY0" fmla="*/ 325 h 3048325"/>
              <a:gd name="connsiteX1" fmla="*/ 4603447 w 9144625"/>
              <a:gd name="connsiteY1" fmla="*/ 1943853 h 3048325"/>
              <a:gd name="connsiteX2" fmla="*/ 9134351 w 9144625"/>
              <a:gd name="connsiteY2" fmla="*/ 1994245 h 3048325"/>
              <a:gd name="connsiteX3" fmla="*/ 9144625 w 9144625"/>
              <a:gd name="connsiteY3" fmla="*/ 3048325 h 3048325"/>
              <a:gd name="connsiteX4" fmla="*/ 625 w 9144625"/>
              <a:gd name="connsiteY4" fmla="*/ 3048325 h 3048325"/>
              <a:gd name="connsiteX5" fmla="*/ 625 w 9144625"/>
              <a:gd name="connsiteY5" fmla="*/ 325 h 3048325"/>
              <a:gd name="connsiteX0" fmla="*/ 993 w 9144993"/>
              <a:gd name="connsiteY0" fmla="*/ 313 h 3048313"/>
              <a:gd name="connsiteX1" fmla="*/ 3422287 w 9144993"/>
              <a:gd name="connsiteY1" fmla="*/ 2016045 h 3048313"/>
              <a:gd name="connsiteX2" fmla="*/ 9134719 w 9144993"/>
              <a:gd name="connsiteY2" fmla="*/ 1994233 h 3048313"/>
              <a:gd name="connsiteX3" fmla="*/ 9144993 w 9144993"/>
              <a:gd name="connsiteY3" fmla="*/ 3048313 h 3048313"/>
              <a:gd name="connsiteX4" fmla="*/ 993 w 9144993"/>
              <a:gd name="connsiteY4" fmla="*/ 3048313 h 3048313"/>
              <a:gd name="connsiteX5" fmla="*/ 993 w 9144993"/>
              <a:gd name="connsiteY5" fmla="*/ 313 h 3048313"/>
              <a:gd name="connsiteX0" fmla="*/ 2061 w 9146061"/>
              <a:gd name="connsiteY0" fmla="*/ 339 h 3048339"/>
              <a:gd name="connsiteX1" fmla="*/ 3423355 w 9146061"/>
              <a:gd name="connsiteY1" fmla="*/ 2016071 h 3048339"/>
              <a:gd name="connsiteX2" fmla="*/ 9135787 w 9146061"/>
              <a:gd name="connsiteY2" fmla="*/ 1994259 h 3048339"/>
              <a:gd name="connsiteX3" fmla="*/ 9146061 w 9146061"/>
              <a:gd name="connsiteY3" fmla="*/ 3048339 h 3048339"/>
              <a:gd name="connsiteX4" fmla="*/ 2061 w 9146061"/>
              <a:gd name="connsiteY4" fmla="*/ 3048339 h 3048339"/>
              <a:gd name="connsiteX5" fmla="*/ 2061 w 9146061"/>
              <a:gd name="connsiteY5" fmla="*/ 339 h 3048339"/>
              <a:gd name="connsiteX0" fmla="*/ 995 w 9145984"/>
              <a:gd name="connsiteY0" fmla="*/ 311 h 3048311"/>
              <a:gd name="connsiteX1" fmla="*/ 3422289 w 9145984"/>
              <a:gd name="connsiteY1" fmla="*/ 2016043 h 3048311"/>
              <a:gd name="connsiteX2" fmla="*/ 9144996 w 9145984"/>
              <a:gd name="connsiteY2" fmla="*/ 1938690 h 3048311"/>
              <a:gd name="connsiteX3" fmla="*/ 9144995 w 9145984"/>
              <a:gd name="connsiteY3" fmla="*/ 3048311 h 3048311"/>
              <a:gd name="connsiteX4" fmla="*/ 995 w 9145984"/>
              <a:gd name="connsiteY4" fmla="*/ 3048311 h 3048311"/>
              <a:gd name="connsiteX5" fmla="*/ 995 w 9145984"/>
              <a:gd name="connsiteY5" fmla="*/ 311 h 3048311"/>
              <a:gd name="connsiteX0" fmla="*/ 2225 w 9147214"/>
              <a:gd name="connsiteY0" fmla="*/ 379 h 3048379"/>
              <a:gd name="connsiteX1" fmla="*/ 3423519 w 9147214"/>
              <a:gd name="connsiteY1" fmla="*/ 2016111 h 3048379"/>
              <a:gd name="connsiteX2" fmla="*/ 9146226 w 9147214"/>
              <a:gd name="connsiteY2" fmla="*/ 1938758 h 3048379"/>
              <a:gd name="connsiteX3" fmla="*/ 9146225 w 9147214"/>
              <a:gd name="connsiteY3" fmla="*/ 3048379 h 3048379"/>
              <a:gd name="connsiteX4" fmla="*/ 2225 w 9147214"/>
              <a:gd name="connsiteY4" fmla="*/ 3048379 h 3048379"/>
              <a:gd name="connsiteX5" fmla="*/ 2225 w 9147214"/>
              <a:gd name="connsiteY5" fmla="*/ 379 h 3048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47214" h="3048379">
                <a:moveTo>
                  <a:pt x="2225" y="379"/>
                </a:moveTo>
                <a:cubicBezTo>
                  <a:pt x="-49145" y="-26448"/>
                  <a:pt x="779636" y="1376464"/>
                  <a:pt x="3423519" y="2016111"/>
                </a:cubicBezTo>
                <a:cubicBezTo>
                  <a:pt x="6067402" y="2655758"/>
                  <a:pt x="9149651" y="1932480"/>
                  <a:pt x="9146226" y="1938758"/>
                </a:cubicBezTo>
                <a:cubicBezTo>
                  <a:pt x="9149651" y="2341956"/>
                  <a:pt x="9142800" y="2645181"/>
                  <a:pt x="9146225" y="3048379"/>
                </a:cubicBezTo>
                <a:lnTo>
                  <a:pt x="2225" y="3048379"/>
                </a:lnTo>
                <a:lnTo>
                  <a:pt x="2225" y="379"/>
                </a:lnTo>
                <a:close/>
              </a:path>
            </a:pathLst>
          </a:custGeom>
          <a:gradFill>
            <a:gsLst>
              <a:gs pos="100000">
                <a:schemeClr val="bg1"/>
              </a:gs>
              <a:gs pos="0">
                <a:srgbClr val="FFFFFF">
                  <a:alpha val="50000"/>
                </a:srgbClr>
              </a:gs>
            </a:gsLst>
            <a:lin ang="16200000" scaled="1"/>
          </a:gradFill>
          <a:ln>
            <a:noFill/>
          </a:ln>
          <a:effectLst>
            <a:outerShdw blurRad="254000" dist="38100" dir="5400000" algn="t" rotWithShape="0">
              <a:schemeClr val="bg2">
                <a:lumMod val="7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 name="Rectangle 7"/>
          <p:cNvSpPr/>
          <p:nvPr/>
        </p:nvSpPr>
        <p:spPr>
          <a:xfrm rot="10800000">
            <a:off x="0" y="5"/>
            <a:ext cx="9147214" cy="656823"/>
          </a:xfrm>
          <a:custGeom>
            <a:avLst/>
            <a:gdLst>
              <a:gd name="connsiteX0" fmla="*/ 0 w 9144000"/>
              <a:gd name="connsiteY0" fmla="*/ 0 h 3048000"/>
              <a:gd name="connsiteX1" fmla="*/ 9144000 w 9144000"/>
              <a:gd name="connsiteY1" fmla="*/ 0 h 3048000"/>
              <a:gd name="connsiteX2" fmla="*/ 9144000 w 9144000"/>
              <a:gd name="connsiteY2" fmla="*/ 3048000 h 3048000"/>
              <a:gd name="connsiteX3" fmla="*/ 0 w 9144000"/>
              <a:gd name="connsiteY3" fmla="*/ 3048000 h 3048000"/>
              <a:gd name="connsiteX4" fmla="*/ 0 w 9144000"/>
              <a:gd name="connsiteY4" fmla="*/ 0 h 3048000"/>
              <a:gd name="connsiteX0" fmla="*/ 0 w 9144000"/>
              <a:gd name="connsiteY0" fmla="*/ 0 h 3048000"/>
              <a:gd name="connsiteX1" fmla="*/ 4572000 w 9144000"/>
              <a:gd name="connsiteY1" fmla="*/ 1712 h 3048000"/>
              <a:gd name="connsiteX2" fmla="*/ 9144000 w 9144000"/>
              <a:gd name="connsiteY2" fmla="*/ 0 h 3048000"/>
              <a:gd name="connsiteX3" fmla="*/ 9144000 w 9144000"/>
              <a:gd name="connsiteY3" fmla="*/ 3048000 h 3048000"/>
              <a:gd name="connsiteX4" fmla="*/ 0 w 9144000"/>
              <a:gd name="connsiteY4" fmla="*/ 3048000 h 3048000"/>
              <a:gd name="connsiteX5" fmla="*/ 0 w 9144000"/>
              <a:gd name="connsiteY5" fmla="*/ 0 h 3048000"/>
              <a:gd name="connsiteX0" fmla="*/ 0 w 9144000"/>
              <a:gd name="connsiteY0" fmla="*/ 0 h 3048000"/>
              <a:gd name="connsiteX1" fmla="*/ 4592548 w 9144000"/>
              <a:gd name="connsiteY1" fmla="*/ 2323672 h 3048000"/>
              <a:gd name="connsiteX2" fmla="*/ 9144000 w 9144000"/>
              <a:gd name="connsiteY2" fmla="*/ 0 h 3048000"/>
              <a:gd name="connsiteX3" fmla="*/ 9144000 w 9144000"/>
              <a:gd name="connsiteY3" fmla="*/ 3048000 h 3048000"/>
              <a:gd name="connsiteX4" fmla="*/ 0 w 9144000"/>
              <a:gd name="connsiteY4" fmla="*/ 3048000 h 3048000"/>
              <a:gd name="connsiteX5" fmla="*/ 0 w 9144000"/>
              <a:gd name="connsiteY5" fmla="*/ 0 h 3048000"/>
              <a:gd name="connsiteX0" fmla="*/ 0 w 9144000"/>
              <a:gd name="connsiteY0" fmla="*/ 0 h 3048000"/>
              <a:gd name="connsiteX1" fmla="*/ 4592548 w 9144000"/>
              <a:gd name="connsiteY1" fmla="*/ 2323672 h 3048000"/>
              <a:gd name="connsiteX2" fmla="*/ 9144000 w 9144000"/>
              <a:gd name="connsiteY2" fmla="*/ 0 h 3048000"/>
              <a:gd name="connsiteX3" fmla="*/ 9144000 w 9144000"/>
              <a:gd name="connsiteY3" fmla="*/ 3048000 h 3048000"/>
              <a:gd name="connsiteX4" fmla="*/ 0 w 9144000"/>
              <a:gd name="connsiteY4" fmla="*/ 3048000 h 3048000"/>
              <a:gd name="connsiteX5" fmla="*/ 0 w 9144000"/>
              <a:gd name="connsiteY5" fmla="*/ 0 h 3048000"/>
              <a:gd name="connsiteX0" fmla="*/ 0 w 9144067"/>
              <a:gd name="connsiteY0" fmla="*/ 0 h 3048000"/>
              <a:gd name="connsiteX1" fmla="*/ 4592548 w 9144067"/>
              <a:gd name="connsiteY1" fmla="*/ 2323672 h 3048000"/>
              <a:gd name="connsiteX2" fmla="*/ 9144000 w 9144067"/>
              <a:gd name="connsiteY2" fmla="*/ 0 h 3048000"/>
              <a:gd name="connsiteX3" fmla="*/ 9144000 w 9144067"/>
              <a:gd name="connsiteY3" fmla="*/ 3048000 h 3048000"/>
              <a:gd name="connsiteX4" fmla="*/ 0 w 9144067"/>
              <a:gd name="connsiteY4" fmla="*/ 3048000 h 3048000"/>
              <a:gd name="connsiteX5" fmla="*/ 0 w 9144067"/>
              <a:gd name="connsiteY5" fmla="*/ 0 h 3048000"/>
              <a:gd name="connsiteX0" fmla="*/ 0 w 9144004"/>
              <a:gd name="connsiteY0" fmla="*/ 0 h 3048000"/>
              <a:gd name="connsiteX1" fmla="*/ 4592548 w 9144004"/>
              <a:gd name="connsiteY1" fmla="*/ 2323672 h 3048000"/>
              <a:gd name="connsiteX2" fmla="*/ 9144000 w 9144004"/>
              <a:gd name="connsiteY2" fmla="*/ 0 h 3048000"/>
              <a:gd name="connsiteX3" fmla="*/ 9144000 w 9144004"/>
              <a:gd name="connsiteY3" fmla="*/ 3048000 h 3048000"/>
              <a:gd name="connsiteX4" fmla="*/ 0 w 9144004"/>
              <a:gd name="connsiteY4" fmla="*/ 3048000 h 3048000"/>
              <a:gd name="connsiteX5" fmla="*/ 0 w 9144004"/>
              <a:gd name="connsiteY5" fmla="*/ 0 h 3048000"/>
              <a:gd name="connsiteX0" fmla="*/ 37 w 9144041"/>
              <a:gd name="connsiteY0" fmla="*/ 0 h 3048000"/>
              <a:gd name="connsiteX1" fmla="*/ 4592585 w 9144041"/>
              <a:gd name="connsiteY1" fmla="*/ 2323672 h 3048000"/>
              <a:gd name="connsiteX2" fmla="*/ 9144037 w 9144041"/>
              <a:gd name="connsiteY2" fmla="*/ 0 h 3048000"/>
              <a:gd name="connsiteX3" fmla="*/ 9144037 w 9144041"/>
              <a:gd name="connsiteY3" fmla="*/ 3048000 h 3048000"/>
              <a:gd name="connsiteX4" fmla="*/ 37 w 9144041"/>
              <a:gd name="connsiteY4" fmla="*/ 3048000 h 3048000"/>
              <a:gd name="connsiteX5" fmla="*/ 37 w 9144041"/>
              <a:gd name="connsiteY5" fmla="*/ 0 h 3048000"/>
              <a:gd name="connsiteX0" fmla="*/ 23 w 9144025"/>
              <a:gd name="connsiteY0" fmla="*/ 0 h 3048000"/>
              <a:gd name="connsiteX1" fmla="*/ 4592571 w 9144025"/>
              <a:gd name="connsiteY1" fmla="*/ 2323672 h 3048000"/>
              <a:gd name="connsiteX2" fmla="*/ 9144023 w 9144025"/>
              <a:gd name="connsiteY2" fmla="*/ 0 h 3048000"/>
              <a:gd name="connsiteX3" fmla="*/ 9144023 w 9144025"/>
              <a:gd name="connsiteY3" fmla="*/ 3048000 h 3048000"/>
              <a:gd name="connsiteX4" fmla="*/ 23 w 9144025"/>
              <a:gd name="connsiteY4" fmla="*/ 3048000 h 3048000"/>
              <a:gd name="connsiteX5" fmla="*/ 23 w 9144025"/>
              <a:gd name="connsiteY5" fmla="*/ 0 h 3048000"/>
              <a:gd name="connsiteX0" fmla="*/ 27 w 9144030"/>
              <a:gd name="connsiteY0" fmla="*/ 0 h 3048000"/>
              <a:gd name="connsiteX1" fmla="*/ 4592575 w 9144030"/>
              <a:gd name="connsiteY1" fmla="*/ 2323672 h 3048000"/>
              <a:gd name="connsiteX2" fmla="*/ 9144027 w 9144030"/>
              <a:gd name="connsiteY2" fmla="*/ 0 h 3048000"/>
              <a:gd name="connsiteX3" fmla="*/ 9144027 w 9144030"/>
              <a:gd name="connsiteY3" fmla="*/ 3048000 h 3048000"/>
              <a:gd name="connsiteX4" fmla="*/ 27 w 9144030"/>
              <a:gd name="connsiteY4" fmla="*/ 3048000 h 3048000"/>
              <a:gd name="connsiteX5" fmla="*/ 27 w 9144030"/>
              <a:gd name="connsiteY5" fmla="*/ 0 h 3048000"/>
              <a:gd name="connsiteX0" fmla="*/ 27 w 9144030"/>
              <a:gd name="connsiteY0" fmla="*/ 0 h 3048000"/>
              <a:gd name="connsiteX1" fmla="*/ 4592575 w 9144030"/>
              <a:gd name="connsiteY1" fmla="*/ 2333946 h 3048000"/>
              <a:gd name="connsiteX2" fmla="*/ 9144027 w 9144030"/>
              <a:gd name="connsiteY2" fmla="*/ 0 h 3048000"/>
              <a:gd name="connsiteX3" fmla="*/ 9144027 w 9144030"/>
              <a:gd name="connsiteY3" fmla="*/ 3048000 h 3048000"/>
              <a:gd name="connsiteX4" fmla="*/ 27 w 9144030"/>
              <a:gd name="connsiteY4" fmla="*/ 3048000 h 3048000"/>
              <a:gd name="connsiteX5" fmla="*/ 27 w 9144030"/>
              <a:gd name="connsiteY5" fmla="*/ 0 h 3048000"/>
              <a:gd name="connsiteX0" fmla="*/ 54 w 9144060"/>
              <a:gd name="connsiteY0" fmla="*/ 0 h 3048000"/>
              <a:gd name="connsiteX1" fmla="*/ 4592602 w 9144060"/>
              <a:gd name="connsiteY1" fmla="*/ 2333946 h 3048000"/>
              <a:gd name="connsiteX2" fmla="*/ 9144054 w 9144060"/>
              <a:gd name="connsiteY2" fmla="*/ 0 h 3048000"/>
              <a:gd name="connsiteX3" fmla="*/ 9144054 w 9144060"/>
              <a:gd name="connsiteY3" fmla="*/ 3048000 h 3048000"/>
              <a:gd name="connsiteX4" fmla="*/ 54 w 9144060"/>
              <a:gd name="connsiteY4" fmla="*/ 3048000 h 3048000"/>
              <a:gd name="connsiteX5" fmla="*/ 54 w 9144060"/>
              <a:gd name="connsiteY5" fmla="*/ 0 h 3048000"/>
              <a:gd name="connsiteX0" fmla="*/ 54 w 9144060"/>
              <a:gd name="connsiteY0" fmla="*/ 12 h 3048012"/>
              <a:gd name="connsiteX1" fmla="*/ 4592602 w 9144060"/>
              <a:gd name="connsiteY1" fmla="*/ 2333958 h 3048012"/>
              <a:gd name="connsiteX2" fmla="*/ 9144054 w 9144060"/>
              <a:gd name="connsiteY2" fmla="*/ 12 h 3048012"/>
              <a:gd name="connsiteX3" fmla="*/ 9144054 w 9144060"/>
              <a:gd name="connsiteY3" fmla="*/ 3048012 h 3048012"/>
              <a:gd name="connsiteX4" fmla="*/ 54 w 9144060"/>
              <a:gd name="connsiteY4" fmla="*/ 3048012 h 3048012"/>
              <a:gd name="connsiteX5" fmla="*/ 54 w 9144060"/>
              <a:gd name="connsiteY5" fmla="*/ 12 h 3048012"/>
              <a:gd name="connsiteX0" fmla="*/ 1297 w 9145303"/>
              <a:gd name="connsiteY0" fmla="*/ 227 h 3048227"/>
              <a:gd name="connsiteX1" fmla="*/ 4593845 w 9145303"/>
              <a:gd name="connsiteY1" fmla="*/ 2334173 h 3048227"/>
              <a:gd name="connsiteX2" fmla="*/ 9145297 w 9145303"/>
              <a:gd name="connsiteY2" fmla="*/ 227 h 3048227"/>
              <a:gd name="connsiteX3" fmla="*/ 9145297 w 9145303"/>
              <a:gd name="connsiteY3" fmla="*/ 3048227 h 3048227"/>
              <a:gd name="connsiteX4" fmla="*/ 1297 w 9145303"/>
              <a:gd name="connsiteY4" fmla="*/ 3048227 h 3048227"/>
              <a:gd name="connsiteX5" fmla="*/ 1297 w 9145303"/>
              <a:gd name="connsiteY5" fmla="*/ 227 h 3048227"/>
              <a:gd name="connsiteX0" fmla="*/ 1290 w 9145296"/>
              <a:gd name="connsiteY0" fmla="*/ 272 h 3048272"/>
              <a:gd name="connsiteX1" fmla="*/ 4604112 w 9145296"/>
              <a:gd name="connsiteY1" fmla="*/ 1943800 h 3048272"/>
              <a:gd name="connsiteX2" fmla="*/ 9145290 w 9145296"/>
              <a:gd name="connsiteY2" fmla="*/ 272 h 3048272"/>
              <a:gd name="connsiteX3" fmla="*/ 9145290 w 9145296"/>
              <a:gd name="connsiteY3" fmla="*/ 3048272 h 3048272"/>
              <a:gd name="connsiteX4" fmla="*/ 1290 w 9145296"/>
              <a:gd name="connsiteY4" fmla="*/ 3048272 h 3048272"/>
              <a:gd name="connsiteX5" fmla="*/ 1290 w 9145296"/>
              <a:gd name="connsiteY5" fmla="*/ 272 h 3048272"/>
              <a:gd name="connsiteX0" fmla="*/ 625 w 9144625"/>
              <a:gd name="connsiteY0" fmla="*/ 320 h 3048320"/>
              <a:gd name="connsiteX1" fmla="*/ 4603447 w 9144625"/>
              <a:gd name="connsiteY1" fmla="*/ 1943848 h 3048320"/>
              <a:gd name="connsiteX2" fmla="*/ 9134351 w 9144625"/>
              <a:gd name="connsiteY2" fmla="*/ 1838725 h 3048320"/>
              <a:gd name="connsiteX3" fmla="*/ 9144625 w 9144625"/>
              <a:gd name="connsiteY3" fmla="*/ 3048320 h 3048320"/>
              <a:gd name="connsiteX4" fmla="*/ 625 w 9144625"/>
              <a:gd name="connsiteY4" fmla="*/ 3048320 h 3048320"/>
              <a:gd name="connsiteX5" fmla="*/ 625 w 9144625"/>
              <a:gd name="connsiteY5" fmla="*/ 320 h 3048320"/>
              <a:gd name="connsiteX0" fmla="*/ 625 w 9144625"/>
              <a:gd name="connsiteY0" fmla="*/ 325 h 3048325"/>
              <a:gd name="connsiteX1" fmla="*/ 4603447 w 9144625"/>
              <a:gd name="connsiteY1" fmla="*/ 1943853 h 3048325"/>
              <a:gd name="connsiteX2" fmla="*/ 9134351 w 9144625"/>
              <a:gd name="connsiteY2" fmla="*/ 1994245 h 3048325"/>
              <a:gd name="connsiteX3" fmla="*/ 9144625 w 9144625"/>
              <a:gd name="connsiteY3" fmla="*/ 3048325 h 3048325"/>
              <a:gd name="connsiteX4" fmla="*/ 625 w 9144625"/>
              <a:gd name="connsiteY4" fmla="*/ 3048325 h 3048325"/>
              <a:gd name="connsiteX5" fmla="*/ 625 w 9144625"/>
              <a:gd name="connsiteY5" fmla="*/ 325 h 3048325"/>
              <a:gd name="connsiteX0" fmla="*/ 993 w 9144993"/>
              <a:gd name="connsiteY0" fmla="*/ 313 h 3048313"/>
              <a:gd name="connsiteX1" fmla="*/ 3422287 w 9144993"/>
              <a:gd name="connsiteY1" fmla="*/ 2016045 h 3048313"/>
              <a:gd name="connsiteX2" fmla="*/ 9134719 w 9144993"/>
              <a:gd name="connsiteY2" fmla="*/ 1994233 h 3048313"/>
              <a:gd name="connsiteX3" fmla="*/ 9144993 w 9144993"/>
              <a:gd name="connsiteY3" fmla="*/ 3048313 h 3048313"/>
              <a:gd name="connsiteX4" fmla="*/ 993 w 9144993"/>
              <a:gd name="connsiteY4" fmla="*/ 3048313 h 3048313"/>
              <a:gd name="connsiteX5" fmla="*/ 993 w 9144993"/>
              <a:gd name="connsiteY5" fmla="*/ 313 h 3048313"/>
              <a:gd name="connsiteX0" fmla="*/ 2061 w 9146061"/>
              <a:gd name="connsiteY0" fmla="*/ 339 h 3048339"/>
              <a:gd name="connsiteX1" fmla="*/ 3423355 w 9146061"/>
              <a:gd name="connsiteY1" fmla="*/ 2016071 h 3048339"/>
              <a:gd name="connsiteX2" fmla="*/ 9135787 w 9146061"/>
              <a:gd name="connsiteY2" fmla="*/ 1994259 h 3048339"/>
              <a:gd name="connsiteX3" fmla="*/ 9146061 w 9146061"/>
              <a:gd name="connsiteY3" fmla="*/ 3048339 h 3048339"/>
              <a:gd name="connsiteX4" fmla="*/ 2061 w 9146061"/>
              <a:gd name="connsiteY4" fmla="*/ 3048339 h 3048339"/>
              <a:gd name="connsiteX5" fmla="*/ 2061 w 9146061"/>
              <a:gd name="connsiteY5" fmla="*/ 339 h 3048339"/>
              <a:gd name="connsiteX0" fmla="*/ 995 w 9145984"/>
              <a:gd name="connsiteY0" fmla="*/ 311 h 3048311"/>
              <a:gd name="connsiteX1" fmla="*/ 3422289 w 9145984"/>
              <a:gd name="connsiteY1" fmla="*/ 2016043 h 3048311"/>
              <a:gd name="connsiteX2" fmla="*/ 9144996 w 9145984"/>
              <a:gd name="connsiteY2" fmla="*/ 1938690 h 3048311"/>
              <a:gd name="connsiteX3" fmla="*/ 9144995 w 9145984"/>
              <a:gd name="connsiteY3" fmla="*/ 3048311 h 3048311"/>
              <a:gd name="connsiteX4" fmla="*/ 995 w 9145984"/>
              <a:gd name="connsiteY4" fmla="*/ 3048311 h 3048311"/>
              <a:gd name="connsiteX5" fmla="*/ 995 w 9145984"/>
              <a:gd name="connsiteY5" fmla="*/ 311 h 3048311"/>
              <a:gd name="connsiteX0" fmla="*/ 2225 w 9147214"/>
              <a:gd name="connsiteY0" fmla="*/ 379 h 3048379"/>
              <a:gd name="connsiteX1" fmla="*/ 3423519 w 9147214"/>
              <a:gd name="connsiteY1" fmla="*/ 2016111 h 3048379"/>
              <a:gd name="connsiteX2" fmla="*/ 9146226 w 9147214"/>
              <a:gd name="connsiteY2" fmla="*/ 1938758 h 3048379"/>
              <a:gd name="connsiteX3" fmla="*/ 9146225 w 9147214"/>
              <a:gd name="connsiteY3" fmla="*/ 3048379 h 3048379"/>
              <a:gd name="connsiteX4" fmla="*/ 2225 w 9147214"/>
              <a:gd name="connsiteY4" fmla="*/ 3048379 h 3048379"/>
              <a:gd name="connsiteX5" fmla="*/ 2225 w 9147214"/>
              <a:gd name="connsiteY5" fmla="*/ 379 h 3048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47214" h="3048379">
                <a:moveTo>
                  <a:pt x="2225" y="379"/>
                </a:moveTo>
                <a:cubicBezTo>
                  <a:pt x="-49145" y="-26448"/>
                  <a:pt x="779636" y="1376464"/>
                  <a:pt x="3423519" y="2016111"/>
                </a:cubicBezTo>
                <a:cubicBezTo>
                  <a:pt x="6067402" y="2655758"/>
                  <a:pt x="9149651" y="1932480"/>
                  <a:pt x="9146226" y="1938758"/>
                </a:cubicBezTo>
                <a:cubicBezTo>
                  <a:pt x="9149651" y="2341956"/>
                  <a:pt x="9142800" y="2645181"/>
                  <a:pt x="9146225" y="3048379"/>
                </a:cubicBezTo>
                <a:lnTo>
                  <a:pt x="2225" y="3048379"/>
                </a:lnTo>
                <a:lnTo>
                  <a:pt x="2225" y="379"/>
                </a:lnTo>
                <a:close/>
              </a:path>
            </a:pathLst>
          </a:custGeom>
          <a:gradFill>
            <a:gsLst>
              <a:gs pos="100000">
                <a:schemeClr val="bg1"/>
              </a:gs>
              <a:gs pos="0">
                <a:srgbClr val="FFFFFF">
                  <a:alpha val="50000"/>
                </a:srgbClr>
              </a:gs>
            </a:gsLst>
            <a:lin ang="16200000" scaled="1"/>
          </a:gradFill>
          <a:ln>
            <a:noFill/>
          </a:ln>
          <a:effectLst>
            <a:outerShdw blurRad="254000" dist="38100" dir="5400000" algn="t" rotWithShape="0">
              <a:schemeClr val="bg2">
                <a:lumMod val="75000"/>
                <a:alpha val="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11" name="Group 10"/>
          <p:cNvGrpSpPr/>
          <p:nvPr/>
        </p:nvGrpSpPr>
        <p:grpSpPr>
          <a:xfrm>
            <a:off x="0" y="4"/>
            <a:ext cx="9144000" cy="45719"/>
            <a:chOff x="0" y="0"/>
            <a:chExt cx="9144000" cy="228600"/>
          </a:xfrm>
          <a:solidFill>
            <a:schemeClr val="accent6">
              <a:lumMod val="75000"/>
            </a:schemeClr>
          </a:solidFill>
        </p:grpSpPr>
        <p:sp>
          <p:nvSpPr>
            <p:cNvPr id="12" name="Rectangle 11"/>
            <p:cNvSpPr/>
            <p:nvPr/>
          </p:nvSpPr>
          <p:spPr>
            <a:xfrm>
              <a:off x="0" y="0"/>
              <a:ext cx="2286000" cy="228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 name="Rectangle 12"/>
            <p:cNvSpPr/>
            <p:nvPr/>
          </p:nvSpPr>
          <p:spPr>
            <a:xfrm>
              <a:off x="2286000" y="0"/>
              <a:ext cx="2286000" cy="228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 name="Rectangle 13"/>
            <p:cNvSpPr/>
            <p:nvPr/>
          </p:nvSpPr>
          <p:spPr>
            <a:xfrm>
              <a:off x="4572000" y="0"/>
              <a:ext cx="2286000" cy="228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 name="Rectangle 14"/>
            <p:cNvSpPr/>
            <p:nvPr/>
          </p:nvSpPr>
          <p:spPr>
            <a:xfrm>
              <a:off x="6858000" y="0"/>
              <a:ext cx="2286000" cy="228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cxnSp>
        <p:nvCxnSpPr>
          <p:cNvPr id="8" name="Straight Connector 7"/>
          <p:cNvCxnSpPr/>
          <p:nvPr/>
        </p:nvCxnSpPr>
        <p:spPr>
          <a:xfrm>
            <a:off x="1636715" y="4191000"/>
            <a:ext cx="5774021" cy="0"/>
          </a:xfrm>
          <a:prstGeom prst="line">
            <a:avLst/>
          </a:prstGeom>
          <a:ln>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pic>
        <p:nvPicPr>
          <p:cNvPr id="19" name="Picture 5" descr="http://strategy2market.com/Images%202011/logo_planisware_1280x409.jpg"/>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636715" y="1817740"/>
            <a:ext cx="5870575" cy="20684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14195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50"/>
            <a:ext cx="3008313" cy="1162050"/>
          </a:xfrm>
        </p:spPr>
        <p:txBody>
          <a:bodyPr anchor="b"/>
          <a:lstStyle>
            <a:lvl1pPr algn="l">
              <a:defRPr sz="1500" b="1"/>
            </a:lvl1pPr>
          </a:lstStyle>
          <a:p>
            <a:r>
              <a:rPr lang="fr-FR"/>
              <a:t>Modifiez le style du titre</a:t>
            </a:r>
            <a:endParaRPr lang="en-US"/>
          </a:p>
        </p:txBody>
      </p:sp>
      <p:sp>
        <p:nvSpPr>
          <p:cNvPr id="3" name="Content Placeholder 2"/>
          <p:cNvSpPr>
            <a:spLocks noGrp="1"/>
          </p:cNvSpPr>
          <p:nvPr>
            <p:ph idx="1"/>
          </p:nvPr>
        </p:nvSpPr>
        <p:spPr>
          <a:xfrm>
            <a:off x="3575050" y="273054"/>
            <a:ext cx="5111750" cy="5853113"/>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Text Placeholder 3"/>
          <p:cNvSpPr>
            <a:spLocks noGrp="1"/>
          </p:cNvSpPr>
          <p:nvPr>
            <p:ph type="body" sz="half" idx="2"/>
          </p:nvPr>
        </p:nvSpPr>
        <p:spPr>
          <a:xfrm>
            <a:off x="457202" y="1435103"/>
            <a:ext cx="3008313" cy="4691063"/>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fr-FR"/>
              <a:t>Modifiez les styles du texte du masque</a:t>
            </a:r>
          </a:p>
        </p:txBody>
      </p:sp>
      <p:sp>
        <p:nvSpPr>
          <p:cNvPr id="6" name="Footer Placeholder 5"/>
          <p:cNvSpPr>
            <a:spLocks noGrp="1"/>
          </p:cNvSpPr>
          <p:nvPr>
            <p:ph type="ftr" sz="quarter" idx="11"/>
          </p:nvPr>
        </p:nvSpPr>
        <p:spPr/>
        <p:txBody>
          <a:bodyPr/>
          <a:lstStyle/>
          <a:p>
            <a:r>
              <a:rPr lang="en-US" dirty="0"/>
              <a:t>© 2018 </a:t>
            </a:r>
            <a:r>
              <a:rPr lang="en-US" dirty="0" err="1"/>
              <a:t>Planisware</a:t>
            </a:r>
            <a:endParaRPr lang="en-US" dirty="0"/>
          </a:p>
        </p:txBody>
      </p:sp>
      <p:sp>
        <p:nvSpPr>
          <p:cNvPr id="7" name="Slide Number Placeholder 6"/>
          <p:cNvSpPr>
            <a:spLocks noGrp="1"/>
          </p:cNvSpPr>
          <p:nvPr>
            <p:ph type="sldNum" sz="quarter" idx="12"/>
          </p:nvPr>
        </p:nvSpPr>
        <p:spPr/>
        <p:txBody>
          <a:bodyPr/>
          <a:lstStyle/>
          <a:p>
            <a:fld id="{8F44114E-9724-4E8B-8333-D83FE6477A2F}" type="slidenum">
              <a:rPr lang="fr-FR" smtClean="0"/>
              <a:t>‹#›</a:t>
            </a:fld>
            <a:endParaRPr lang="fr-FR"/>
          </a:p>
        </p:txBody>
      </p:sp>
    </p:spTree>
    <p:extLst>
      <p:ext uri="{BB962C8B-B14F-4D97-AF65-F5344CB8AC3E}">
        <p14:creationId xmlns:p14="http://schemas.microsoft.com/office/powerpoint/2010/main" val="9762470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1500" b="1"/>
            </a:lvl1pPr>
          </a:lstStyle>
          <a:p>
            <a:r>
              <a:rPr lang="fr-FR"/>
              <a:t>Modifiez le style du titre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fr-FR"/>
              <a:t>Cliquez sur l'icône pour ajouter une image</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fr-FR"/>
              <a:t>Modifiez les styles du texte du masque</a:t>
            </a:r>
          </a:p>
        </p:txBody>
      </p:sp>
      <p:sp>
        <p:nvSpPr>
          <p:cNvPr id="6" name="Footer Placeholder 5"/>
          <p:cNvSpPr>
            <a:spLocks noGrp="1"/>
          </p:cNvSpPr>
          <p:nvPr>
            <p:ph type="ftr" sz="quarter" idx="11"/>
          </p:nvPr>
        </p:nvSpPr>
        <p:spPr/>
        <p:txBody>
          <a:bodyPr/>
          <a:lstStyle/>
          <a:p>
            <a:r>
              <a:rPr lang="en-US" dirty="0"/>
              <a:t>© 2018 </a:t>
            </a:r>
            <a:r>
              <a:rPr lang="en-US" dirty="0" err="1"/>
              <a:t>Planisware</a:t>
            </a:r>
            <a:endParaRPr lang="en-US" dirty="0"/>
          </a:p>
        </p:txBody>
      </p:sp>
      <p:sp>
        <p:nvSpPr>
          <p:cNvPr id="7" name="Slide Number Placeholder 6"/>
          <p:cNvSpPr>
            <a:spLocks noGrp="1"/>
          </p:cNvSpPr>
          <p:nvPr>
            <p:ph type="sldNum" sz="quarter" idx="12"/>
          </p:nvPr>
        </p:nvSpPr>
        <p:spPr/>
        <p:txBody>
          <a:bodyPr/>
          <a:lstStyle/>
          <a:p>
            <a:fld id="{8F44114E-9724-4E8B-8333-D83FE6477A2F}" type="slidenum">
              <a:rPr lang="fr-FR" smtClean="0"/>
              <a:t>‹#›</a:t>
            </a:fld>
            <a:endParaRPr lang="fr-FR"/>
          </a:p>
        </p:txBody>
      </p:sp>
    </p:spTree>
    <p:extLst>
      <p:ext uri="{BB962C8B-B14F-4D97-AF65-F5344CB8AC3E}">
        <p14:creationId xmlns:p14="http://schemas.microsoft.com/office/powerpoint/2010/main" val="146144363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a:p>
        </p:txBody>
      </p:sp>
      <p:sp>
        <p:nvSpPr>
          <p:cNvPr id="3" name="Vertical Text Placeholder 2"/>
          <p:cNvSpPr>
            <a:spLocks noGrp="1"/>
          </p:cNvSpPr>
          <p:nvPr>
            <p:ph type="body" orient="vert" idx="1"/>
          </p:nvPr>
        </p:nvSpPr>
        <p:spPr/>
        <p:txBody>
          <a:bodyPr vert="eaVert"/>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5" name="Footer Placeholder 4"/>
          <p:cNvSpPr>
            <a:spLocks noGrp="1"/>
          </p:cNvSpPr>
          <p:nvPr>
            <p:ph type="ftr" sz="quarter" idx="11"/>
          </p:nvPr>
        </p:nvSpPr>
        <p:spPr/>
        <p:txBody>
          <a:bodyPr/>
          <a:lstStyle/>
          <a:p>
            <a:r>
              <a:rPr lang="en-US" dirty="0"/>
              <a:t>© 2018 </a:t>
            </a:r>
            <a:r>
              <a:rPr lang="en-US" dirty="0" err="1"/>
              <a:t>Planisware</a:t>
            </a:r>
            <a:endParaRPr lang="en-US" dirty="0"/>
          </a:p>
        </p:txBody>
      </p:sp>
      <p:sp>
        <p:nvSpPr>
          <p:cNvPr id="6" name="Slide Number Placeholder 5"/>
          <p:cNvSpPr>
            <a:spLocks noGrp="1"/>
          </p:cNvSpPr>
          <p:nvPr>
            <p:ph type="sldNum" sz="quarter" idx="12"/>
          </p:nvPr>
        </p:nvSpPr>
        <p:spPr/>
        <p:txBody>
          <a:bodyPr/>
          <a:lstStyle/>
          <a:p>
            <a:fld id="{8F44114E-9724-4E8B-8333-D83FE6477A2F}" type="slidenum">
              <a:rPr lang="fr-FR" smtClean="0"/>
              <a:t>‹#›</a:t>
            </a:fld>
            <a:endParaRPr lang="fr-FR"/>
          </a:p>
        </p:txBody>
      </p:sp>
    </p:spTree>
    <p:extLst>
      <p:ext uri="{BB962C8B-B14F-4D97-AF65-F5344CB8AC3E}">
        <p14:creationId xmlns:p14="http://schemas.microsoft.com/office/powerpoint/2010/main" val="109366979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2"/>
            <a:ext cx="2057400" cy="5851525"/>
          </a:xfrm>
        </p:spPr>
        <p:txBody>
          <a:bodyPr vert="eaVert"/>
          <a:lstStyle/>
          <a:p>
            <a:r>
              <a:rPr lang="fr-FR"/>
              <a:t>Modifiez le style du titre</a:t>
            </a:r>
            <a:endParaRPr lang="en-US"/>
          </a:p>
        </p:txBody>
      </p:sp>
      <p:sp>
        <p:nvSpPr>
          <p:cNvPr id="3" name="Vertical Text Placeholder 2"/>
          <p:cNvSpPr>
            <a:spLocks noGrp="1"/>
          </p:cNvSpPr>
          <p:nvPr>
            <p:ph type="body" orient="vert" idx="1"/>
          </p:nvPr>
        </p:nvSpPr>
        <p:spPr>
          <a:xfrm>
            <a:off x="457200" y="274642"/>
            <a:ext cx="6019800" cy="5851525"/>
          </a:xfrm>
        </p:spPr>
        <p:txBody>
          <a:bodyPr vert="eaVert"/>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5" name="Footer Placeholder 4"/>
          <p:cNvSpPr>
            <a:spLocks noGrp="1"/>
          </p:cNvSpPr>
          <p:nvPr>
            <p:ph type="ftr" sz="quarter" idx="11"/>
          </p:nvPr>
        </p:nvSpPr>
        <p:spPr/>
        <p:txBody>
          <a:bodyPr/>
          <a:lstStyle/>
          <a:p>
            <a:r>
              <a:rPr lang="en-US" dirty="0"/>
              <a:t>© 2018 </a:t>
            </a:r>
            <a:r>
              <a:rPr lang="en-US" dirty="0" err="1"/>
              <a:t>Planisware</a:t>
            </a:r>
            <a:endParaRPr lang="en-US" dirty="0"/>
          </a:p>
        </p:txBody>
      </p:sp>
      <p:sp>
        <p:nvSpPr>
          <p:cNvPr id="6" name="Slide Number Placeholder 5"/>
          <p:cNvSpPr>
            <a:spLocks noGrp="1"/>
          </p:cNvSpPr>
          <p:nvPr>
            <p:ph type="sldNum" sz="quarter" idx="12"/>
          </p:nvPr>
        </p:nvSpPr>
        <p:spPr/>
        <p:txBody>
          <a:bodyPr/>
          <a:lstStyle/>
          <a:p>
            <a:fld id="{8F44114E-9724-4E8B-8333-D83FE6477A2F}" type="slidenum">
              <a:rPr lang="fr-FR" smtClean="0"/>
              <a:t>‹#›</a:t>
            </a:fld>
            <a:endParaRPr lang="fr-FR"/>
          </a:p>
        </p:txBody>
      </p:sp>
    </p:spTree>
    <p:extLst>
      <p:ext uri="{BB962C8B-B14F-4D97-AF65-F5344CB8AC3E}">
        <p14:creationId xmlns:p14="http://schemas.microsoft.com/office/powerpoint/2010/main" val="90099237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Documentation_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2400" y="76200"/>
            <a:ext cx="8839200" cy="914400"/>
          </a:xfrm>
          <a:prstGeom prst="rect">
            <a:avLst/>
          </a:prstGeom>
        </p:spPr>
        <p:txBody>
          <a:bodyPr/>
          <a:lstStyle>
            <a:lvl1pPr>
              <a:defRPr/>
            </a:lvl1pPr>
          </a:lstStyle>
          <a:p>
            <a:r>
              <a:rPr lang="en-US" dirty="0"/>
              <a:t>Click to edit Master title style (Doc)</a:t>
            </a:r>
          </a:p>
        </p:txBody>
      </p:sp>
    </p:spTree>
    <p:extLst>
      <p:ext uri="{BB962C8B-B14F-4D97-AF65-F5344CB8AC3E}">
        <p14:creationId xmlns:p14="http://schemas.microsoft.com/office/powerpoint/2010/main" val="2535012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a:p>
        </p:txBody>
      </p:sp>
      <p:sp>
        <p:nvSpPr>
          <p:cNvPr id="3" name="Content Placeholder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5" name="Footer Placeholder 4"/>
          <p:cNvSpPr>
            <a:spLocks noGrp="1"/>
          </p:cNvSpPr>
          <p:nvPr>
            <p:ph type="ftr" sz="quarter" idx="11"/>
          </p:nvPr>
        </p:nvSpPr>
        <p:spPr/>
        <p:txBody>
          <a:bodyPr/>
          <a:lstStyle/>
          <a:p>
            <a:r>
              <a:rPr lang="en-US" dirty="0"/>
              <a:t>© 2018 </a:t>
            </a:r>
            <a:r>
              <a:rPr lang="en-US" dirty="0" err="1"/>
              <a:t>Planisware</a:t>
            </a:r>
            <a:endParaRPr lang="en-US" dirty="0"/>
          </a:p>
        </p:txBody>
      </p:sp>
      <p:sp>
        <p:nvSpPr>
          <p:cNvPr id="6" name="Slide Number Placeholder 5"/>
          <p:cNvSpPr>
            <a:spLocks noGrp="1"/>
          </p:cNvSpPr>
          <p:nvPr>
            <p:ph type="sldNum" sz="quarter" idx="12"/>
          </p:nvPr>
        </p:nvSpPr>
        <p:spPr/>
        <p:txBody>
          <a:bodyPr/>
          <a:lstStyle/>
          <a:p>
            <a:fld id="{8F44114E-9724-4E8B-8333-D83FE6477A2F}" type="slidenum">
              <a:rPr lang="fr-FR" smtClean="0"/>
              <a:t>‹#›</a:t>
            </a:fld>
            <a:endParaRPr lang="fr-FR" dirty="0"/>
          </a:p>
        </p:txBody>
      </p:sp>
    </p:spTree>
    <p:extLst>
      <p:ext uri="{BB962C8B-B14F-4D97-AF65-F5344CB8AC3E}">
        <p14:creationId xmlns:p14="http://schemas.microsoft.com/office/powerpoint/2010/main" val="6554834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Disposition personnalisé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a:p>
        </p:txBody>
      </p:sp>
      <p:sp>
        <p:nvSpPr>
          <p:cNvPr id="3" name="Footer Placeholder 2"/>
          <p:cNvSpPr>
            <a:spLocks noGrp="1"/>
          </p:cNvSpPr>
          <p:nvPr>
            <p:ph type="ftr" sz="quarter" idx="10"/>
          </p:nvPr>
        </p:nvSpPr>
        <p:spPr/>
        <p:txBody>
          <a:bodyPr/>
          <a:lstStyle/>
          <a:p>
            <a:r>
              <a:rPr lang="en-US" dirty="0"/>
              <a:t>© 2018 </a:t>
            </a:r>
            <a:r>
              <a:rPr lang="en-US" dirty="0" err="1"/>
              <a:t>Planisware</a:t>
            </a:r>
            <a:endParaRPr lang="en-US" dirty="0"/>
          </a:p>
        </p:txBody>
      </p:sp>
      <p:sp>
        <p:nvSpPr>
          <p:cNvPr id="4" name="Slide Number Placeholder 3"/>
          <p:cNvSpPr>
            <a:spLocks noGrp="1"/>
          </p:cNvSpPr>
          <p:nvPr>
            <p:ph type="sldNum" sz="quarter" idx="11"/>
          </p:nvPr>
        </p:nvSpPr>
        <p:spPr/>
        <p:txBody>
          <a:bodyPr/>
          <a:lstStyle/>
          <a:p>
            <a:fld id="{8F44114E-9724-4E8B-8333-D83FE6477A2F}" type="slidenum">
              <a:rPr lang="fr-FR" smtClean="0"/>
              <a:t>‹#›</a:t>
            </a:fld>
            <a:endParaRPr lang="fr-FR"/>
          </a:p>
        </p:txBody>
      </p:sp>
      <p:sp>
        <p:nvSpPr>
          <p:cNvPr id="7" name="Text Placeholder 6"/>
          <p:cNvSpPr>
            <a:spLocks noGrp="1"/>
          </p:cNvSpPr>
          <p:nvPr>
            <p:ph type="body" sz="quarter" idx="12" hasCustomPrompt="1"/>
          </p:nvPr>
        </p:nvSpPr>
        <p:spPr>
          <a:xfrm>
            <a:off x="0" y="0"/>
            <a:ext cx="9144000" cy="228600"/>
          </a:xfrm>
          <a:solidFill>
            <a:schemeClr val="accent6">
              <a:lumMod val="75000"/>
            </a:schemeClr>
          </a:solidFill>
        </p:spPr>
        <p:txBody>
          <a:bodyPr lIns="274320" anchor="ctr">
            <a:noAutofit/>
          </a:bodyPr>
          <a:lstStyle>
            <a:lvl1pPr marL="0" indent="0">
              <a:buNone/>
              <a:defRPr sz="750" cap="all" baseline="0">
                <a:solidFill>
                  <a:schemeClr val="bg1"/>
                </a:solidFill>
                <a:effectLst>
                  <a:outerShdw dist="25400" dir="5400000" algn="t" rotWithShape="0">
                    <a:schemeClr val="accent1">
                      <a:lumMod val="50000"/>
                    </a:schemeClr>
                  </a:outerShdw>
                </a:effectLst>
              </a:defRPr>
            </a:lvl1pPr>
          </a:lstStyle>
          <a:p>
            <a:pPr lvl="0"/>
            <a:r>
              <a:rPr lang="en-US" dirty="0"/>
              <a:t>Subtitle</a:t>
            </a:r>
          </a:p>
        </p:txBody>
      </p:sp>
      <p:sp>
        <p:nvSpPr>
          <p:cNvPr id="8" name="Content Placeholder 2"/>
          <p:cNvSpPr>
            <a:spLocks noGrp="1"/>
          </p:cNvSpPr>
          <p:nvPr>
            <p:ph idx="1"/>
          </p:nvPr>
        </p:nvSpPr>
        <p:spPr>
          <a:xfrm>
            <a:off x="152400" y="990600"/>
            <a:ext cx="8839200" cy="5135563"/>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Tree>
    <p:extLst>
      <p:ext uri="{BB962C8B-B14F-4D97-AF65-F5344CB8AC3E}">
        <p14:creationId xmlns:p14="http://schemas.microsoft.com/office/powerpoint/2010/main" val="15318773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1_Custom Layout">
    <p:spTree>
      <p:nvGrpSpPr>
        <p:cNvPr id="1" name=""/>
        <p:cNvGrpSpPr/>
        <p:nvPr/>
      </p:nvGrpSpPr>
      <p:grpSpPr>
        <a:xfrm>
          <a:off x="0" y="0"/>
          <a:ext cx="0" cy="0"/>
          <a:chOff x="0" y="0"/>
          <a:chExt cx="0" cy="0"/>
        </a:xfrm>
      </p:grpSpPr>
      <p:sp>
        <p:nvSpPr>
          <p:cNvPr id="5" name="Rectangle 4"/>
          <p:cNvSpPr/>
          <p:nvPr/>
        </p:nvSpPr>
        <p:spPr>
          <a:xfrm>
            <a:off x="0" y="228600"/>
            <a:ext cx="9144000" cy="6629400"/>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1"/>
          <p:cNvSpPr>
            <a:spLocks noGrp="1"/>
          </p:cNvSpPr>
          <p:nvPr>
            <p:ph type="title"/>
          </p:nvPr>
        </p:nvSpPr>
        <p:spPr/>
        <p:txBody>
          <a:bodyPr/>
          <a:lstStyle/>
          <a:p>
            <a:r>
              <a:rPr lang="fr-FR"/>
              <a:t>Modifiez le style du titre</a:t>
            </a:r>
            <a:endParaRPr lang="en-US"/>
          </a:p>
        </p:txBody>
      </p:sp>
      <p:sp>
        <p:nvSpPr>
          <p:cNvPr id="3" name="Footer Placeholder 2"/>
          <p:cNvSpPr>
            <a:spLocks noGrp="1"/>
          </p:cNvSpPr>
          <p:nvPr>
            <p:ph type="ftr" sz="quarter" idx="10"/>
          </p:nvPr>
        </p:nvSpPr>
        <p:spPr/>
        <p:txBody>
          <a:bodyPr/>
          <a:lstStyle/>
          <a:p>
            <a:r>
              <a:rPr lang="en-US" dirty="0"/>
              <a:t>© 2018 </a:t>
            </a:r>
            <a:r>
              <a:rPr lang="en-US" dirty="0" err="1"/>
              <a:t>Planisware</a:t>
            </a:r>
            <a:endParaRPr lang="en-US" dirty="0"/>
          </a:p>
        </p:txBody>
      </p:sp>
      <p:sp>
        <p:nvSpPr>
          <p:cNvPr id="4" name="Slide Number Placeholder 3"/>
          <p:cNvSpPr>
            <a:spLocks noGrp="1"/>
          </p:cNvSpPr>
          <p:nvPr>
            <p:ph type="sldNum" sz="quarter" idx="11"/>
          </p:nvPr>
        </p:nvSpPr>
        <p:spPr/>
        <p:txBody>
          <a:bodyPr/>
          <a:lstStyle/>
          <a:p>
            <a:fld id="{8F44114E-9724-4E8B-8333-D83FE6477A2F}" type="slidenum">
              <a:rPr lang="fr-FR" smtClean="0"/>
              <a:t>‹#›</a:t>
            </a:fld>
            <a:endParaRPr lang="fr-FR"/>
          </a:p>
        </p:txBody>
      </p:sp>
      <p:sp>
        <p:nvSpPr>
          <p:cNvPr id="7" name="Text Placeholder 6"/>
          <p:cNvSpPr>
            <a:spLocks noGrp="1"/>
          </p:cNvSpPr>
          <p:nvPr>
            <p:ph type="body" sz="quarter" idx="12" hasCustomPrompt="1"/>
          </p:nvPr>
        </p:nvSpPr>
        <p:spPr>
          <a:xfrm>
            <a:off x="0" y="0"/>
            <a:ext cx="9144000" cy="228600"/>
          </a:xfrm>
          <a:solidFill>
            <a:schemeClr val="accent6">
              <a:lumMod val="75000"/>
            </a:schemeClr>
          </a:solidFill>
        </p:spPr>
        <p:txBody>
          <a:bodyPr lIns="274320" anchor="ctr">
            <a:noAutofit/>
          </a:bodyPr>
          <a:lstStyle>
            <a:lvl1pPr marL="0" indent="0">
              <a:buNone/>
              <a:defRPr sz="750" cap="all" baseline="0">
                <a:solidFill>
                  <a:schemeClr val="bg1"/>
                </a:solidFill>
                <a:effectLst>
                  <a:outerShdw dist="25400" dir="5400000" algn="t" rotWithShape="0">
                    <a:schemeClr val="accent1">
                      <a:lumMod val="50000"/>
                    </a:schemeClr>
                  </a:outerShdw>
                </a:effectLst>
              </a:defRPr>
            </a:lvl1pPr>
          </a:lstStyle>
          <a:p>
            <a:pPr lvl="0"/>
            <a:r>
              <a:rPr lang="en-US" dirty="0"/>
              <a:t>Subtitle</a:t>
            </a:r>
          </a:p>
        </p:txBody>
      </p:sp>
      <p:sp>
        <p:nvSpPr>
          <p:cNvPr id="8" name="Content Placeholder 2"/>
          <p:cNvSpPr>
            <a:spLocks noGrp="1"/>
          </p:cNvSpPr>
          <p:nvPr>
            <p:ph idx="1"/>
          </p:nvPr>
        </p:nvSpPr>
        <p:spPr>
          <a:xfrm>
            <a:off x="152400" y="990600"/>
            <a:ext cx="8839200" cy="5135563"/>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Tree>
    <p:extLst>
      <p:ext uri="{BB962C8B-B14F-4D97-AF65-F5344CB8AC3E}">
        <p14:creationId xmlns:p14="http://schemas.microsoft.com/office/powerpoint/2010/main" val="15627004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secHead" preserve="1">
  <p:cSld name="Titre de section">
    <p:spTree>
      <p:nvGrpSpPr>
        <p:cNvPr id="1" name=""/>
        <p:cNvGrpSpPr/>
        <p:nvPr/>
      </p:nvGrpSpPr>
      <p:grpSpPr>
        <a:xfrm>
          <a:off x="0" y="0"/>
          <a:ext cx="0" cy="0"/>
          <a:chOff x="0" y="0"/>
          <a:chExt cx="0" cy="0"/>
        </a:xfrm>
      </p:grpSpPr>
      <p:sp>
        <p:nvSpPr>
          <p:cNvPr id="2" name="Title 1"/>
          <p:cNvSpPr>
            <a:spLocks noGrp="1"/>
          </p:cNvSpPr>
          <p:nvPr>
            <p:ph type="title"/>
          </p:nvPr>
        </p:nvSpPr>
        <p:spPr>
          <a:xfrm>
            <a:off x="0" y="1524004"/>
            <a:ext cx="6629400" cy="1895475"/>
          </a:xfrm>
          <a:gradFill flip="none" rotWithShape="1">
            <a:gsLst>
              <a:gs pos="0">
                <a:schemeClr val="accent6">
                  <a:lumMod val="75000"/>
                </a:schemeClr>
              </a:gs>
              <a:gs pos="54000">
                <a:schemeClr val="accent6">
                  <a:lumMod val="50000"/>
                </a:schemeClr>
              </a:gs>
            </a:gsLst>
            <a:path path="circle">
              <a:fillToRect t="100000" r="100000"/>
            </a:path>
            <a:tileRect l="-100000" b="-100000"/>
          </a:gradFill>
        </p:spPr>
        <p:txBody>
          <a:bodyPr lIns="914400" anchor="ctr" anchorCtr="0">
            <a:noAutofit/>
          </a:bodyPr>
          <a:lstStyle>
            <a:lvl1pPr algn="l">
              <a:defRPr sz="4050" b="0" cap="none" baseline="0">
                <a:solidFill>
                  <a:schemeClr val="bg1"/>
                </a:solidFill>
              </a:defRPr>
            </a:lvl1pPr>
          </a:lstStyle>
          <a:p>
            <a:r>
              <a:rPr lang="fr-FR"/>
              <a:t>Modifiez le style du titre</a:t>
            </a:r>
            <a:endParaRPr lang="en-US" dirty="0"/>
          </a:p>
        </p:txBody>
      </p:sp>
      <p:sp>
        <p:nvSpPr>
          <p:cNvPr id="3" name="Text Placeholder 2"/>
          <p:cNvSpPr>
            <a:spLocks noGrp="1"/>
          </p:cNvSpPr>
          <p:nvPr>
            <p:ph type="body" idx="1"/>
          </p:nvPr>
        </p:nvSpPr>
        <p:spPr>
          <a:xfrm>
            <a:off x="12881" y="3581400"/>
            <a:ext cx="3568521" cy="1371600"/>
          </a:xfrm>
        </p:spPr>
        <p:txBody>
          <a:bodyPr lIns="914400" anchor="t">
            <a:noAutofit/>
          </a:bodyPr>
          <a:lstStyle>
            <a:lvl1pPr marL="0" indent="0">
              <a:lnSpc>
                <a:spcPct val="150000"/>
              </a:lnSpc>
              <a:buNone/>
              <a:defRPr sz="12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fr-FR"/>
              <a:t>Modifiez les styles du texte du masque</a:t>
            </a:r>
          </a:p>
        </p:txBody>
      </p:sp>
      <p:sp>
        <p:nvSpPr>
          <p:cNvPr id="5" name="Footer Placeholder 4"/>
          <p:cNvSpPr>
            <a:spLocks noGrp="1"/>
          </p:cNvSpPr>
          <p:nvPr>
            <p:ph type="ftr" sz="quarter" idx="11"/>
          </p:nvPr>
        </p:nvSpPr>
        <p:spPr/>
        <p:txBody>
          <a:bodyPr/>
          <a:lstStyle/>
          <a:p>
            <a:r>
              <a:rPr lang="en-US" dirty="0"/>
              <a:t>© 2018 </a:t>
            </a:r>
            <a:r>
              <a:rPr lang="en-US" dirty="0" err="1"/>
              <a:t>Planisware</a:t>
            </a:r>
            <a:endParaRPr lang="en-US" dirty="0"/>
          </a:p>
        </p:txBody>
      </p:sp>
      <p:sp>
        <p:nvSpPr>
          <p:cNvPr id="6" name="Slide Number Placeholder 5"/>
          <p:cNvSpPr>
            <a:spLocks noGrp="1"/>
          </p:cNvSpPr>
          <p:nvPr>
            <p:ph type="sldNum" sz="quarter" idx="12"/>
          </p:nvPr>
        </p:nvSpPr>
        <p:spPr/>
        <p:txBody>
          <a:bodyPr/>
          <a:lstStyle/>
          <a:p>
            <a:fld id="{8F44114E-9724-4E8B-8333-D83FE6477A2F}" type="slidenum">
              <a:rPr lang="fr-FR" smtClean="0"/>
              <a:t>‹#›</a:t>
            </a:fld>
            <a:endParaRPr lang="fr-FR"/>
          </a:p>
        </p:txBody>
      </p:sp>
      <p:sp>
        <p:nvSpPr>
          <p:cNvPr id="14" name="Freeform 13"/>
          <p:cNvSpPr/>
          <p:nvPr/>
        </p:nvSpPr>
        <p:spPr>
          <a:xfrm>
            <a:off x="12881" y="6201228"/>
            <a:ext cx="9131121" cy="438028"/>
          </a:xfrm>
          <a:custGeom>
            <a:avLst/>
            <a:gdLst>
              <a:gd name="connsiteX0" fmla="*/ 0 w 9144000"/>
              <a:gd name="connsiteY0" fmla="*/ 347730 h 347730"/>
              <a:gd name="connsiteX1" fmla="*/ 5679583 w 9144000"/>
              <a:gd name="connsiteY1" fmla="*/ 283335 h 347730"/>
              <a:gd name="connsiteX2" fmla="*/ 9144000 w 9144000"/>
              <a:gd name="connsiteY2" fmla="*/ 0 h 347730"/>
              <a:gd name="connsiteX0" fmla="*/ 0 w 9144000"/>
              <a:gd name="connsiteY0" fmla="*/ 347730 h 348004"/>
              <a:gd name="connsiteX1" fmla="*/ 5679583 w 9144000"/>
              <a:gd name="connsiteY1" fmla="*/ 283335 h 348004"/>
              <a:gd name="connsiteX2" fmla="*/ 9144000 w 9144000"/>
              <a:gd name="connsiteY2" fmla="*/ 0 h 348004"/>
              <a:gd name="connsiteX0" fmla="*/ 0 w 9144000"/>
              <a:gd name="connsiteY0" fmla="*/ 347730 h 347730"/>
              <a:gd name="connsiteX1" fmla="*/ 6864439 w 9144000"/>
              <a:gd name="connsiteY1" fmla="*/ 347729 h 347730"/>
              <a:gd name="connsiteX2" fmla="*/ 9144000 w 9144000"/>
              <a:gd name="connsiteY2" fmla="*/ 0 h 347730"/>
              <a:gd name="connsiteX0" fmla="*/ 0 w 9144000"/>
              <a:gd name="connsiteY0" fmla="*/ 347730 h 347730"/>
              <a:gd name="connsiteX1" fmla="*/ 6864439 w 9144000"/>
              <a:gd name="connsiteY1" fmla="*/ 347729 h 347730"/>
              <a:gd name="connsiteX2" fmla="*/ 9144000 w 9144000"/>
              <a:gd name="connsiteY2" fmla="*/ 0 h 347730"/>
              <a:gd name="connsiteX0" fmla="*/ 0 w 9144000"/>
              <a:gd name="connsiteY0" fmla="*/ 347730 h 347730"/>
              <a:gd name="connsiteX1" fmla="*/ 5576551 w 9144000"/>
              <a:gd name="connsiteY1" fmla="*/ 347729 h 347730"/>
              <a:gd name="connsiteX2" fmla="*/ 9144000 w 9144000"/>
              <a:gd name="connsiteY2" fmla="*/ 0 h 347730"/>
              <a:gd name="connsiteX0" fmla="*/ 0 w 9144000"/>
              <a:gd name="connsiteY0" fmla="*/ 347730 h 347730"/>
              <a:gd name="connsiteX1" fmla="*/ 5576551 w 9144000"/>
              <a:gd name="connsiteY1" fmla="*/ 347729 h 347730"/>
              <a:gd name="connsiteX2" fmla="*/ 9144000 w 9144000"/>
              <a:gd name="connsiteY2" fmla="*/ 0 h 347730"/>
              <a:gd name="connsiteX0" fmla="*/ 0 w 9144000"/>
              <a:gd name="connsiteY0" fmla="*/ 347730 h 347730"/>
              <a:gd name="connsiteX1" fmla="*/ 4134117 w 9144000"/>
              <a:gd name="connsiteY1" fmla="*/ 347729 h 347730"/>
              <a:gd name="connsiteX2" fmla="*/ 9144000 w 9144000"/>
              <a:gd name="connsiteY2" fmla="*/ 0 h 347730"/>
              <a:gd name="connsiteX0" fmla="*/ 0 w 9131121"/>
              <a:gd name="connsiteY0" fmla="*/ 257577 h 358044"/>
              <a:gd name="connsiteX1" fmla="*/ 4121238 w 9131121"/>
              <a:gd name="connsiteY1" fmla="*/ 347729 h 358044"/>
              <a:gd name="connsiteX2" fmla="*/ 9131121 w 9131121"/>
              <a:gd name="connsiteY2" fmla="*/ 0 h 358044"/>
              <a:gd name="connsiteX0" fmla="*/ 0 w 9131121"/>
              <a:gd name="connsiteY0" fmla="*/ 257577 h 365176"/>
              <a:gd name="connsiteX1" fmla="*/ 4121238 w 9131121"/>
              <a:gd name="connsiteY1" fmla="*/ 347729 h 365176"/>
              <a:gd name="connsiteX2" fmla="*/ 9131121 w 9131121"/>
              <a:gd name="connsiteY2" fmla="*/ 0 h 365176"/>
              <a:gd name="connsiteX0" fmla="*/ 0 w 9131121"/>
              <a:gd name="connsiteY0" fmla="*/ 257577 h 446386"/>
              <a:gd name="connsiteX1" fmla="*/ 4262906 w 9131121"/>
              <a:gd name="connsiteY1" fmla="*/ 437881 h 446386"/>
              <a:gd name="connsiteX2" fmla="*/ 9131121 w 9131121"/>
              <a:gd name="connsiteY2" fmla="*/ 0 h 446386"/>
              <a:gd name="connsiteX0" fmla="*/ 0 w 9131121"/>
              <a:gd name="connsiteY0" fmla="*/ 257577 h 438028"/>
              <a:gd name="connsiteX1" fmla="*/ 4262906 w 9131121"/>
              <a:gd name="connsiteY1" fmla="*/ 437881 h 438028"/>
              <a:gd name="connsiteX2" fmla="*/ 9131121 w 9131121"/>
              <a:gd name="connsiteY2" fmla="*/ 0 h 438028"/>
              <a:gd name="connsiteX0" fmla="*/ 0 w 9131121"/>
              <a:gd name="connsiteY0" fmla="*/ 257577 h 438028"/>
              <a:gd name="connsiteX1" fmla="*/ 4262906 w 9131121"/>
              <a:gd name="connsiteY1" fmla="*/ 437881 h 438028"/>
              <a:gd name="connsiteX2" fmla="*/ 9131121 w 9131121"/>
              <a:gd name="connsiteY2" fmla="*/ 0 h 438028"/>
            </a:gdLst>
            <a:ahLst/>
            <a:cxnLst>
              <a:cxn ang="0">
                <a:pos x="connsiteX0" y="connsiteY0"/>
              </a:cxn>
              <a:cxn ang="0">
                <a:pos x="connsiteX1" y="connsiteY1"/>
              </a:cxn>
              <a:cxn ang="0">
                <a:pos x="connsiteX2" y="connsiteY2"/>
              </a:cxn>
            </a:cxnLst>
            <a:rect l="l" t="t" r="r" b="b"/>
            <a:pathLst>
              <a:path w="9131121" h="438028">
                <a:moveTo>
                  <a:pt x="0" y="257577"/>
                </a:moveTo>
                <a:cubicBezTo>
                  <a:pt x="1399504" y="352022"/>
                  <a:pt x="2753932" y="442174"/>
                  <a:pt x="4262906" y="437881"/>
                </a:cubicBezTo>
                <a:cubicBezTo>
                  <a:pt x="5771880" y="433588"/>
                  <a:pt x="8109396" y="267237"/>
                  <a:pt x="9131121" y="0"/>
                </a:cubicBezTo>
              </a:path>
            </a:pathLst>
          </a:custGeom>
          <a:noFill/>
          <a:ln w="3175">
            <a:gradFill flip="none" rotWithShape="1">
              <a:gsLst>
                <a:gs pos="0">
                  <a:schemeClr val="bg1"/>
                </a:gs>
                <a:gs pos="100000">
                  <a:schemeClr val="accent6"/>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 name="Freeform 14"/>
          <p:cNvSpPr/>
          <p:nvPr/>
        </p:nvSpPr>
        <p:spPr>
          <a:xfrm>
            <a:off x="0" y="5999459"/>
            <a:ext cx="9144000" cy="609600"/>
          </a:xfrm>
          <a:custGeom>
            <a:avLst/>
            <a:gdLst>
              <a:gd name="connsiteX0" fmla="*/ 0 w 9144000"/>
              <a:gd name="connsiteY0" fmla="*/ 347730 h 347730"/>
              <a:gd name="connsiteX1" fmla="*/ 5679583 w 9144000"/>
              <a:gd name="connsiteY1" fmla="*/ 283335 h 347730"/>
              <a:gd name="connsiteX2" fmla="*/ 9144000 w 9144000"/>
              <a:gd name="connsiteY2" fmla="*/ 0 h 347730"/>
              <a:gd name="connsiteX0" fmla="*/ 0 w 9144000"/>
              <a:gd name="connsiteY0" fmla="*/ 347730 h 348004"/>
              <a:gd name="connsiteX1" fmla="*/ 5679583 w 9144000"/>
              <a:gd name="connsiteY1" fmla="*/ 283335 h 348004"/>
              <a:gd name="connsiteX2" fmla="*/ 9144000 w 9144000"/>
              <a:gd name="connsiteY2" fmla="*/ 0 h 348004"/>
              <a:gd name="connsiteX0" fmla="*/ 0 w 9144000"/>
              <a:gd name="connsiteY0" fmla="*/ 347730 h 347730"/>
              <a:gd name="connsiteX1" fmla="*/ 6864439 w 9144000"/>
              <a:gd name="connsiteY1" fmla="*/ 347729 h 347730"/>
              <a:gd name="connsiteX2" fmla="*/ 9144000 w 9144000"/>
              <a:gd name="connsiteY2" fmla="*/ 0 h 347730"/>
              <a:gd name="connsiteX0" fmla="*/ 0 w 9144000"/>
              <a:gd name="connsiteY0" fmla="*/ 347730 h 347730"/>
              <a:gd name="connsiteX1" fmla="*/ 6864439 w 9144000"/>
              <a:gd name="connsiteY1" fmla="*/ 347729 h 347730"/>
              <a:gd name="connsiteX2" fmla="*/ 9144000 w 9144000"/>
              <a:gd name="connsiteY2" fmla="*/ 0 h 347730"/>
              <a:gd name="connsiteX0" fmla="*/ 0 w 9144000"/>
              <a:gd name="connsiteY0" fmla="*/ 347730 h 347730"/>
              <a:gd name="connsiteX1" fmla="*/ 5576551 w 9144000"/>
              <a:gd name="connsiteY1" fmla="*/ 347729 h 347730"/>
              <a:gd name="connsiteX2" fmla="*/ 9144000 w 9144000"/>
              <a:gd name="connsiteY2" fmla="*/ 0 h 347730"/>
              <a:gd name="connsiteX0" fmla="*/ 0 w 9144000"/>
              <a:gd name="connsiteY0" fmla="*/ 347730 h 347730"/>
              <a:gd name="connsiteX1" fmla="*/ 5576551 w 9144000"/>
              <a:gd name="connsiteY1" fmla="*/ 347729 h 347730"/>
              <a:gd name="connsiteX2" fmla="*/ 9144000 w 9144000"/>
              <a:gd name="connsiteY2" fmla="*/ 0 h 347730"/>
              <a:gd name="connsiteX0" fmla="*/ 0 w 9144000"/>
              <a:gd name="connsiteY0" fmla="*/ 347730 h 347730"/>
              <a:gd name="connsiteX1" fmla="*/ 4134117 w 9144000"/>
              <a:gd name="connsiteY1" fmla="*/ 347729 h 347730"/>
              <a:gd name="connsiteX2" fmla="*/ 9144000 w 9144000"/>
              <a:gd name="connsiteY2" fmla="*/ 0 h 347730"/>
              <a:gd name="connsiteX0" fmla="*/ 0 w 9131121"/>
              <a:gd name="connsiteY0" fmla="*/ 257577 h 358044"/>
              <a:gd name="connsiteX1" fmla="*/ 4121238 w 9131121"/>
              <a:gd name="connsiteY1" fmla="*/ 347729 h 358044"/>
              <a:gd name="connsiteX2" fmla="*/ 9131121 w 9131121"/>
              <a:gd name="connsiteY2" fmla="*/ 0 h 358044"/>
              <a:gd name="connsiteX0" fmla="*/ 0 w 9131121"/>
              <a:gd name="connsiteY0" fmla="*/ 257577 h 365176"/>
              <a:gd name="connsiteX1" fmla="*/ 4121238 w 9131121"/>
              <a:gd name="connsiteY1" fmla="*/ 347729 h 365176"/>
              <a:gd name="connsiteX2" fmla="*/ 9131121 w 9131121"/>
              <a:gd name="connsiteY2" fmla="*/ 0 h 365176"/>
              <a:gd name="connsiteX0" fmla="*/ 0 w 9131121"/>
              <a:gd name="connsiteY0" fmla="*/ 257577 h 446386"/>
              <a:gd name="connsiteX1" fmla="*/ 4262906 w 9131121"/>
              <a:gd name="connsiteY1" fmla="*/ 437881 h 446386"/>
              <a:gd name="connsiteX2" fmla="*/ 9131121 w 9131121"/>
              <a:gd name="connsiteY2" fmla="*/ 0 h 446386"/>
              <a:gd name="connsiteX0" fmla="*/ 0 w 9131121"/>
              <a:gd name="connsiteY0" fmla="*/ 257577 h 438028"/>
              <a:gd name="connsiteX1" fmla="*/ 4262906 w 9131121"/>
              <a:gd name="connsiteY1" fmla="*/ 437881 h 438028"/>
              <a:gd name="connsiteX2" fmla="*/ 9131121 w 9131121"/>
              <a:gd name="connsiteY2" fmla="*/ 0 h 438028"/>
              <a:gd name="connsiteX0" fmla="*/ 0 w 9131121"/>
              <a:gd name="connsiteY0" fmla="*/ 257577 h 438028"/>
              <a:gd name="connsiteX1" fmla="*/ 4262906 w 9131121"/>
              <a:gd name="connsiteY1" fmla="*/ 437881 h 438028"/>
              <a:gd name="connsiteX2" fmla="*/ 9131121 w 9131121"/>
              <a:gd name="connsiteY2" fmla="*/ 0 h 438028"/>
            </a:gdLst>
            <a:ahLst/>
            <a:cxnLst>
              <a:cxn ang="0">
                <a:pos x="connsiteX0" y="connsiteY0"/>
              </a:cxn>
              <a:cxn ang="0">
                <a:pos x="connsiteX1" y="connsiteY1"/>
              </a:cxn>
              <a:cxn ang="0">
                <a:pos x="connsiteX2" y="connsiteY2"/>
              </a:cxn>
            </a:cxnLst>
            <a:rect l="l" t="t" r="r" b="b"/>
            <a:pathLst>
              <a:path w="9131121" h="438028">
                <a:moveTo>
                  <a:pt x="0" y="257577"/>
                </a:moveTo>
                <a:cubicBezTo>
                  <a:pt x="1399504" y="352022"/>
                  <a:pt x="2753932" y="442174"/>
                  <a:pt x="4262906" y="437881"/>
                </a:cubicBezTo>
                <a:cubicBezTo>
                  <a:pt x="5771880" y="433588"/>
                  <a:pt x="8109396" y="267237"/>
                  <a:pt x="9131121" y="0"/>
                </a:cubicBezTo>
              </a:path>
            </a:pathLst>
          </a:custGeom>
          <a:noFill/>
          <a:ln w="3175">
            <a:gradFill flip="none" rotWithShape="1">
              <a:gsLst>
                <a:gs pos="37000">
                  <a:schemeClr val="bg1"/>
                </a:gs>
                <a:gs pos="100000">
                  <a:schemeClr val="accent6">
                    <a:lumMod val="20000"/>
                    <a:lumOff val="80000"/>
                  </a:scheme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6477004"/>
            <a:ext cx="914400" cy="2467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8" name="Group 17"/>
          <p:cNvGrpSpPr/>
          <p:nvPr/>
        </p:nvGrpSpPr>
        <p:grpSpPr>
          <a:xfrm>
            <a:off x="0" y="4"/>
            <a:ext cx="9144000" cy="45719"/>
            <a:chOff x="0" y="0"/>
            <a:chExt cx="9144000" cy="228600"/>
          </a:xfrm>
          <a:solidFill>
            <a:schemeClr val="accent6">
              <a:lumMod val="75000"/>
            </a:schemeClr>
          </a:solidFill>
        </p:grpSpPr>
        <p:sp>
          <p:nvSpPr>
            <p:cNvPr id="19" name="Rectangle 18"/>
            <p:cNvSpPr/>
            <p:nvPr/>
          </p:nvSpPr>
          <p:spPr>
            <a:xfrm>
              <a:off x="0" y="0"/>
              <a:ext cx="2286000" cy="228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0" name="Rectangle 19"/>
            <p:cNvSpPr/>
            <p:nvPr/>
          </p:nvSpPr>
          <p:spPr>
            <a:xfrm>
              <a:off x="2286000" y="0"/>
              <a:ext cx="2286000" cy="228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1" name="Rectangle 20"/>
            <p:cNvSpPr/>
            <p:nvPr/>
          </p:nvSpPr>
          <p:spPr>
            <a:xfrm>
              <a:off x="4572000" y="0"/>
              <a:ext cx="2286000" cy="228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2" name="Rectangle 21"/>
            <p:cNvSpPr/>
            <p:nvPr/>
          </p:nvSpPr>
          <p:spPr>
            <a:xfrm>
              <a:off x="6858000" y="0"/>
              <a:ext cx="2286000" cy="228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Tree>
    <p:extLst>
      <p:ext uri="{BB962C8B-B14F-4D97-AF65-F5344CB8AC3E}">
        <p14:creationId xmlns:p14="http://schemas.microsoft.com/office/powerpoint/2010/main" val="34962228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a:p>
        </p:txBody>
      </p:sp>
      <p:sp>
        <p:nvSpPr>
          <p:cNvPr id="3" name="Content Placeholder 2"/>
          <p:cNvSpPr>
            <a:spLocks noGrp="1"/>
          </p:cNvSpPr>
          <p:nvPr>
            <p:ph sz="half" idx="1"/>
          </p:nvPr>
        </p:nvSpPr>
        <p:spPr>
          <a:xfrm>
            <a:off x="457200" y="1600204"/>
            <a:ext cx="403860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Content Placeholder 3"/>
          <p:cNvSpPr>
            <a:spLocks noGrp="1"/>
          </p:cNvSpPr>
          <p:nvPr>
            <p:ph sz="half" idx="2"/>
          </p:nvPr>
        </p:nvSpPr>
        <p:spPr>
          <a:xfrm>
            <a:off x="4648200" y="1600204"/>
            <a:ext cx="403860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6" name="Footer Placeholder 5"/>
          <p:cNvSpPr>
            <a:spLocks noGrp="1"/>
          </p:cNvSpPr>
          <p:nvPr>
            <p:ph type="ftr" sz="quarter" idx="11"/>
          </p:nvPr>
        </p:nvSpPr>
        <p:spPr/>
        <p:txBody>
          <a:bodyPr/>
          <a:lstStyle/>
          <a:p>
            <a:r>
              <a:rPr lang="en-US" dirty="0"/>
              <a:t>© 2018 </a:t>
            </a:r>
            <a:r>
              <a:rPr lang="en-US" dirty="0" err="1"/>
              <a:t>Planisware</a:t>
            </a:r>
            <a:endParaRPr lang="en-US" dirty="0"/>
          </a:p>
        </p:txBody>
      </p:sp>
      <p:sp>
        <p:nvSpPr>
          <p:cNvPr id="7" name="Slide Number Placeholder 6"/>
          <p:cNvSpPr>
            <a:spLocks noGrp="1"/>
          </p:cNvSpPr>
          <p:nvPr>
            <p:ph type="sldNum" sz="quarter" idx="12"/>
          </p:nvPr>
        </p:nvSpPr>
        <p:spPr/>
        <p:txBody>
          <a:bodyPr/>
          <a:lstStyle/>
          <a:p>
            <a:fld id="{8F44114E-9724-4E8B-8333-D83FE6477A2F}" type="slidenum">
              <a:rPr lang="fr-FR" smtClean="0"/>
              <a:t>‹#›</a:t>
            </a:fld>
            <a:endParaRPr lang="fr-FR"/>
          </a:p>
        </p:txBody>
      </p:sp>
    </p:spTree>
    <p:extLst>
      <p:ext uri="{BB962C8B-B14F-4D97-AF65-F5344CB8AC3E}">
        <p14:creationId xmlns:p14="http://schemas.microsoft.com/office/powerpoint/2010/main" val="3328822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fr-FR"/>
              <a:t>Modifiez le style du titre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fr-FR"/>
              <a:t>Modifiez les styles du texte du masque</a:t>
            </a:r>
          </a:p>
        </p:txBody>
      </p:sp>
      <p:sp>
        <p:nvSpPr>
          <p:cNvPr id="4" name="Content Placeholder 3"/>
          <p:cNvSpPr>
            <a:spLocks noGrp="1"/>
          </p:cNvSpPr>
          <p:nvPr>
            <p:ph sz="half" idx="2"/>
          </p:nvPr>
        </p:nvSpPr>
        <p:spPr>
          <a:xfrm>
            <a:off x="457200" y="2174875"/>
            <a:ext cx="4040188"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5" name="Text Placeholder 4"/>
          <p:cNvSpPr>
            <a:spLocks noGrp="1"/>
          </p:cNvSpPr>
          <p:nvPr>
            <p:ph type="body" sz="quarter" idx="3"/>
          </p:nvPr>
        </p:nvSpPr>
        <p:spPr>
          <a:xfrm>
            <a:off x="4645027" y="1535113"/>
            <a:ext cx="4041775"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fr-FR"/>
              <a:t>Modifiez les styles du texte du masque</a:t>
            </a:r>
          </a:p>
        </p:txBody>
      </p:sp>
      <p:sp>
        <p:nvSpPr>
          <p:cNvPr id="6" name="Content Placeholder 5"/>
          <p:cNvSpPr>
            <a:spLocks noGrp="1"/>
          </p:cNvSpPr>
          <p:nvPr>
            <p:ph sz="quarter" idx="4"/>
          </p:nvPr>
        </p:nvSpPr>
        <p:spPr>
          <a:xfrm>
            <a:off x="4645027" y="2174875"/>
            <a:ext cx="4041775"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8" name="Footer Placeholder 7"/>
          <p:cNvSpPr>
            <a:spLocks noGrp="1"/>
          </p:cNvSpPr>
          <p:nvPr>
            <p:ph type="ftr" sz="quarter" idx="11"/>
          </p:nvPr>
        </p:nvSpPr>
        <p:spPr>
          <a:xfrm>
            <a:off x="5638800" y="6416679"/>
            <a:ext cx="2895600" cy="365125"/>
          </a:xfrm>
        </p:spPr>
        <p:txBody>
          <a:bodyPr/>
          <a:lstStyle/>
          <a:p>
            <a:r>
              <a:rPr lang="en-US" dirty="0"/>
              <a:t>© 2018 </a:t>
            </a:r>
            <a:r>
              <a:rPr lang="en-US" dirty="0" err="1"/>
              <a:t>Planisware</a:t>
            </a:r>
            <a:endParaRPr lang="en-US" dirty="0"/>
          </a:p>
        </p:txBody>
      </p:sp>
      <p:sp>
        <p:nvSpPr>
          <p:cNvPr id="9" name="Slide Number Placeholder 8"/>
          <p:cNvSpPr>
            <a:spLocks noGrp="1"/>
          </p:cNvSpPr>
          <p:nvPr>
            <p:ph type="sldNum" sz="quarter" idx="12"/>
          </p:nvPr>
        </p:nvSpPr>
        <p:spPr/>
        <p:txBody>
          <a:bodyPr/>
          <a:lstStyle/>
          <a:p>
            <a:fld id="{8F44114E-9724-4E8B-8333-D83FE6477A2F}" type="slidenum">
              <a:rPr lang="fr-FR" smtClean="0"/>
              <a:t>‹#›</a:t>
            </a:fld>
            <a:endParaRPr lang="fr-FR"/>
          </a:p>
        </p:txBody>
      </p:sp>
    </p:spTree>
    <p:extLst>
      <p:ext uri="{BB962C8B-B14F-4D97-AF65-F5344CB8AC3E}">
        <p14:creationId xmlns:p14="http://schemas.microsoft.com/office/powerpoint/2010/main" val="20375859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a:p>
        </p:txBody>
      </p:sp>
      <p:sp>
        <p:nvSpPr>
          <p:cNvPr id="4" name="Footer Placeholder 3"/>
          <p:cNvSpPr>
            <a:spLocks noGrp="1"/>
          </p:cNvSpPr>
          <p:nvPr>
            <p:ph type="ftr" sz="quarter" idx="11"/>
          </p:nvPr>
        </p:nvSpPr>
        <p:spPr/>
        <p:txBody>
          <a:bodyPr/>
          <a:lstStyle/>
          <a:p>
            <a:r>
              <a:rPr lang="en-US" dirty="0"/>
              <a:t>© 2018 </a:t>
            </a:r>
            <a:r>
              <a:rPr lang="en-US" dirty="0" err="1"/>
              <a:t>Planisware</a:t>
            </a:r>
            <a:endParaRPr lang="en-US" dirty="0"/>
          </a:p>
        </p:txBody>
      </p:sp>
      <p:sp>
        <p:nvSpPr>
          <p:cNvPr id="5" name="Slide Number Placeholder 4"/>
          <p:cNvSpPr>
            <a:spLocks noGrp="1"/>
          </p:cNvSpPr>
          <p:nvPr>
            <p:ph type="sldNum" sz="quarter" idx="12"/>
          </p:nvPr>
        </p:nvSpPr>
        <p:spPr/>
        <p:txBody>
          <a:bodyPr/>
          <a:lstStyle/>
          <a:p>
            <a:fld id="{8F44114E-9724-4E8B-8333-D83FE6477A2F}" type="slidenum">
              <a:rPr lang="fr-FR" smtClean="0"/>
              <a:t>‹#›</a:t>
            </a:fld>
            <a:endParaRPr lang="fr-FR"/>
          </a:p>
        </p:txBody>
      </p:sp>
    </p:spTree>
    <p:extLst>
      <p:ext uri="{BB962C8B-B14F-4D97-AF65-F5344CB8AC3E}">
        <p14:creationId xmlns:p14="http://schemas.microsoft.com/office/powerpoint/2010/main" val="37209511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a:t>© 2018 </a:t>
            </a:r>
            <a:r>
              <a:rPr lang="en-US" dirty="0" err="1"/>
              <a:t>Planisware</a:t>
            </a:r>
            <a:endParaRPr lang="en-US" dirty="0"/>
          </a:p>
        </p:txBody>
      </p:sp>
      <p:sp>
        <p:nvSpPr>
          <p:cNvPr id="4" name="Slide Number Placeholder 3"/>
          <p:cNvSpPr>
            <a:spLocks noGrp="1"/>
          </p:cNvSpPr>
          <p:nvPr>
            <p:ph type="sldNum" sz="quarter" idx="12"/>
          </p:nvPr>
        </p:nvSpPr>
        <p:spPr/>
        <p:txBody>
          <a:bodyPr/>
          <a:lstStyle/>
          <a:p>
            <a:fld id="{8F44114E-9724-4E8B-8333-D83FE6477A2F}" type="slidenum">
              <a:rPr lang="fr-FR" smtClean="0"/>
              <a:t>‹#›</a:t>
            </a:fld>
            <a:endParaRPr lang="fr-FR"/>
          </a:p>
        </p:txBody>
      </p:sp>
    </p:spTree>
    <p:extLst>
      <p:ext uri="{BB962C8B-B14F-4D97-AF65-F5344CB8AC3E}">
        <p14:creationId xmlns:p14="http://schemas.microsoft.com/office/powerpoint/2010/main" val="4115350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6">
            <a:lum/>
          </a:blip>
          <a:srcRect/>
          <a:stretch>
            <a:fillRect/>
          </a:stretch>
        </a:blipFill>
        <a:effectLst/>
      </p:bgPr>
    </p:bg>
    <p:spTree>
      <p:nvGrpSpPr>
        <p:cNvPr id="1" name=""/>
        <p:cNvGrpSpPr/>
        <p:nvPr/>
      </p:nvGrpSpPr>
      <p:grpSpPr>
        <a:xfrm>
          <a:off x="0" y="0"/>
          <a:ext cx="0" cy="0"/>
          <a:chOff x="0" y="0"/>
          <a:chExt cx="0" cy="0"/>
        </a:xfrm>
      </p:grpSpPr>
      <p:sp>
        <p:nvSpPr>
          <p:cNvPr id="11" name="Freeform 10"/>
          <p:cNvSpPr/>
          <p:nvPr/>
        </p:nvSpPr>
        <p:spPr>
          <a:xfrm>
            <a:off x="12881" y="6201228"/>
            <a:ext cx="9131121" cy="438028"/>
          </a:xfrm>
          <a:custGeom>
            <a:avLst/>
            <a:gdLst>
              <a:gd name="connsiteX0" fmla="*/ 0 w 9144000"/>
              <a:gd name="connsiteY0" fmla="*/ 347730 h 347730"/>
              <a:gd name="connsiteX1" fmla="*/ 5679583 w 9144000"/>
              <a:gd name="connsiteY1" fmla="*/ 283335 h 347730"/>
              <a:gd name="connsiteX2" fmla="*/ 9144000 w 9144000"/>
              <a:gd name="connsiteY2" fmla="*/ 0 h 347730"/>
              <a:gd name="connsiteX0" fmla="*/ 0 w 9144000"/>
              <a:gd name="connsiteY0" fmla="*/ 347730 h 348004"/>
              <a:gd name="connsiteX1" fmla="*/ 5679583 w 9144000"/>
              <a:gd name="connsiteY1" fmla="*/ 283335 h 348004"/>
              <a:gd name="connsiteX2" fmla="*/ 9144000 w 9144000"/>
              <a:gd name="connsiteY2" fmla="*/ 0 h 348004"/>
              <a:gd name="connsiteX0" fmla="*/ 0 w 9144000"/>
              <a:gd name="connsiteY0" fmla="*/ 347730 h 347730"/>
              <a:gd name="connsiteX1" fmla="*/ 6864439 w 9144000"/>
              <a:gd name="connsiteY1" fmla="*/ 347729 h 347730"/>
              <a:gd name="connsiteX2" fmla="*/ 9144000 w 9144000"/>
              <a:gd name="connsiteY2" fmla="*/ 0 h 347730"/>
              <a:gd name="connsiteX0" fmla="*/ 0 w 9144000"/>
              <a:gd name="connsiteY0" fmla="*/ 347730 h 347730"/>
              <a:gd name="connsiteX1" fmla="*/ 6864439 w 9144000"/>
              <a:gd name="connsiteY1" fmla="*/ 347729 h 347730"/>
              <a:gd name="connsiteX2" fmla="*/ 9144000 w 9144000"/>
              <a:gd name="connsiteY2" fmla="*/ 0 h 347730"/>
              <a:gd name="connsiteX0" fmla="*/ 0 w 9144000"/>
              <a:gd name="connsiteY0" fmla="*/ 347730 h 347730"/>
              <a:gd name="connsiteX1" fmla="*/ 5576551 w 9144000"/>
              <a:gd name="connsiteY1" fmla="*/ 347729 h 347730"/>
              <a:gd name="connsiteX2" fmla="*/ 9144000 w 9144000"/>
              <a:gd name="connsiteY2" fmla="*/ 0 h 347730"/>
              <a:gd name="connsiteX0" fmla="*/ 0 w 9144000"/>
              <a:gd name="connsiteY0" fmla="*/ 347730 h 347730"/>
              <a:gd name="connsiteX1" fmla="*/ 5576551 w 9144000"/>
              <a:gd name="connsiteY1" fmla="*/ 347729 h 347730"/>
              <a:gd name="connsiteX2" fmla="*/ 9144000 w 9144000"/>
              <a:gd name="connsiteY2" fmla="*/ 0 h 347730"/>
              <a:gd name="connsiteX0" fmla="*/ 0 w 9144000"/>
              <a:gd name="connsiteY0" fmla="*/ 347730 h 347730"/>
              <a:gd name="connsiteX1" fmla="*/ 4134117 w 9144000"/>
              <a:gd name="connsiteY1" fmla="*/ 347729 h 347730"/>
              <a:gd name="connsiteX2" fmla="*/ 9144000 w 9144000"/>
              <a:gd name="connsiteY2" fmla="*/ 0 h 347730"/>
              <a:gd name="connsiteX0" fmla="*/ 0 w 9131121"/>
              <a:gd name="connsiteY0" fmla="*/ 257577 h 358044"/>
              <a:gd name="connsiteX1" fmla="*/ 4121238 w 9131121"/>
              <a:gd name="connsiteY1" fmla="*/ 347729 h 358044"/>
              <a:gd name="connsiteX2" fmla="*/ 9131121 w 9131121"/>
              <a:gd name="connsiteY2" fmla="*/ 0 h 358044"/>
              <a:gd name="connsiteX0" fmla="*/ 0 w 9131121"/>
              <a:gd name="connsiteY0" fmla="*/ 257577 h 365176"/>
              <a:gd name="connsiteX1" fmla="*/ 4121238 w 9131121"/>
              <a:gd name="connsiteY1" fmla="*/ 347729 h 365176"/>
              <a:gd name="connsiteX2" fmla="*/ 9131121 w 9131121"/>
              <a:gd name="connsiteY2" fmla="*/ 0 h 365176"/>
              <a:gd name="connsiteX0" fmla="*/ 0 w 9131121"/>
              <a:gd name="connsiteY0" fmla="*/ 257577 h 446386"/>
              <a:gd name="connsiteX1" fmla="*/ 4262906 w 9131121"/>
              <a:gd name="connsiteY1" fmla="*/ 437881 h 446386"/>
              <a:gd name="connsiteX2" fmla="*/ 9131121 w 9131121"/>
              <a:gd name="connsiteY2" fmla="*/ 0 h 446386"/>
              <a:gd name="connsiteX0" fmla="*/ 0 w 9131121"/>
              <a:gd name="connsiteY0" fmla="*/ 257577 h 438028"/>
              <a:gd name="connsiteX1" fmla="*/ 4262906 w 9131121"/>
              <a:gd name="connsiteY1" fmla="*/ 437881 h 438028"/>
              <a:gd name="connsiteX2" fmla="*/ 9131121 w 9131121"/>
              <a:gd name="connsiteY2" fmla="*/ 0 h 438028"/>
              <a:gd name="connsiteX0" fmla="*/ 0 w 9131121"/>
              <a:gd name="connsiteY0" fmla="*/ 257577 h 438028"/>
              <a:gd name="connsiteX1" fmla="*/ 4262906 w 9131121"/>
              <a:gd name="connsiteY1" fmla="*/ 437881 h 438028"/>
              <a:gd name="connsiteX2" fmla="*/ 9131121 w 9131121"/>
              <a:gd name="connsiteY2" fmla="*/ 0 h 438028"/>
            </a:gdLst>
            <a:ahLst/>
            <a:cxnLst>
              <a:cxn ang="0">
                <a:pos x="connsiteX0" y="connsiteY0"/>
              </a:cxn>
              <a:cxn ang="0">
                <a:pos x="connsiteX1" y="connsiteY1"/>
              </a:cxn>
              <a:cxn ang="0">
                <a:pos x="connsiteX2" y="connsiteY2"/>
              </a:cxn>
            </a:cxnLst>
            <a:rect l="l" t="t" r="r" b="b"/>
            <a:pathLst>
              <a:path w="9131121" h="438028">
                <a:moveTo>
                  <a:pt x="0" y="257577"/>
                </a:moveTo>
                <a:cubicBezTo>
                  <a:pt x="1399504" y="352022"/>
                  <a:pt x="2753932" y="442174"/>
                  <a:pt x="4262906" y="437881"/>
                </a:cubicBezTo>
                <a:cubicBezTo>
                  <a:pt x="5771880" y="433588"/>
                  <a:pt x="8109396" y="267237"/>
                  <a:pt x="9131121" y="0"/>
                </a:cubicBezTo>
              </a:path>
            </a:pathLst>
          </a:custGeom>
          <a:noFill/>
          <a:ln w="3175">
            <a:gradFill flip="none" rotWithShape="1">
              <a:gsLst>
                <a:gs pos="0">
                  <a:schemeClr val="bg1"/>
                </a:gs>
                <a:gs pos="100000">
                  <a:schemeClr val="accent6"/>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 name="Freeform 11"/>
          <p:cNvSpPr/>
          <p:nvPr/>
        </p:nvSpPr>
        <p:spPr>
          <a:xfrm>
            <a:off x="0" y="5999459"/>
            <a:ext cx="9144000" cy="609600"/>
          </a:xfrm>
          <a:custGeom>
            <a:avLst/>
            <a:gdLst>
              <a:gd name="connsiteX0" fmla="*/ 0 w 9144000"/>
              <a:gd name="connsiteY0" fmla="*/ 347730 h 347730"/>
              <a:gd name="connsiteX1" fmla="*/ 5679583 w 9144000"/>
              <a:gd name="connsiteY1" fmla="*/ 283335 h 347730"/>
              <a:gd name="connsiteX2" fmla="*/ 9144000 w 9144000"/>
              <a:gd name="connsiteY2" fmla="*/ 0 h 347730"/>
              <a:gd name="connsiteX0" fmla="*/ 0 w 9144000"/>
              <a:gd name="connsiteY0" fmla="*/ 347730 h 348004"/>
              <a:gd name="connsiteX1" fmla="*/ 5679583 w 9144000"/>
              <a:gd name="connsiteY1" fmla="*/ 283335 h 348004"/>
              <a:gd name="connsiteX2" fmla="*/ 9144000 w 9144000"/>
              <a:gd name="connsiteY2" fmla="*/ 0 h 348004"/>
              <a:gd name="connsiteX0" fmla="*/ 0 w 9144000"/>
              <a:gd name="connsiteY0" fmla="*/ 347730 h 347730"/>
              <a:gd name="connsiteX1" fmla="*/ 6864439 w 9144000"/>
              <a:gd name="connsiteY1" fmla="*/ 347729 h 347730"/>
              <a:gd name="connsiteX2" fmla="*/ 9144000 w 9144000"/>
              <a:gd name="connsiteY2" fmla="*/ 0 h 347730"/>
              <a:gd name="connsiteX0" fmla="*/ 0 w 9144000"/>
              <a:gd name="connsiteY0" fmla="*/ 347730 h 347730"/>
              <a:gd name="connsiteX1" fmla="*/ 6864439 w 9144000"/>
              <a:gd name="connsiteY1" fmla="*/ 347729 h 347730"/>
              <a:gd name="connsiteX2" fmla="*/ 9144000 w 9144000"/>
              <a:gd name="connsiteY2" fmla="*/ 0 h 347730"/>
              <a:gd name="connsiteX0" fmla="*/ 0 w 9144000"/>
              <a:gd name="connsiteY0" fmla="*/ 347730 h 347730"/>
              <a:gd name="connsiteX1" fmla="*/ 5576551 w 9144000"/>
              <a:gd name="connsiteY1" fmla="*/ 347729 h 347730"/>
              <a:gd name="connsiteX2" fmla="*/ 9144000 w 9144000"/>
              <a:gd name="connsiteY2" fmla="*/ 0 h 347730"/>
              <a:gd name="connsiteX0" fmla="*/ 0 w 9144000"/>
              <a:gd name="connsiteY0" fmla="*/ 347730 h 347730"/>
              <a:gd name="connsiteX1" fmla="*/ 5576551 w 9144000"/>
              <a:gd name="connsiteY1" fmla="*/ 347729 h 347730"/>
              <a:gd name="connsiteX2" fmla="*/ 9144000 w 9144000"/>
              <a:gd name="connsiteY2" fmla="*/ 0 h 347730"/>
              <a:gd name="connsiteX0" fmla="*/ 0 w 9144000"/>
              <a:gd name="connsiteY0" fmla="*/ 347730 h 347730"/>
              <a:gd name="connsiteX1" fmla="*/ 4134117 w 9144000"/>
              <a:gd name="connsiteY1" fmla="*/ 347729 h 347730"/>
              <a:gd name="connsiteX2" fmla="*/ 9144000 w 9144000"/>
              <a:gd name="connsiteY2" fmla="*/ 0 h 347730"/>
              <a:gd name="connsiteX0" fmla="*/ 0 w 9131121"/>
              <a:gd name="connsiteY0" fmla="*/ 257577 h 358044"/>
              <a:gd name="connsiteX1" fmla="*/ 4121238 w 9131121"/>
              <a:gd name="connsiteY1" fmla="*/ 347729 h 358044"/>
              <a:gd name="connsiteX2" fmla="*/ 9131121 w 9131121"/>
              <a:gd name="connsiteY2" fmla="*/ 0 h 358044"/>
              <a:gd name="connsiteX0" fmla="*/ 0 w 9131121"/>
              <a:gd name="connsiteY0" fmla="*/ 257577 h 365176"/>
              <a:gd name="connsiteX1" fmla="*/ 4121238 w 9131121"/>
              <a:gd name="connsiteY1" fmla="*/ 347729 h 365176"/>
              <a:gd name="connsiteX2" fmla="*/ 9131121 w 9131121"/>
              <a:gd name="connsiteY2" fmla="*/ 0 h 365176"/>
              <a:gd name="connsiteX0" fmla="*/ 0 w 9131121"/>
              <a:gd name="connsiteY0" fmla="*/ 257577 h 446386"/>
              <a:gd name="connsiteX1" fmla="*/ 4262906 w 9131121"/>
              <a:gd name="connsiteY1" fmla="*/ 437881 h 446386"/>
              <a:gd name="connsiteX2" fmla="*/ 9131121 w 9131121"/>
              <a:gd name="connsiteY2" fmla="*/ 0 h 446386"/>
              <a:gd name="connsiteX0" fmla="*/ 0 w 9131121"/>
              <a:gd name="connsiteY0" fmla="*/ 257577 h 438028"/>
              <a:gd name="connsiteX1" fmla="*/ 4262906 w 9131121"/>
              <a:gd name="connsiteY1" fmla="*/ 437881 h 438028"/>
              <a:gd name="connsiteX2" fmla="*/ 9131121 w 9131121"/>
              <a:gd name="connsiteY2" fmla="*/ 0 h 438028"/>
              <a:gd name="connsiteX0" fmla="*/ 0 w 9131121"/>
              <a:gd name="connsiteY0" fmla="*/ 257577 h 438028"/>
              <a:gd name="connsiteX1" fmla="*/ 4262906 w 9131121"/>
              <a:gd name="connsiteY1" fmla="*/ 437881 h 438028"/>
              <a:gd name="connsiteX2" fmla="*/ 9131121 w 9131121"/>
              <a:gd name="connsiteY2" fmla="*/ 0 h 438028"/>
            </a:gdLst>
            <a:ahLst/>
            <a:cxnLst>
              <a:cxn ang="0">
                <a:pos x="connsiteX0" y="connsiteY0"/>
              </a:cxn>
              <a:cxn ang="0">
                <a:pos x="connsiteX1" y="connsiteY1"/>
              </a:cxn>
              <a:cxn ang="0">
                <a:pos x="connsiteX2" y="connsiteY2"/>
              </a:cxn>
            </a:cxnLst>
            <a:rect l="l" t="t" r="r" b="b"/>
            <a:pathLst>
              <a:path w="9131121" h="438028">
                <a:moveTo>
                  <a:pt x="0" y="257577"/>
                </a:moveTo>
                <a:cubicBezTo>
                  <a:pt x="1399504" y="352022"/>
                  <a:pt x="2753932" y="442174"/>
                  <a:pt x="4262906" y="437881"/>
                </a:cubicBezTo>
                <a:cubicBezTo>
                  <a:pt x="5771880" y="433588"/>
                  <a:pt x="8109396" y="267237"/>
                  <a:pt x="9131121" y="0"/>
                </a:cubicBezTo>
              </a:path>
            </a:pathLst>
          </a:custGeom>
          <a:noFill/>
          <a:ln w="3175">
            <a:gradFill flip="none" rotWithShape="1">
              <a:gsLst>
                <a:gs pos="37000">
                  <a:schemeClr val="bg1"/>
                </a:gs>
                <a:gs pos="100000">
                  <a:schemeClr val="accent6">
                    <a:lumMod val="20000"/>
                    <a:lumOff val="80000"/>
                  </a:scheme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 name="Freeform 12"/>
          <p:cNvSpPr/>
          <p:nvPr/>
        </p:nvSpPr>
        <p:spPr>
          <a:xfrm flipH="1">
            <a:off x="0" y="6201228"/>
            <a:ext cx="9144000" cy="580572"/>
          </a:xfrm>
          <a:custGeom>
            <a:avLst/>
            <a:gdLst>
              <a:gd name="connsiteX0" fmla="*/ 0 w 9144000"/>
              <a:gd name="connsiteY0" fmla="*/ 347730 h 347730"/>
              <a:gd name="connsiteX1" fmla="*/ 5679583 w 9144000"/>
              <a:gd name="connsiteY1" fmla="*/ 283335 h 347730"/>
              <a:gd name="connsiteX2" fmla="*/ 9144000 w 9144000"/>
              <a:gd name="connsiteY2" fmla="*/ 0 h 347730"/>
              <a:gd name="connsiteX0" fmla="*/ 0 w 9144000"/>
              <a:gd name="connsiteY0" fmla="*/ 347730 h 348004"/>
              <a:gd name="connsiteX1" fmla="*/ 5679583 w 9144000"/>
              <a:gd name="connsiteY1" fmla="*/ 283335 h 348004"/>
              <a:gd name="connsiteX2" fmla="*/ 9144000 w 9144000"/>
              <a:gd name="connsiteY2" fmla="*/ 0 h 348004"/>
              <a:gd name="connsiteX0" fmla="*/ 0 w 9144000"/>
              <a:gd name="connsiteY0" fmla="*/ 347730 h 347730"/>
              <a:gd name="connsiteX1" fmla="*/ 6864439 w 9144000"/>
              <a:gd name="connsiteY1" fmla="*/ 347729 h 347730"/>
              <a:gd name="connsiteX2" fmla="*/ 9144000 w 9144000"/>
              <a:gd name="connsiteY2" fmla="*/ 0 h 347730"/>
              <a:gd name="connsiteX0" fmla="*/ 0 w 9144000"/>
              <a:gd name="connsiteY0" fmla="*/ 347730 h 347730"/>
              <a:gd name="connsiteX1" fmla="*/ 6864439 w 9144000"/>
              <a:gd name="connsiteY1" fmla="*/ 347729 h 347730"/>
              <a:gd name="connsiteX2" fmla="*/ 9144000 w 9144000"/>
              <a:gd name="connsiteY2" fmla="*/ 0 h 347730"/>
              <a:gd name="connsiteX0" fmla="*/ 0 w 9144000"/>
              <a:gd name="connsiteY0" fmla="*/ 347730 h 347730"/>
              <a:gd name="connsiteX1" fmla="*/ 5576551 w 9144000"/>
              <a:gd name="connsiteY1" fmla="*/ 347729 h 347730"/>
              <a:gd name="connsiteX2" fmla="*/ 9144000 w 9144000"/>
              <a:gd name="connsiteY2" fmla="*/ 0 h 347730"/>
              <a:gd name="connsiteX0" fmla="*/ 0 w 9144000"/>
              <a:gd name="connsiteY0" fmla="*/ 347730 h 347730"/>
              <a:gd name="connsiteX1" fmla="*/ 5576551 w 9144000"/>
              <a:gd name="connsiteY1" fmla="*/ 347729 h 347730"/>
              <a:gd name="connsiteX2" fmla="*/ 9144000 w 9144000"/>
              <a:gd name="connsiteY2" fmla="*/ 0 h 347730"/>
              <a:gd name="connsiteX0" fmla="*/ 0 w 9144000"/>
              <a:gd name="connsiteY0" fmla="*/ 347730 h 347730"/>
              <a:gd name="connsiteX1" fmla="*/ 4134117 w 9144000"/>
              <a:gd name="connsiteY1" fmla="*/ 347729 h 347730"/>
              <a:gd name="connsiteX2" fmla="*/ 9144000 w 9144000"/>
              <a:gd name="connsiteY2" fmla="*/ 0 h 347730"/>
              <a:gd name="connsiteX0" fmla="*/ 0 w 9131121"/>
              <a:gd name="connsiteY0" fmla="*/ 257577 h 358044"/>
              <a:gd name="connsiteX1" fmla="*/ 4121238 w 9131121"/>
              <a:gd name="connsiteY1" fmla="*/ 347729 h 358044"/>
              <a:gd name="connsiteX2" fmla="*/ 9131121 w 9131121"/>
              <a:gd name="connsiteY2" fmla="*/ 0 h 358044"/>
              <a:gd name="connsiteX0" fmla="*/ 0 w 9131121"/>
              <a:gd name="connsiteY0" fmla="*/ 257577 h 365176"/>
              <a:gd name="connsiteX1" fmla="*/ 4121238 w 9131121"/>
              <a:gd name="connsiteY1" fmla="*/ 347729 h 365176"/>
              <a:gd name="connsiteX2" fmla="*/ 9131121 w 9131121"/>
              <a:gd name="connsiteY2" fmla="*/ 0 h 365176"/>
              <a:gd name="connsiteX0" fmla="*/ 0 w 9131121"/>
              <a:gd name="connsiteY0" fmla="*/ 257577 h 446386"/>
              <a:gd name="connsiteX1" fmla="*/ 4262906 w 9131121"/>
              <a:gd name="connsiteY1" fmla="*/ 437881 h 446386"/>
              <a:gd name="connsiteX2" fmla="*/ 9131121 w 9131121"/>
              <a:gd name="connsiteY2" fmla="*/ 0 h 446386"/>
              <a:gd name="connsiteX0" fmla="*/ 0 w 9131121"/>
              <a:gd name="connsiteY0" fmla="*/ 257577 h 438028"/>
              <a:gd name="connsiteX1" fmla="*/ 4262906 w 9131121"/>
              <a:gd name="connsiteY1" fmla="*/ 437881 h 438028"/>
              <a:gd name="connsiteX2" fmla="*/ 9131121 w 9131121"/>
              <a:gd name="connsiteY2" fmla="*/ 0 h 438028"/>
              <a:gd name="connsiteX0" fmla="*/ 0 w 9131121"/>
              <a:gd name="connsiteY0" fmla="*/ 257577 h 438028"/>
              <a:gd name="connsiteX1" fmla="*/ 4262906 w 9131121"/>
              <a:gd name="connsiteY1" fmla="*/ 437881 h 438028"/>
              <a:gd name="connsiteX2" fmla="*/ 9131121 w 9131121"/>
              <a:gd name="connsiteY2" fmla="*/ 0 h 438028"/>
            </a:gdLst>
            <a:ahLst/>
            <a:cxnLst>
              <a:cxn ang="0">
                <a:pos x="connsiteX0" y="connsiteY0"/>
              </a:cxn>
              <a:cxn ang="0">
                <a:pos x="connsiteX1" y="connsiteY1"/>
              </a:cxn>
              <a:cxn ang="0">
                <a:pos x="connsiteX2" y="connsiteY2"/>
              </a:cxn>
            </a:cxnLst>
            <a:rect l="l" t="t" r="r" b="b"/>
            <a:pathLst>
              <a:path w="9131121" h="438028">
                <a:moveTo>
                  <a:pt x="0" y="257577"/>
                </a:moveTo>
                <a:cubicBezTo>
                  <a:pt x="1399504" y="352022"/>
                  <a:pt x="2753932" y="442174"/>
                  <a:pt x="4262906" y="437881"/>
                </a:cubicBezTo>
                <a:cubicBezTo>
                  <a:pt x="5771880" y="433588"/>
                  <a:pt x="8109396" y="267237"/>
                  <a:pt x="9131121" y="0"/>
                </a:cubicBezTo>
              </a:path>
            </a:pathLst>
          </a:custGeom>
          <a:noFill/>
          <a:ln w="3175">
            <a:gradFill flip="none" rotWithShape="1">
              <a:gsLst>
                <a:gs pos="9000">
                  <a:schemeClr val="bg1"/>
                </a:gs>
                <a:gs pos="100000">
                  <a:schemeClr val="accent6">
                    <a:lumMod val="20000"/>
                    <a:lumOff val="80000"/>
                  </a:scheme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 name="Text Placeholder 2"/>
          <p:cNvSpPr>
            <a:spLocks noGrp="1"/>
          </p:cNvSpPr>
          <p:nvPr>
            <p:ph type="body" idx="1"/>
          </p:nvPr>
        </p:nvSpPr>
        <p:spPr>
          <a:xfrm>
            <a:off x="152400" y="990600"/>
            <a:ext cx="8839200" cy="5135563"/>
          </a:xfrm>
          <a:prstGeom prst="rect">
            <a:avLst/>
          </a:prstGeom>
        </p:spPr>
        <p:txBody>
          <a:bodyPr vert="horz" lIns="91440" tIns="45720" rIns="91440" bIns="45720" rtlCol="0">
            <a:normAutofit/>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Footer Placeholder 4"/>
          <p:cNvSpPr>
            <a:spLocks noGrp="1"/>
          </p:cNvSpPr>
          <p:nvPr>
            <p:ph type="ftr" sz="quarter" idx="3"/>
          </p:nvPr>
        </p:nvSpPr>
        <p:spPr>
          <a:xfrm>
            <a:off x="5638800" y="6416679"/>
            <a:ext cx="2895600" cy="365125"/>
          </a:xfrm>
          <a:prstGeom prst="rect">
            <a:avLst/>
          </a:prstGeom>
        </p:spPr>
        <p:txBody>
          <a:bodyPr vert="horz" lIns="91440" tIns="45720" rIns="91440" bIns="45720" rtlCol="0" anchor="b"/>
          <a:lstStyle>
            <a:lvl1pPr algn="r">
              <a:defRPr sz="675">
                <a:solidFill>
                  <a:schemeClr val="tx1">
                    <a:tint val="75000"/>
                  </a:schemeClr>
                </a:solidFill>
              </a:defRPr>
            </a:lvl1pPr>
          </a:lstStyle>
          <a:p>
            <a:r>
              <a:rPr lang="en-US" dirty="0"/>
              <a:t>© 2016 Planisware</a:t>
            </a:r>
          </a:p>
        </p:txBody>
      </p:sp>
      <p:sp>
        <p:nvSpPr>
          <p:cNvPr id="6" name="Slide Number Placeholder 5"/>
          <p:cNvSpPr>
            <a:spLocks noGrp="1"/>
          </p:cNvSpPr>
          <p:nvPr>
            <p:ph type="sldNum" sz="quarter" idx="4"/>
          </p:nvPr>
        </p:nvSpPr>
        <p:spPr>
          <a:xfrm>
            <a:off x="8610600" y="6416679"/>
            <a:ext cx="457200" cy="365125"/>
          </a:xfrm>
          <a:prstGeom prst="rect">
            <a:avLst/>
          </a:prstGeom>
        </p:spPr>
        <p:txBody>
          <a:bodyPr vert="horz" lIns="91440" tIns="45720" rIns="91440" bIns="45720" rtlCol="0" anchor="b"/>
          <a:lstStyle>
            <a:lvl1pPr algn="r">
              <a:defRPr sz="900">
                <a:solidFill>
                  <a:schemeClr val="tx1">
                    <a:tint val="75000"/>
                  </a:schemeClr>
                </a:solidFill>
              </a:defRPr>
            </a:lvl1pPr>
          </a:lstStyle>
          <a:p>
            <a:fld id="{8F44114E-9724-4E8B-8333-D83FE6477A2F}" type="slidenum">
              <a:rPr lang="fr-FR" smtClean="0"/>
              <a:t>‹#›</a:t>
            </a:fld>
            <a:endParaRPr lang="fr-FR"/>
          </a:p>
        </p:txBody>
      </p:sp>
      <p:sp>
        <p:nvSpPr>
          <p:cNvPr id="2" name="Title Placeholder 1"/>
          <p:cNvSpPr>
            <a:spLocks noGrp="1"/>
          </p:cNvSpPr>
          <p:nvPr>
            <p:ph type="title"/>
          </p:nvPr>
        </p:nvSpPr>
        <p:spPr>
          <a:xfrm>
            <a:off x="152400" y="76200"/>
            <a:ext cx="8839200" cy="914400"/>
          </a:xfrm>
          <a:prstGeom prst="rect">
            <a:avLst/>
          </a:prstGeom>
        </p:spPr>
        <p:txBody>
          <a:bodyPr vert="horz" lIns="91440" tIns="45720" rIns="91440" bIns="45720" rtlCol="0" anchor="ctr">
            <a:normAutofit/>
          </a:bodyPr>
          <a:lstStyle/>
          <a:p>
            <a:r>
              <a:rPr lang="fr-FR"/>
              <a:t>Modifiez le style du titre</a:t>
            </a:r>
            <a:endParaRPr lang="en-US" dirty="0"/>
          </a:p>
        </p:txBody>
      </p:sp>
      <p:grpSp>
        <p:nvGrpSpPr>
          <p:cNvPr id="20" name="Group 19"/>
          <p:cNvGrpSpPr/>
          <p:nvPr/>
        </p:nvGrpSpPr>
        <p:grpSpPr>
          <a:xfrm>
            <a:off x="0" y="4"/>
            <a:ext cx="9144000" cy="45719"/>
            <a:chOff x="0" y="0"/>
            <a:chExt cx="9144000" cy="228600"/>
          </a:xfrm>
          <a:solidFill>
            <a:schemeClr val="accent6">
              <a:lumMod val="75000"/>
            </a:schemeClr>
          </a:solidFill>
        </p:grpSpPr>
        <p:sp>
          <p:nvSpPr>
            <p:cNvPr id="16" name="Rectangle 15"/>
            <p:cNvSpPr/>
            <p:nvPr/>
          </p:nvSpPr>
          <p:spPr>
            <a:xfrm>
              <a:off x="0" y="0"/>
              <a:ext cx="2286000" cy="228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 name="Rectangle 16"/>
            <p:cNvSpPr/>
            <p:nvPr/>
          </p:nvSpPr>
          <p:spPr>
            <a:xfrm>
              <a:off x="2286000" y="0"/>
              <a:ext cx="2286000" cy="228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 name="Rectangle 17"/>
            <p:cNvSpPr/>
            <p:nvPr/>
          </p:nvSpPr>
          <p:spPr>
            <a:xfrm>
              <a:off x="4572000" y="0"/>
              <a:ext cx="2286000" cy="228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 name="Rectangle 18"/>
            <p:cNvSpPr/>
            <p:nvPr/>
          </p:nvSpPr>
          <p:spPr>
            <a:xfrm>
              <a:off x="6858000" y="0"/>
              <a:ext cx="2286000" cy="228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pic>
        <p:nvPicPr>
          <p:cNvPr id="15" name="Picture 3"/>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52400" y="6477004"/>
            <a:ext cx="914400" cy="2467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3559178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Lst>
  <p:txStyles>
    <p:titleStyle>
      <a:lvl1pPr algn="l" defTabSz="685800" rtl="0" eaLnBrk="1" latinLnBrk="0" hangingPunct="1">
        <a:spcBef>
          <a:spcPct val="0"/>
        </a:spcBef>
        <a:buNone/>
        <a:defRPr sz="3300" kern="1200">
          <a:solidFill>
            <a:schemeClr val="accent6">
              <a:lumMod val="50000"/>
            </a:schemeClr>
          </a:solidFill>
          <a:latin typeface="+mj-lt"/>
          <a:ea typeface="+mj-ea"/>
          <a:cs typeface="+mj-cs"/>
        </a:defRPr>
      </a:lvl1pPr>
    </p:titleStyle>
    <p:bodyStyle>
      <a:lvl1pPr marL="257175" indent="-257175" algn="l" defTabSz="685800" rtl="0" eaLnBrk="1" latinLnBrk="0" hangingPunct="1">
        <a:spcBef>
          <a:spcPct val="20000"/>
        </a:spcBef>
        <a:buFont typeface="Arial"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10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6.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4.xml"/><Relationship Id="rId1" Type="http://schemas.openxmlformats.org/officeDocument/2006/relationships/slideLayout" Target="../slideLayouts/slideLayout8.xml"/><Relationship Id="rId5" Type="http://schemas.openxmlformats.org/officeDocument/2006/relationships/image" Target="../media/image81.png"/><Relationship Id="rId4" Type="http://schemas.openxmlformats.org/officeDocument/2006/relationships/image" Target="../media/image80.png"/></Relationships>
</file>

<file path=ppt/slides/_rels/slide115.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8.xml"/></Relationships>
</file>

<file path=ppt/slides/_rels/slide121.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8.xml"/></Relationships>
</file>

<file path=ppt/slides/_rels/slide122.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8.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png"/></Relationships>
</file>

<file path=ppt/slides/_rels/slide123.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8.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25.xml"/><Relationship Id="rId1" Type="http://schemas.openxmlformats.org/officeDocument/2006/relationships/slideLayout" Target="../slideLayouts/slideLayout14.xml"/><Relationship Id="rId4" Type="http://schemas.openxmlformats.org/officeDocument/2006/relationships/image" Target="../media/image95.png"/></Relationships>
</file>

<file path=ppt/slides/_rels/slide127.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14.xml"/></Relationships>
</file>

<file path=ppt/slides/_rels/slide128.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130.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8.xml"/></Relationships>
</file>

<file path=ppt/slides/_rels/slide131.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8.xml"/></Relationships>
</file>

<file path=ppt/slides/_rels/slide132.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8.xml"/></Relationships>
</file>

<file path=ppt/slides/_rels/slide133.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8.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140.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8.xml"/></Relationships>
</file>

<file path=ppt/slides/_rels/slide144.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8.xml"/></Relationships>
</file>

<file path=ppt/slides/_rels/slide145.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8.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8.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0.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8.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2.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41.xml"/><Relationship Id="rId1" Type="http://schemas.openxmlformats.org/officeDocument/2006/relationships/slideLayout" Target="../slideLayouts/slideLayout8.xml"/></Relationships>
</file>

<file path=ppt/slides/_rels/slide167.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42.xml"/><Relationship Id="rId1" Type="http://schemas.openxmlformats.org/officeDocument/2006/relationships/slideLayout" Target="../slideLayouts/slideLayout8.xml"/></Relationships>
</file>

<file path=ppt/slides/_rels/slide168.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43.xml"/><Relationship Id="rId1" Type="http://schemas.openxmlformats.org/officeDocument/2006/relationships/slideLayout" Target="../slideLayouts/slideLayout8.xml"/><Relationship Id="rId4" Type="http://schemas.openxmlformats.org/officeDocument/2006/relationships/image" Target="../media/image115.png"/></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1.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49.xml"/><Relationship Id="rId1" Type="http://schemas.openxmlformats.org/officeDocument/2006/relationships/slideLayout" Target="../slideLayouts/slideLayout8.xml"/><Relationship Id="rId4" Type="http://schemas.openxmlformats.org/officeDocument/2006/relationships/image" Target="../media/image117.png"/></Relationships>
</file>

<file path=ppt/slides/_rels/slide176.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8.xml"/></Relationships>
</file>

<file path=ppt/slides/_rels/slide177.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9.png"/><Relationship Id="rId1" Type="http://schemas.openxmlformats.org/officeDocument/2006/relationships/slideLayout" Target="../slideLayouts/slideLayout8.xm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8.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8.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0.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62.xml"/><Relationship Id="rId1" Type="http://schemas.openxmlformats.org/officeDocument/2006/relationships/slideLayout" Target="../slideLayouts/slideLayout2.xml"/><Relationship Id="rId5" Type="http://schemas.openxmlformats.org/officeDocument/2006/relationships/image" Target="../media/image127.png"/><Relationship Id="rId4" Type="http://schemas.openxmlformats.org/officeDocument/2006/relationships/image" Target="../media/image126.png"/></Relationships>
</file>

<file path=ppt/slides/_rels/slide194.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image" Target="../media/image125.png"/></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66.xml"/><Relationship Id="rId1" Type="http://schemas.openxmlformats.org/officeDocument/2006/relationships/slideLayout" Target="../slideLayouts/slideLayout2.xml"/><Relationship Id="rId4" Type="http://schemas.openxmlformats.org/officeDocument/2006/relationships/image" Target="../media/image132.png"/></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1.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8.xml"/></Relationships>
</file>

<file path=ppt/slides/_rels/slide202.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67.xml"/><Relationship Id="rId1" Type="http://schemas.openxmlformats.org/officeDocument/2006/relationships/slideLayout" Target="../slideLayouts/slideLayout8.xml"/></Relationships>
</file>

<file path=ppt/slides/_rels/slide203.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8.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2.xml"/><Relationship Id="rId5" Type="http://schemas.openxmlformats.org/officeDocument/2006/relationships/image" Target="../media/image145.png"/><Relationship Id="rId4" Type="http://schemas.openxmlformats.org/officeDocument/2006/relationships/image" Target="../media/image144.png"/></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8.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8.xml"/></Relationships>
</file>

<file path=ppt/slides/_rels/slide221.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69.xml"/><Relationship Id="rId1" Type="http://schemas.openxmlformats.org/officeDocument/2006/relationships/slideLayout" Target="../slideLayouts/slideLayout2.xml"/><Relationship Id="rId4" Type="http://schemas.openxmlformats.org/officeDocument/2006/relationships/image" Target="../media/image150.png"/></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71.xml"/><Relationship Id="rId1" Type="http://schemas.openxmlformats.org/officeDocument/2006/relationships/slideLayout" Target="../slideLayouts/slideLayout2.xml"/><Relationship Id="rId4" Type="http://schemas.openxmlformats.org/officeDocument/2006/relationships/image" Target="../media/image153.png"/></Relationships>
</file>

<file path=ppt/slides/_rels/slide227.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154.png"/><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156.png"/><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1.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165.png"/><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3.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8.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73.xml"/><Relationship Id="rId1" Type="http://schemas.openxmlformats.org/officeDocument/2006/relationships/slideLayout" Target="../slideLayouts/slideLayout8.xml"/><Relationship Id="rId4" Type="http://schemas.openxmlformats.org/officeDocument/2006/relationships/image" Target="../media/image170.png"/></Relationships>
</file>

<file path=ppt/slides/_rels/slide251.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74.xml"/><Relationship Id="rId1" Type="http://schemas.openxmlformats.org/officeDocument/2006/relationships/slideLayout" Target="../slideLayouts/slideLayout8.xml"/><Relationship Id="rId5" Type="http://schemas.openxmlformats.org/officeDocument/2006/relationships/image" Target="../media/image173.png"/><Relationship Id="rId4" Type="http://schemas.openxmlformats.org/officeDocument/2006/relationships/image" Target="../media/image172.png"/></Relationships>
</file>

<file path=ppt/slides/_rels/slide252.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11.gif"/><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jpg"/></Relationships>
</file>

<file path=ppt/slides/_rels/slide3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4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5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jpg"/><Relationship Id="rId7" Type="http://schemas.openxmlformats.org/officeDocument/2006/relationships/image" Target="../media/image11.gif"/><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6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0.xml"/><Relationship Id="rId1" Type="http://schemas.openxmlformats.org/officeDocument/2006/relationships/slideLayout" Target="../slideLayouts/slideLayout8.xml"/><Relationship Id="rId4" Type="http://schemas.openxmlformats.org/officeDocument/2006/relationships/image" Target="../media/image59.png"/></Relationships>
</file>

<file path=ppt/slides/_rels/slide7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80.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9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1608282" y="4210050"/>
            <a:ext cx="5802454" cy="400050"/>
          </a:xfrm>
        </p:spPr>
        <p:txBody>
          <a:bodyPr>
            <a:normAutofit fontScale="90000"/>
          </a:bodyPr>
          <a:lstStyle/>
          <a:p>
            <a:r>
              <a:rPr lang="en-US" noProof="0" dirty="0"/>
              <a:t>Level 1 Configuration – Own your data model</a:t>
            </a:r>
          </a:p>
        </p:txBody>
      </p:sp>
    </p:spTree>
    <p:extLst>
      <p:ext uri="{BB962C8B-B14F-4D97-AF65-F5344CB8AC3E}">
        <p14:creationId xmlns:p14="http://schemas.microsoft.com/office/powerpoint/2010/main" val="42272456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noProof="0" dirty="0"/>
              <a:t>Exercise</a:t>
            </a:r>
          </a:p>
        </p:txBody>
      </p:sp>
      <p:sp>
        <p:nvSpPr>
          <p:cNvPr id="3" name="Espace réservé du pied de page 2"/>
          <p:cNvSpPr>
            <a:spLocks noGrp="1"/>
          </p:cNvSpPr>
          <p:nvPr>
            <p:ph type="ftr" sz="quarter" idx="11"/>
          </p:nvPr>
        </p:nvSpPr>
        <p:spPr/>
        <p:txBody>
          <a:bodyPr/>
          <a:lstStyle/>
          <a:p>
            <a:r>
              <a:rPr lang="en-US" dirty="0"/>
              <a:t>© 2018 Planisware</a:t>
            </a:r>
          </a:p>
        </p:txBody>
      </p:sp>
      <p:sp>
        <p:nvSpPr>
          <p:cNvPr id="4" name="Espace réservé du numéro de diapositive 3"/>
          <p:cNvSpPr>
            <a:spLocks noGrp="1"/>
          </p:cNvSpPr>
          <p:nvPr>
            <p:ph type="sldNum" sz="quarter" idx="12"/>
          </p:nvPr>
        </p:nvSpPr>
        <p:spPr/>
        <p:txBody>
          <a:bodyPr/>
          <a:lstStyle/>
          <a:p>
            <a:fld id="{AA6609B8-1C18-4083-9988-A5F5F3686A15}" type="slidenum">
              <a:rPr lang="en-US" smtClean="0"/>
              <a:pPr/>
              <a:t>10</a:t>
            </a:fld>
            <a:endParaRPr lang="en-US"/>
          </a:p>
        </p:txBody>
      </p:sp>
      <p:sp>
        <p:nvSpPr>
          <p:cNvPr id="5" name="ZoneTexte 4"/>
          <p:cNvSpPr txBox="1"/>
          <p:nvPr/>
        </p:nvSpPr>
        <p:spPr>
          <a:xfrm>
            <a:off x="306000" y="1219200"/>
            <a:ext cx="8609400" cy="1323439"/>
          </a:xfrm>
          <a:prstGeom prst="rect">
            <a:avLst/>
          </a:prstGeom>
          <a:noFill/>
        </p:spPr>
        <p:txBody>
          <a:bodyPr wrap="square" rtlCol="0">
            <a:spAutoFit/>
          </a:bodyPr>
          <a:lstStyle/>
          <a:p>
            <a:r>
              <a:rPr lang="en-US" sz="2000" dirty="0"/>
              <a:t>Open your browser and surf to the L1 training server:</a:t>
            </a:r>
          </a:p>
          <a:p>
            <a:endParaRPr lang="en-US" sz="2000" dirty="0"/>
          </a:p>
          <a:p>
            <a:r>
              <a:rPr lang="en-US" sz="2000" dirty="0"/>
              <a:t>URL: https://l1training.planisware.com/</a:t>
            </a:r>
          </a:p>
          <a:p>
            <a:r>
              <a:rPr lang="en-US" sz="2000" dirty="0"/>
              <a:t>Usernames:</a:t>
            </a:r>
          </a:p>
        </p:txBody>
      </p:sp>
      <p:sp>
        <p:nvSpPr>
          <p:cNvPr id="8" name="ZoneTexte 4"/>
          <p:cNvSpPr txBox="1"/>
          <p:nvPr/>
        </p:nvSpPr>
        <p:spPr>
          <a:xfrm>
            <a:off x="6789656" y="3150570"/>
            <a:ext cx="2049544" cy="707886"/>
          </a:xfrm>
          <a:prstGeom prst="rect">
            <a:avLst/>
          </a:prstGeom>
          <a:noFill/>
        </p:spPr>
        <p:txBody>
          <a:bodyPr wrap="square" rtlCol="0">
            <a:spAutoFit/>
          </a:bodyPr>
          <a:lstStyle/>
          <a:p>
            <a:r>
              <a:rPr lang="en-US" sz="2000" dirty="0"/>
              <a:t>Password = username+”1”</a:t>
            </a:r>
          </a:p>
        </p:txBody>
      </p:sp>
      <p:graphicFrame>
        <p:nvGraphicFramePr>
          <p:cNvPr id="6" name="Table 5">
            <a:extLst>
              <a:ext uri="{FF2B5EF4-FFF2-40B4-BE49-F238E27FC236}">
                <a16:creationId xmlns:a16="http://schemas.microsoft.com/office/drawing/2014/main" xmlns="" id="{8030D4A7-9E68-4428-BC75-630C92AFC102}"/>
              </a:ext>
            </a:extLst>
          </p:cNvPr>
          <p:cNvGraphicFramePr>
            <a:graphicFrameLocks noGrp="1"/>
          </p:cNvGraphicFramePr>
          <p:nvPr>
            <p:extLst>
              <p:ext uri="{D42A27DB-BD31-4B8C-83A1-F6EECF244321}">
                <p14:modId xmlns:p14="http://schemas.microsoft.com/office/powerpoint/2010/main" val="3665573319"/>
              </p:ext>
            </p:extLst>
          </p:nvPr>
        </p:nvGraphicFramePr>
        <p:xfrm>
          <a:off x="395926" y="2734091"/>
          <a:ext cx="5995447" cy="2173504"/>
        </p:xfrm>
        <a:graphic>
          <a:graphicData uri="http://schemas.openxmlformats.org/drawingml/2006/table">
            <a:tbl>
              <a:tblPr firstRow="1" firstCol="1" bandRow="1">
                <a:tableStyleId>{5C22544A-7EE6-4342-B048-85BDC9FD1C3A}</a:tableStyleId>
              </a:tblPr>
              <a:tblGrid>
                <a:gridCol w="3503832">
                  <a:extLst>
                    <a:ext uri="{9D8B030D-6E8A-4147-A177-3AD203B41FA5}">
                      <a16:colId xmlns:a16="http://schemas.microsoft.com/office/drawing/2014/main" xmlns="" val="3626871114"/>
                    </a:ext>
                  </a:extLst>
                </a:gridCol>
                <a:gridCol w="2491615">
                  <a:extLst>
                    <a:ext uri="{9D8B030D-6E8A-4147-A177-3AD203B41FA5}">
                      <a16:colId xmlns:a16="http://schemas.microsoft.com/office/drawing/2014/main" xmlns="" val="2159395208"/>
                    </a:ext>
                  </a:extLst>
                </a:gridCol>
              </a:tblGrid>
              <a:tr h="271688">
                <a:tc>
                  <a:txBody>
                    <a:bodyPr/>
                    <a:lstStyle/>
                    <a:p>
                      <a:pPr marL="0" marR="0" algn="ctr">
                        <a:spcBef>
                          <a:spcPts val="0"/>
                        </a:spcBef>
                        <a:spcAft>
                          <a:spcPts val="0"/>
                        </a:spcAft>
                      </a:pPr>
                      <a:r>
                        <a:rPr lang="en-US" sz="1100" dirty="0">
                          <a:effectLst/>
                        </a:rPr>
                        <a:t>Attendee</a:t>
                      </a:r>
                      <a:endParaRPr lang="en-US" sz="1100" dirty="0">
                        <a:effectLst/>
                        <a:latin typeface="Calibri" panose="020F0502020204030204" pitchFamily="34" charset="0"/>
                        <a:ea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100" dirty="0">
                          <a:effectLst/>
                        </a:rPr>
                        <a:t>Login User Name</a:t>
                      </a:r>
                      <a:endParaRPr lang="en-US" sz="1100" dirty="0">
                        <a:effectLst/>
                        <a:latin typeface="Calibri" panose="020F0502020204030204" pitchFamily="34" charset="0"/>
                        <a:ea typeface="Calibri" panose="020F0502020204030204" pitchFamily="34" charset="0"/>
                      </a:endParaRPr>
                    </a:p>
                  </a:txBody>
                  <a:tcPr marL="68580" marR="68580" marT="0" marB="0" anchor="ctr"/>
                </a:tc>
                <a:extLst>
                  <a:ext uri="{0D108BD9-81ED-4DB2-BD59-A6C34878D82A}">
                    <a16:rowId xmlns:a16="http://schemas.microsoft.com/office/drawing/2014/main" xmlns="" val="119391281"/>
                  </a:ext>
                </a:extLst>
              </a:tr>
              <a:tr h="271688">
                <a:tc>
                  <a:txBody>
                    <a:bodyPr/>
                    <a:lstStyle/>
                    <a:p>
                      <a:pPr marL="0" marR="0">
                        <a:spcBef>
                          <a:spcPts val="0"/>
                        </a:spcBef>
                        <a:spcAft>
                          <a:spcPts val="0"/>
                        </a:spcAft>
                      </a:pPr>
                      <a:r>
                        <a:rPr lang="en-US" sz="1100" b="1" kern="1200" dirty="0">
                          <a:solidFill>
                            <a:schemeClr val="lt1"/>
                          </a:solidFill>
                          <a:effectLst/>
                          <a:latin typeface="Calibri" panose="020F0502020204030204" pitchFamily="34" charset="0"/>
                          <a:ea typeface="+mn-ea"/>
                          <a:cs typeface="Calibri" panose="020F0502020204030204" pitchFamily="34" charset="0"/>
                        </a:rPr>
                        <a:t>Brian</a:t>
                      </a:r>
                      <a:r>
                        <a:rPr lang="en-US" sz="1100" dirty="0">
                          <a:effectLst/>
                          <a:latin typeface="Calibri" panose="020F0502020204030204" pitchFamily="34" charset="0"/>
                          <a:cs typeface="Calibri" panose="020F0502020204030204" pitchFamily="34" charset="0"/>
                        </a:rPr>
                        <a:t> Fischer</a:t>
                      </a:r>
                      <a:endParaRPr lang="en-US" sz="1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b"/>
                </a:tc>
                <a:tc>
                  <a:txBody>
                    <a:bodyPr/>
                    <a:lstStyle/>
                    <a:p>
                      <a:pPr marL="0" marR="0">
                        <a:spcBef>
                          <a:spcPts val="0"/>
                        </a:spcBef>
                        <a:spcAft>
                          <a:spcPts val="0"/>
                        </a:spcAft>
                      </a:pPr>
                      <a:r>
                        <a:rPr lang="de-DE" sz="1100" dirty="0">
                          <a:effectLst/>
                          <a:latin typeface="Calibri" panose="020F0502020204030204" pitchFamily="34" charset="0"/>
                          <a:ea typeface="Calibri" panose="020F0502020204030204" pitchFamily="34" charset="0"/>
                        </a:rPr>
                        <a:t>B</a:t>
                      </a:r>
                      <a:r>
                        <a:rPr lang="en-US" sz="1100" dirty="0">
                          <a:effectLst/>
                          <a:latin typeface="Calibri" panose="020F0502020204030204" pitchFamily="34" charset="0"/>
                          <a:ea typeface="Calibri" panose="020F0502020204030204" pitchFamily="34" charset="0"/>
                        </a:rPr>
                        <a:t>RIAN_FISCHER</a:t>
                      </a:r>
                    </a:p>
                  </a:txBody>
                  <a:tcPr marL="68580" marR="68580" marT="0" marB="0" anchor="b"/>
                </a:tc>
                <a:extLst>
                  <a:ext uri="{0D108BD9-81ED-4DB2-BD59-A6C34878D82A}">
                    <a16:rowId xmlns:a16="http://schemas.microsoft.com/office/drawing/2014/main" xmlns="" val="942025435"/>
                  </a:ext>
                </a:extLst>
              </a:tr>
              <a:tr h="271688">
                <a:tc>
                  <a:txBody>
                    <a:bodyPr/>
                    <a:lstStyle/>
                    <a:p>
                      <a:pPr marL="0" marR="0">
                        <a:spcBef>
                          <a:spcPts val="0"/>
                        </a:spcBef>
                        <a:spcAft>
                          <a:spcPts val="0"/>
                        </a:spcAft>
                      </a:pPr>
                      <a:r>
                        <a:rPr lang="en-US" sz="1100" dirty="0">
                          <a:effectLst/>
                          <a:latin typeface="Calibri" panose="020F0502020204030204" pitchFamily="34" charset="0"/>
                          <a:cs typeface="Calibri" panose="020F0502020204030204" pitchFamily="34" charset="0"/>
                        </a:rPr>
                        <a:t>Chris </a:t>
                      </a:r>
                      <a:r>
                        <a:rPr lang="en-US" sz="1100" dirty="0" err="1">
                          <a:effectLst/>
                          <a:latin typeface="Calibri" panose="020F0502020204030204" pitchFamily="34" charset="0"/>
                          <a:cs typeface="Calibri" panose="020F0502020204030204" pitchFamily="34" charset="0"/>
                        </a:rPr>
                        <a:t>Roenfeldt</a:t>
                      </a:r>
                      <a:endParaRPr lang="en-US" sz="1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b"/>
                </a:tc>
                <a:tc>
                  <a:txBody>
                    <a:bodyPr/>
                    <a:lstStyle/>
                    <a:p>
                      <a:pPr marL="0" marR="0">
                        <a:spcBef>
                          <a:spcPts val="0"/>
                        </a:spcBef>
                        <a:spcAft>
                          <a:spcPts val="0"/>
                        </a:spcAft>
                      </a:pPr>
                      <a:r>
                        <a:rPr lang="en-US" sz="1100" kern="1200" dirty="0">
                          <a:solidFill>
                            <a:schemeClr val="dk1"/>
                          </a:solidFill>
                          <a:effectLst/>
                          <a:latin typeface="Calibri" panose="020F0502020204030204" pitchFamily="34" charset="0"/>
                          <a:cs typeface="+mn-cs"/>
                        </a:rPr>
                        <a:t>CHRIS_ROENFELDT</a:t>
                      </a:r>
                      <a:endParaRPr lang="en-US" sz="1100" kern="1200" dirty="0">
                        <a:solidFill>
                          <a:schemeClr val="dk1"/>
                        </a:solidFill>
                        <a:effectLst/>
                        <a:latin typeface="Calibri" panose="020F0502020204030204" pitchFamily="34" charset="0"/>
                        <a:ea typeface="Calibri" panose="020F0502020204030204" pitchFamily="34" charset="0"/>
                        <a:cs typeface="+mn-cs"/>
                      </a:endParaRPr>
                    </a:p>
                  </a:txBody>
                  <a:tcPr marL="68580" marR="68580" marT="0" marB="0" anchor="b"/>
                </a:tc>
                <a:extLst>
                  <a:ext uri="{0D108BD9-81ED-4DB2-BD59-A6C34878D82A}">
                    <a16:rowId xmlns:a16="http://schemas.microsoft.com/office/drawing/2014/main" xmlns="" val="3780973327"/>
                  </a:ext>
                </a:extLst>
              </a:tr>
              <a:tr h="271688">
                <a:tc>
                  <a:txBody>
                    <a:bodyPr/>
                    <a:lstStyle/>
                    <a:p>
                      <a:pPr marL="0" marR="0">
                        <a:spcBef>
                          <a:spcPts val="0"/>
                        </a:spcBef>
                        <a:spcAft>
                          <a:spcPts val="0"/>
                        </a:spcAft>
                      </a:pPr>
                      <a:r>
                        <a:rPr lang="en-US" sz="1100" dirty="0">
                          <a:effectLst/>
                          <a:latin typeface="Calibri" panose="020F0502020204030204" pitchFamily="34" charset="0"/>
                          <a:cs typeface="Calibri" panose="020F0502020204030204" pitchFamily="34" charset="0"/>
                        </a:rPr>
                        <a:t>Deepthi </a:t>
                      </a:r>
                      <a:r>
                        <a:rPr lang="en-US" sz="1100" dirty="0" err="1">
                          <a:effectLst/>
                          <a:latin typeface="Calibri" panose="020F0502020204030204" pitchFamily="34" charset="0"/>
                          <a:cs typeface="Calibri" panose="020F0502020204030204" pitchFamily="34" charset="0"/>
                        </a:rPr>
                        <a:t>Kotamraju</a:t>
                      </a:r>
                      <a:endParaRPr lang="en-US" sz="1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b"/>
                </a:tc>
                <a:tc>
                  <a:txBody>
                    <a:bodyPr/>
                    <a:lstStyle/>
                    <a:p>
                      <a:pPr marL="0" marR="0">
                        <a:spcBef>
                          <a:spcPts val="0"/>
                        </a:spcBef>
                        <a:spcAft>
                          <a:spcPts val="0"/>
                        </a:spcAft>
                      </a:pPr>
                      <a:r>
                        <a:rPr lang="en-US" sz="1100" kern="1200" dirty="0">
                          <a:solidFill>
                            <a:schemeClr val="dk1"/>
                          </a:solidFill>
                          <a:effectLst/>
                          <a:latin typeface="Calibri" panose="020F0502020204030204" pitchFamily="34" charset="0"/>
                          <a:cs typeface="+mn-cs"/>
                        </a:rPr>
                        <a:t>DEEPTHI_KOTAMRAJU</a:t>
                      </a:r>
                      <a:endParaRPr lang="en-US" sz="1100" kern="1200" dirty="0">
                        <a:solidFill>
                          <a:schemeClr val="dk1"/>
                        </a:solidFill>
                        <a:effectLst/>
                        <a:latin typeface="Calibri" panose="020F0502020204030204" pitchFamily="34" charset="0"/>
                        <a:ea typeface="Calibri" panose="020F0502020204030204" pitchFamily="34" charset="0"/>
                        <a:cs typeface="+mn-cs"/>
                      </a:endParaRPr>
                    </a:p>
                  </a:txBody>
                  <a:tcPr marL="68580" marR="68580" marT="0" marB="0" anchor="b"/>
                </a:tc>
                <a:extLst>
                  <a:ext uri="{0D108BD9-81ED-4DB2-BD59-A6C34878D82A}">
                    <a16:rowId xmlns:a16="http://schemas.microsoft.com/office/drawing/2014/main" xmlns="" val="3836314308"/>
                  </a:ext>
                </a:extLst>
              </a:tr>
              <a:tr h="271688">
                <a:tc>
                  <a:txBody>
                    <a:bodyPr/>
                    <a:lstStyle/>
                    <a:p>
                      <a:pPr marL="0" marR="0">
                        <a:spcBef>
                          <a:spcPts val="0"/>
                        </a:spcBef>
                        <a:spcAft>
                          <a:spcPts val="0"/>
                        </a:spcAft>
                      </a:pPr>
                      <a:r>
                        <a:rPr lang="en-US" sz="1100" dirty="0">
                          <a:effectLst/>
                          <a:latin typeface="Calibri" panose="020F0502020204030204" pitchFamily="34" charset="0"/>
                          <a:cs typeface="Calibri" panose="020F0502020204030204" pitchFamily="34" charset="0"/>
                        </a:rPr>
                        <a:t>Faisal </a:t>
                      </a:r>
                      <a:r>
                        <a:rPr lang="en-US" sz="1100" dirty="0" err="1">
                          <a:effectLst/>
                          <a:latin typeface="Calibri" panose="020F0502020204030204" pitchFamily="34" charset="0"/>
                          <a:cs typeface="Calibri" panose="020F0502020204030204" pitchFamily="34" charset="0"/>
                        </a:rPr>
                        <a:t>Alshemaimry</a:t>
                      </a:r>
                      <a:endParaRPr lang="en-US" sz="1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b"/>
                </a:tc>
                <a:tc>
                  <a:txBody>
                    <a:bodyPr/>
                    <a:lstStyle/>
                    <a:p>
                      <a:pPr marL="0" marR="0">
                        <a:spcBef>
                          <a:spcPts val="0"/>
                        </a:spcBef>
                        <a:spcAft>
                          <a:spcPts val="0"/>
                        </a:spcAft>
                      </a:pPr>
                      <a:r>
                        <a:rPr lang="en-US" sz="1100" kern="1200" dirty="0">
                          <a:solidFill>
                            <a:schemeClr val="dk1"/>
                          </a:solidFill>
                          <a:effectLst/>
                          <a:latin typeface="Calibri" panose="020F0502020204030204" pitchFamily="34" charset="0"/>
                          <a:cs typeface="+mn-cs"/>
                        </a:rPr>
                        <a:t>FAISAL_ALSHEMAIMRY</a:t>
                      </a:r>
                      <a:endParaRPr lang="en-US" sz="1100" kern="1200" dirty="0">
                        <a:solidFill>
                          <a:schemeClr val="dk1"/>
                        </a:solidFill>
                        <a:effectLst/>
                        <a:latin typeface="Calibri" panose="020F0502020204030204" pitchFamily="34" charset="0"/>
                        <a:ea typeface="Calibri" panose="020F0502020204030204" pitchFamily="34" charset="0"/>
                        <a:cs typeface="+mn-cs"/>
                      </a:endParaRPr>
                    </a:p>
                  </a:txBody>
                  <a:tcPr marL="68580" marR="68580" marT="0" marB="0" anchor="b"/>
                </a:tc>
                <a:extLst>
                  <a:ext uri="{0D108BD9-81ED-4DB2-BD59-A6C34878D82A}">
                    <a16:rowId xmlns:a16="http://schemas.microsoft.com/office/drawing/2014/main" xmlns="" val="2196587077"/>
                  </a:ext>
                </a:extLst>
              </a:tr>
              <a:tr h="271688">
                <a:tc>
                  <a:txBody>
                    <a:bodyPr/>
                    <a:lstStyle/>
                    <a:p>
                      <a:pPr marL="0" marR="0">
                        <a:spcBef>
                          <a:spcPts val="0"/>
                        </a:spcBef>
                        <a:spcAft>
                          <a:spcPts val="0"/>
                        </a:spcAft>
                      </a:pPr>
                      <a:r>
                        <a:rPr lang="de-DE" sz="1100" dirty="0">
                          <a:effectLst/>
                          <a:latin typeface="Calibri" panose="020F0502020204030204" pitchFamily="34" charset="0"/>
                          <a:ea typeface="Calibri" panose="020F0502020204030204" pitchFamily="34" charset="0"/>
                          <a:cs typeface="Calibri" panose="020F0502020204030204" pitchFamily="34" charset="0"/>
                        </a:rPr>
                        <a:t>R</a:t>
                      </a:r>
                      <a:r>
                        <a:rPr lang="en-US" sz="1100" dirty="0" err="1">
                          <a:effectLst/>
                          <a:latin typeface="Calibri" panose="020F0502020204030204" pitchFamily="34" charset="0"/>
                          <a:ea typeface="Calibri" panose="020F0502020204030204" pitchFamily="34" charset="0"/>
                          <a:cs typeface="Calibri" panose="020F0502020204030204" pitchFamily="34" charset="0"/>
                        </a:rPr>
                        <a:t>ynita</a:t>
                      </a:r>
                      <a:r>
                        <a:rPr lang="en-US" sz="1100" dirty="0">
                          <a:effectLst/>
                          <a:latin typeface="Calibri" panose="020F0502020204030204" pitchFamily="34" charset="0"/>
                          <a:ea typeface="Calibri" panose="020F0502020204030204" pitchFamily="34" charset="0"/>
                          <a:cs typeface="Calibri" panose="020F0502020204030204" pitchFamily="34" charset="0"/>
                        </a:rPr>
                        <a:t> Julien</a:t>
                      </a:r>
                    </a:p>
                  </a:txBody>
                  <a:tcPr marL="68580" marR="68580" marT="0" marB="0" anchor="b"/>
                </a:tc>
                <a:tc>
                  <a:txBody>
                    <a:bodyPr/>
                    <a:lstStyle/>
                    <a:p>
                      <a:pPr marL="0" marR="0">
                        <a:spcBef>
                          <a:spcPts val="0"/>
                        </a:spcBef>
                        <a:spcAft>
                          <a:spcPts val="0"/>
                        </a:spcAft>
                      </a:pPr>
                      <a:r>
                        <a:rPr lang="en-US" sz="1100" kern="1200" dirty="0">
                          <a:solidFill>
                            <a:schemeClr val="dk1"/>
                          </a:solidFill>
                          <a:effectLst/>
                          <a:latin typeface="Calibri" panose="020F0502020204030204" pitchFamily="34" charset="0"/>
                          <a:cs typeface="+mn-cs"/>
                        </a:rPr>
                        <a:t>RYNITA_JULIEN</a:t>
                      </a:r>
                      <a:endParaRPr lang="en-US" sz="1100" kern="1200" dirty="0">
                        <a:solidFill>
                          <a:schemeClr val="dk1"/>
                        </a:solidFill>
                        <a:effectLst/>
                        <a:latin typeface="Calibri" panose="020F0502020204030204" pitchFamily="34" charset="0"/>
                        <a:ea typeface="Calibri" panose="020F0502020204030204" pitchFamily="34" charset="0"/>
                        <a:cs typeface="+mn-cs"/>
                      </a:endParaRPr>
                    </a:p>
                  </a:txBody>
                  <a:tcPr marL="68580" marR="68580" marT="0" marB="0" anchor="b"/>
                </a:tc>
                <a:extLst>
                  <a:ext uri="{0D108BD9-81ED-4DB2-BD59-A6C34878D82A}">
                    <a16:rowId xmlns:a16="http://schemas.microsoft.com/office/drawing/2014/main" xmlns="" val="3729683029"/>
                  </a:ext>
                </a:extLst>
              </a:tr>
              <a:tr h="271688">
                <a:tc>
                  <a:txBody>
                    <a:bodyPr/>
                    <a:lstStyle/>
                    <a:p>
                      <a:pPr marL="0" marR="0">
                        <a:spcBef>
                          <a:spcPts val="0"/>
                        </a:spcBef>
                        <a:spcAft>
                          <a:spcPts val="0"/>
                        </a:spcAft>
                      </a:pPr>
                      <a:r>
                        <a:rPr lang="de-DE" sz="1100" dirty="0" err="1">
                          <a:effectLst/>
                          <a:latin typeface="Calibri" panose="020F0502020204030204" pitchFamily="34" charset="0"/>
                          <a:ea typeface="Calibri" panose="020F0502020204030204" pitchFamily="34" charset="0"/>
                          <a:cs typeface="Calibri" panose="020F0502020204030204" pitchFamily="34" charset="0"/>
                        </a:rPr>
                        <a:t>Shuangjian</a:t>
                      </a:r>
                      <a:r>
                        <a:rPr lang="de-DE" sz="1100" dirty="0">
                          <a:effectLst/>
                          <a:latin typeface="Calibri" panose="020F0502020204030204" pitchFamily="34" charset="0"/>
                          <a:ea typeface="Calibri" panose="020F0502020204030204" pitchFamily="34" charset="0"/>
                          <a:cs typeface="Calibri" panose="020F0502020204030204" pitchFamily="34" charset="0"/>
                        </a:rPr>
                        <a:t> Yang</a:t>
                      </a:r>
                      <a:endParaRPr lang="en-US" sz="1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b"/>
                </a:tc>
                <a:tc>
                  <a:txBody>
                    <a:bodyPr/>
                    <a:lstStyle/>
                    <a:p>
                      <a:pPr marL="0" marR="0">
                        <a:spcBef>
                          <a:spcPts val="0"/>
                        </a:spcBef>
                        <a:spcAft>
                          <a:spcPts val="0"/>
                        </a:spcAft>
                      </a:pPr>
                      <a:r>
                        <a:rPr lang="de-DE" sz="1100" kern="1200" dirty="0">
                          <a:solidFill>
                            <a:schemeClr val="dk1"/>
                          </a:solidFill>
                          <a:effectLst/>
                          <a:latin typeface="Calibri" panose="020F0502020204030204" pitchFamily="34" charset="0"/>
                          <a:ea typeface="Calibri" panose="020F0502020204030204" pitchFamily="34" charset="0"/>
                          <a:cs typeface="+mn-cs"/>
                        </a:rPr>
                        <a:t>SHUANGJIAN_YANG</a:t>
                      </a:r>
                      <a:endParaRPr lang="en-US" sz="1100" kern="1200" dirty="0">
                        <a:solidFill>
                          <a:schemeClr val="dk1"/>
                        </a:solidFill>
                        <a:effectLst/>
                        <a:latin typeface="Calibri" panose="020F0502020204030204" pitchFamily="34" charset="0"/>
                        <a:ea typeface="Calibri" panose="020F0502020204030204" pitchFamily="34" charset="0"/>
                        <a:cs typeface="+mn-cs"/>
                      </a:endParaRPr>
                    </a:p>
                  </a:txBody>
                  <a:tcPr marL="68580" marR="68580" marT="0" marB="0" anchor="b"/>
                </a:tc>
                <a:extLst>
                  <a:ext uri="{0D108BD9-81ED-4DB2-BD59-A6C34878D82A}">
                    <a16:rowId xmlns:a16="http://schemas.microsoft.com/office/drawing/2014/main" xmlns="" val="386140098"/>
                  </a:ext>
                </a:extLst>
              </a:tr>
              <a:tr h="271688">
                <a:tc>
                  <a:txBody>
                    <a:bodyPr/>
                    <a:lstStyle/>
                    <a:p>
                      <a:pPr marL="0" marR="0">
                        <a:spcBef>
                          <a:spcPts val="0"/>
                        </a:spcBef>
                        <a:spcAft>
                          <a:spcPts val="0"/>
                        </a:spcAft>
                      </a:pPr>
                      <a:r>
                        <a:rPr lang="de-DE" sz="1100" dirty="0">
                          <a:effectLst/>
                          <a:latin typeface="Calibri" panose="020F0502020204030204" pitchFamily="34" charset="0"/>
                          <a:ea typeface="Calibri" panose="020F0502020204030204" pitchFamily="34" charset="0"/>
                          <a:cs typeface="Calibri" panose="020F0502020204030204" pitchFamily="34" charset="0"/>
                        </a:rPr>
                        <a:t>Wei Ping</a:t>
                      </a:r>
                      <a:endParaRPr lang="en-US" sz="1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b"/>
                </a:tc>
                <a:tc>
                  <a:txBody>
                    <a:bodyPr/>
                    <a:lstStyle/>
                    <a:p>
                      <a:pPr marL="0" marR="0">
                        <a:spcBef>
                          <a:spcPts val="0"/>
                        </a:spcBef>
                        <a:spcAft>
                          <a:spcPts val="0"/>
                        </a:spcAft>
                      </a:pPr>
                      <a:r>
                        <a:rPr lang="de-DE" sz="1100" kern="1200" dirty="0">
                          <a:solidFill>
                            <a:schemeClr val="dk1"/>
                          </a:solidFill>
                          <a:effectLst/>
                          <a:latin typeface="Calibri" panose="020F0502020204030204" pitchFamily="34" charset="0"/>
                          <a:ea typeface="Calibri" panose="020F0502020204030204" pitchFamily="34" charset="0"/>
                          <a:cs typeface="+mn-cs"/>
                        </a:rPr>
                        <a:t>WEI_PING</a:t>
                      </a:r>
                      <a:endParaRPr lang="en-US" sz="1100" kern="1200" dirty="0">
                        <a:solidFill>
                          <a:schemeClr val="dk1"/>
                        </a:solidFill>
                        <a:effectLst/>
                        <a:latin typeface="Calibri" panose="020F0502020204030204" pitchFamily="34" charset="0"/>
                        <a:ea typeface="Calibri" panose="020F0502020204030204" pitchFamily="34" charset="0"/>
                        <a:cs typeface="+mn-cs"/>
                      </a:endParaRPr>
                    </a:p>
                  </a:txBody>
                  <a:tcPr marL="68580" marR="68580" marT="0" marB="0" anchor="b"/>
                </a:tc>
                <a:extLst>
                  <a:ext uri="{0D108BD9-81ED-4DB2-BD59-A6C34878D82A}">
                    <a16:rowId xmlns:a16="http://schemas.microsoft.com/office/drawing/2014/main" xmlns="" val="1042739985"/>
                  </a:ext>
                </a:extLst>
              </a:tr>
            </a:tbl>
          </a:graphicData>
        </a:graphic>
      </p:graphicFrame>
    </p:spTree>
    <p:extLst>
      <p:ext uri="{BB962C8B-B14F-4D97-AF65-F5344CB8AC3E}">
        <p14:creationId xmlns:p14="http://schemas.microsoft.com/office/powerpoint/2010/main" val="164202746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0" y="1524004"/>
            <a:ext cx="7156938" cy="1895475"/>
          </a:xfrm>
        </p:spPr>
        <p:txBody>
          <a:bodyPr/>
          <a:lstStyle/>
          <a:p>
            <a:r>
              <a:rPr lang="en-US" noProof="0" dirty="0"/>
              <a:t>Attribute Chooser Style</a:t>
            </a:r>
          </a:p>
        </p:txBody>
      </p:sp>
      <p:sp>
        <p:nvSpPr>
          <p:cNvPr id="3" name="Espace réservé du texte 2"/>
          <p:cNvSpPr>
            <a:spLocks noGrp="1"/>
          </p:cNvSpPr>
          <p:nvPr>
            <p:ph type="body" idx="1"/>
          </p:nvPr>
        </p:nvSpPr>
        <p:spPr/>
        <p:txBody>
          <a:bodyPr/>
          <a:lstStyle/>
          <a:p>
            <a:endParaRPr lang="en-US" noProof="0" dirty="0"/>
          </a:p>
          <a:p>
            <a:endParaRPr lang="en-US" noProof="0" dirty="0"/>
          </a:p>
        </p:txBody>
      </p:sp>
      <p:sp>
        <p:nvSpPr>
          <p:cNvPr id="6" name="Espace réservé du texte 2"/>
          <p:cNvSpPr txBox="1">
            <a:spLocks/>
          </p:cNvSpPr>
          <p:nvPr/>
        </p:nvSpPr>
        <p:spPr>
          <a:xfrm>
            <a:off x="165281" y="3733800"/>
            <a:ext cx="3568521" cy="1371600"/>
          </a:xfrm>
          <a:prstGeom prst="rect">
            <a:avLst/>
          </a:prstGeom>
        </p:spPr>
        <p:txBody>
          <a:bodyPr vert="horz" lIns="914400" tIns="45720" rIns="91440" bIns="45720" rtlCol="0" anchor="t">
            <a:noAutofit/>
          </a:bodyPr>
          <a:lstStyle>
            <a:lvl1pPr marL="0" indent="0" algn="l" defTabSz="685800" rtl="0" eaLnBrk="1" latinLnBrk="0" hangingPunct="1">
              <a:lnSpc>
                <a:spcPct val="150000"/>
              </a:lnSpc>
              <a:spcBef>
                <a:spcPct val="20000"/>
              </a:spcBef>
              <a:buFont typeface="Arial" pitchFamily="34" charset="0"/>
              <a:buNone/>
              <a:defRPr sz="1200" kern="1200">
                <a:solidFill>
                  <a:schemeClr val="tx1">
                    <a:tint val="75000"/>
                  </a:schemeClr>
                </a:solidFill>
                <a:latin typeface="+mn-lt"/>
                <a:ea typeface="+mn-ea"/>
                <a:cs typeface="+mn-cs"/>
              </a:defRPr>
            </a:lvl1pPr>
            <a:lvl2pPr marL="342900" indent="0" algn="l" defTabSz="685800" rtl="0" eaLnBrk="1" latinLnBrk="0" hangingPunct="1">
              <a:spcBef>
                <a:spcPct val="20000"/>
              </a:spcBef>
              <a:buFont typeface="Arial" pitchFamily="34" charset="0"/>
              <a:buNone/>
              <a:defRPr sz="1350" kern="1200">
                <a:solidFill>
                  <a:schemeClr val="tx1">
                    <a:tint val="75000"/>
                  </a:schemeClr>
                </a:solidFill>
                <a:latin typeface="+mn-lt"/>
                <a:ea typeface="+mn-ea"/>
                <a:cs typeface="+mn-cs"/>
              </a:defRPr>
            </a:lvl2pPr>
            <a:lvl3pPr marL="685800" indent="0" algn="l" defTabSz="685800" rtl="0" eaLnBrk="1" latinLnBrk="0" hangingPunct="1">
              <a:spcBef>
                <a:spcPct val="20000"/>
              </a:spcBef>
              <a:buFont typeface="Arial" pitchFamily="34" charset="0"/>
              <a:buNone/>
              <a:defRPr sz="1200" kern="1200">
                <a:solidFill>
                  <a:schemeClr val="tx1">
                    <a:tint val="75000"/>
                  </a:schemeClr>
                </a:solidFill>
                <a:latin typeface="+mn-lt"/>
                <a:ea typeface="+mn-ea"/>
                <a:cs typeface="+mn-cs"/>
              </a:defRPr>
            </a:lvl3pPr>
            <a:lvl4pPr marL="1028700" indent="0" algn="l" defTabSz="685800" rtl="0" eaLnBrk="1" latinLnBrk="0" hangingPunct="1">
              <a:spcBef>
                <a:spcPct val="20000"/>
              </a:spcBef>
              <a:buFont typeface="Arial" pitchFamily="34" charset="0"/>
              <a:buNone/>
              <a:defRPr sz="1050" kern="1200">
                <a:solidFill>
                  <a:schemeClr val="tx1">
                    <a:tint val="75000"/>
                  </a:schemeClr>
                </a:solidFill>
                <a:latin typeface="+mn-lt"/>
                <a:ea typeface="+mn-ea"/>
                <a:cs typeface="+mn-cs"/>
              </a:defRPr>
            </a:lvl4pPr>
            <a:lvl5pPr marL="1371600" indent="0" algn="l" defTabSz="685800" rtl="0" eaLnBrk="1" latinLnBrk="0" hangingPunct="1">
              <a:spcBef>
                <a:spcPct val="20000"/>
              </a:spcBef>
              <a:buFont typeface="Arial" pitchFamily="34" charset="0"/>
              <a:buNone/>
              <a:defRPr sz="1050" kern="1200">
                <a:solidFill>
                  <a:schemeClr val="tx1">
                    <a:tint val="75000"/>
                  </a:schemeClr>
                </a:solidFill>
                <a:latin typeface="+mn-lt"/>
                <a:ea typeface="+mn-ea"/>
                <a:cs typeface="+mn-cs"/>
              </a:defRPr>
            </a:lvl5pPr>
            <a:lvl6pPr marL="1714500" indent="0" algn="l" defTabSz="685800" rtl="0" eaLnBrk="1" latinLnBrk="0" hangingPunct="1">
              <a:spcBef>
                <a:spcPct val="20000"/>
              </a:spcBef>
              <a:buFont typeface="Arial" pitchFamily="34" charset="0"/>
              <a:buNone/>
              <a:defRPr sz="1050" kern="1200">
                <a:solidFill>
                  <a:schemeClr val="tx1">
                    <a:tint val="75000"/>
                  </a:schemeClr>
                </a:solidFill>
                <a:latin typeface="+mn-lt"/>
                <a:ea typeface="+mn-ea"/>
                <a:cs typeface="+mn-cs"/>
              </a:defRPr>
            </a:lvl6pPr>
            <a:lvl7pPr marL="2057400" indent="0" algn="l" defTabSz="685800" rtl="0" eaLnBrk="1" latinLnBrk="0" hangingPunct="1">
              <a:spcBef>
                <a:spcPct val="20000"/>
              </a:spcBef>
              <a:buFont typeface="Arial" pitchFamily="34" charset="0"/>
              <a:buNone/>
              <a:defRPr sz="1050" kern="1200">
                <a:solidFill>
                  <a:schemeClr val="tx1">
                    <a:tint val="75000"/>
                  </a:schemeClr>
                </a:solidFill>
                <a:latin typeface="+mn-lt"/>
                <a:ea typeface="+mn-ea"/>
                <a:cs typeface="+mn-cs"/>
              </a:defRPr>
            </a:lvl7pPr>
            <a:lvl8pPr marL="2400300" indent="0" algn="l" defTabSz="685800" rtl="0" eaLnBrk="1" latinLnBrk="0" hangingPunct="1">
              <a:spcBef>
                <a:spcPct val="20000"/>
              </a:spcBef>
              <a:buFont typeface="Arial" pitchFamily="34" charset="0"/>
              <a:buNone/>
              <a:defRPr sz="1050" kern="1200">
                <a:solidFill>
                  <a:schemeClr val="tx1">
                    <a:tint val="75000"/>
                  </a:schemeClr>
                </a:solidFill>
                <a:latin typeface="+mn-lt"/>
                <a:ea typeface="+mn-ea"/>
                <a:cs typeface="+mn-cs"/>
              </a:defRPr>
            </a:lvl8pPr>
            <a:lvl9pPr marL="2743200" indent="0" algn="l" defTabSz="685800" rtl="0" eaLnBrk="1" latinLnBrk="0" hangingPunct="1">
              <a:spcBef>
                <a:spcPct val="20000"/>
              </a:spcBef>
              <a:buFont typeface="Arial" pitchFamily="34" charset="0"/>
              <a:buNone/>
              <a:defRPr sz="1050" kern="1200">
                <a:solidFill>
                  <a:schemeClr val="tx1">
                    <a:tint val="75000"/>
                  </a:schemeClr>
                </a:solidFill>
                <a:latin typeface="+mn-lt"/>
                <a:ea typeface="+mn-ea"/>
                <a:cs typeface="+mn-cs"/>
              </a:defRPr>
            </a:lvl9pPr>
          </a:lstStyle>
          <a:p>
            <a:endParaRPr lang="en-US" dirty="0"/>
          </a:p>
          <a:p>
            <a:endParaRPr lang="en-US" dirty="0"/>
          </a:p>
        </p:txBody>
      </p:sp>
      <p:sp>
        <p:nvSpPr>
          <p:cNvPr id="7" name="Footer Placeholder 3">
            <a:extLst>
              <a:ext uri="{FF2B5EF4-FFF2-40B4-BE49-F238E27FC236}">
                <a16:creationId xmlns:a16="http://schemas.microsoft.com/office/drawing/2014/main" xmlns="" id="{3DC90392-3A4B-4AD0-8BB1-E7AFAF92CFA5}"/>
              </a:ext>
            </a:extLst>
          </p:cNvPr>
          <p:cNvSpPr>
            <a:spLocks noGrp="1"/>
          </p:cNvSpPr>
          <p:nvPr>
            <p:ph type="ftr" sz="quarter" idx="11"/>
          </p:nvPr>
        </p:nvSpPr>
        <p:spPr>
          <a:xfrm>
            <a:off x="5638800" y="6416679"/>
            <a:ext cx="2895600" cy="365125"/>
          </a:xfrm>
        </p:spPr>
        <p:txBody>
          <a:bodyPr/>
          <a:lstStyle/>
          <a:p>
            <a:r>
              <a:rPr lang="en-US" dirty="0"/>
              <a:t>© 2018 </a:t>
            </a:r>
            <a:r>
              <a:rPr lang="en-US" dirty="0" err="1"/>
              <a:t>Planisware</a:t>
            </a:r>
            <a:endParaRPr lang="en-US" dirty="0"/>
          </a:p>
        </p:txBody>
      </p:sp>
      <p:sp>
        <p:nvSpPr>
          <p:cNvPr id="8" name="Slide Number Placeholder 4">
            <a:extLst>
              <a:ext uri="{FF2B5EF4-FFF2-40B4-BE49-F238E27FC236}">
                <a16:creationId xmlns:a16="http://schemas.microsoft.com/office/drawing/2014/main" xmlns="" id="{BF6DBD6E-7FA8-4C71-82D7-6AD2C80053D3}"/>
              </a:ext>
            </a:extLst>
          </p:cNvPr>
          <p:cNvSpPr>
            <a:spLocks noGrp="1"/>
          </p:cNvSpPr>
          <p:nvPr>
            <p:ph type="sldNum" sz="quarter" idx="12"/>
          </p:nvPr>
        </p:nvSpPr>
        <p:spPr>
          <a:xfrm>
            <a:off x="8610600" y="6416679"/>
            <a:ext cx="457200" cy="365125"/>
          </a:xfrm>
        </p:spPr>
        <p:txBody>
          <a:bodyPr/>
          <a:lstStyle/>
          <a:p>
            <a:fld id="{AA6609B8-1C18-4083-9988-A5F5F3686A15}" type="slidenum">
              <a:rPr lang="en-US" smtClean="0"/>
              <a:pPr/>
              <a:t>100</a:t>
            </a:fld>
            <a:endParaRPr lang="en-US" dirty="0"/>
          </a:p>
        </p:txBody>
      </p:sp>
    </p:spTree>
    <p:extLst>
      <p:ext uri="{BB962C8B-B14F-4D97-AF65-F5344CB8AC3E}">
        <p14:creationId xmlns:p14="http://schemas.microsoft.com/office/powerpoint/2010/main" val="23438774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Group 29"/>
          <p:cNvGrpSpPr/>
          <p:nvPr/>
        </p:nvGrpSpPr>
        <p:grpSpPr>
          <a:xfrm>
            <a:off x="152400" y="990600"/>
            <a:ext cx="7997879" cy="3727746"/>
            <a:chOff x="152400" y="990600"/>
            <a:chExt cx="7997879" cy="3727746"/>
          </a:xfrm>
        </p:grpSpPr>
        <p:pic>
          <p:nvPicPr>
            <p:cNvPr id="4" name="Picture 3"/>
            <p:cNvPicPr>
              <a:picLocks noChangeAspect="1"/>
            </p:cNvPicPr>
            <p:nvPr/>
          </p:nvPicPr>
          <p:blipFill>
            <a:blip r:embed="rId2"/>
            <a:stretch>
              <a:fillRect/>
            </a:stretch>
          </p:blipFill>
          <p:spPr>
            <a:xfrm>
              <a:off x="152400" y="990600"/>
              <a:ext cx="7913934" cy="3727746"/>
            </a:xfrm>
            <a:prstGeom prst="rect">
              <a:avLst/>
            </a:prstGeom>
          </p:spPr>
        </p:pic>
        <p:sp>
          <p:nvSpPr>
            <p:cNvPr id="6" name="Rectangle 5"/>
            <p:cNvSpPr/>
            <p:nvPr/>
          </p:nvSpPr>
          <p:spPr>
            <a:xfrm>
              <a:off x="247338" y="1795848"/>
              <a:ext cx="734518" cy="162079"/>
            </a:xfrm>
            <a:prstGeom prst="rect">
              <a:avLst/>
            </a:prstGeom>
            <a:noFill/>
            <a:ln w="38100">
              <a:solidFill>
                <a:srgbClr val="C500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Rectangle 6"/>
            <p:cNvSpPr/>
            <p:nvPr/>
          </p:nvSpPr>
          <p:spPr>
            <a:xfrm>
              <a:off x="2818151" y="1093263"/>
              <a:ext cx="5141626" cy="2669267"/>
            </a:xfrm>
            <a:prstGeom prst="rect">
              <a:avLst/>
            </a:prstGeom>
            <a:noFill/>
            <a:ln w="38100">
              <a:solidFill>
                <a:srgbClr val="C500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9" name="Straight Arrow Connector 8"/>
            <p:cNvCxnSpPr>
              <a:stCxn id="10" idx="0"/>
              <a:endCxn id="6" idx="2"/>
            </p:cNvCxnSpPr>
            <p:nvPr/>
          </p:nvCxnSpPr>
          <p:spPr>
            <a:xfrm flipH="1" flipV="1">
              <a:off x="614597" y="1957927"/>
              <a:ext cx="838149" cy="373381"/>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209312" y="2331308"/>
              <a:ext cx="2486868" cy="64633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en-GB" dirty="0"/>
                <a:t>1. Create a new attribute chooser style</a:t>
              </a:r>
              <a:endParaRPr lang="fr-FR" dirty="0"/>
            </a:p>
          </p:txBody>
        </p:sp>
        <p:cxnSp>
          <p:nvCxnSpPr>
            <p:cNvPr id="12" name="Straight Arrow Connector 11"/>
            <p:cNvCxnSpPr>
              <a:stCxn id="13" idx="1"/>
              <a:endCxn id="25" idx="2"/>
            </p:cNvCxnSpPr>
            <p:nvPr/>
          </p:nvCxnSpPr>
          <p:spPr>
            <a:xfrm flipH="1" flipV="1">
              <a:off x="3685257" y="2252401"/>
              <a:ext cx="1978154" cy="960748"/>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663411" y="2612984"/>
              <a:ext cx="2486868" cy="120032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en-GB" dirty="0"/>
                <a:t>2. Select the attributes you want to display</a:t>
              </a:r>
            </a:p>
            <a:p>
              <a:r>
                <a:rPr lang="en-GB" dirty="0"/>
                <a:t>Use “access rights” to share the style</a:t>
              </a:r>
              <a:endParaRPr lang="fr-FR" dirty="0"/>
            </a:p>
          </p:txBody>
        </p:sp>
        <p:cxnSp>
          <p:nvCxnSpPr>
            <p:cNvPr id="16" name="Straight Arrow Connector 15"/>
            <p:cNvCxnSpPr>
              <a:stCxn id="13" idx="1"/>
              <a:endCxn id="22" idx="1"/>
            </p:cNvCxnSpPr>
            <p:nvPr/>
          </p:nvCxnSpPr>
          <p:spPr>
            <a:xfrm flipH="1" flipV="1">
              <a:off x="5008604" y="1853605"/>
              <a:ext cx="654807" cy="1359544"/>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20" name="Rectangle 19"/>
            <p:cNvSpPr/>
            <p:nvPr/>
          </p:nvSpPr>
          <p:spPr>
            <a:xfrm>
              <a:off x="1674402" y="1256879"/>
              <a:ext cx="1037192" cy="160029"/>
            </a:xfrm>
            <a:prstGeom prst="rect">
              <a:avLst/>
            </a:prstGeom>
            <a:noFill/>
            <a:ln w="38100">
              <a:solidFill>
                <a:srgbClr val="C500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Rectangle 21"/>
            <p:cNvSpPr/>
            <p:nvPr/>
          </p:nvSpPr>
          <p:spPr>
            <a:xfrm>
              <a:off x="5008604" y="1749282"/>
              <a:ext cx="2816251" cy="208645"/>
            </a:xfrm>
            <a:prstGeom prst="rect">
              <a:avLst/>
            </a:prstGeom>
            <a:noFill/>
            <a:ln w="12700">
              <a:solidFill>
                <a:srgbClr val="C5007B">
                  <a:alpha val="80000"/>
                </a:srgb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Rectangle 24"/>
            <p:cNvSpPr/>
            <p:nvPr/>
          </p:nvSpPr>
          <p:spPr>
            <a:xfrm>
              <a:off x="3004459" y="1644959"/>
              <a:ext cx="1361595" cy="607442"/>
            </a:xfrm>
            <a:prstGeom prst="rect">
              <a:avLst/>
            </a:prstGeom>
            <a:noFill/>
            <a:ln w="12700">
              <a:solidFill>
                <a:srgbClr val="C5007B">
                  <a:alpha val="80000"/>
                </a:srgb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2" name="Title 1"/>
          <p:cNvSpPr>
            <a:spLocks noGrp="1"/>
          </p:cNvSpPr>
          <p:nvPr>
            <p:ph type="title"/>
          </p:nvPr>
        </p:nvSpPr>
        <p:spPr/>
        <p:txBody>
          <a:bodyPr/>
          <a:lstStyle/>
          <a:p>
            <a:r>
              <a:rPr lang="en-US" noProof="0" dirty="0"/>
              <a:t>Attribute chooser style</a:t>
            </a:r>
          </a:p>
        </p:txBody>
      </p:sp>
      <p:pic>
        <p:nvPicPr>
          <p:cNvPr id="5" name="Content Placeholder 4"/>
          <p:cNvPicPr>
            <a:picLocks noGrp="1" noChangeAspect="1"/>
          </p:cNvPicPr>
          <p:nvPr>
            <p:ph idx="1"/>
          </p:nvPr>
        </p:nvPicPr>
        <p:blipFill>
          <a:blip r:embed="rId3"/>
          <a:stretch>
            <a:fillRect/>
          </a:stretch>
        </p:blipFill>
        <p:spPr>
          <a:xfrm>
            <a:off x="3755038" y="3968213"/>
            <a:ext cx="3292340" cy="2684790"/>
          </a:xfrm>
          <a:prstGeom prst="rect">
            <a:avLst/>
          </a:prstGeom>
          <a:ln w="38100">
            <a:solidFill>
              <a:schemeClr val="accent6">
                <a:lumMod val="75000"/>
              </a:schemeClr>
            </a:solidFill>
          </a:ln>
        </p:spPr>
      </p:pic>
      <p:cxnSp>
        <p:nvCxnSpPr>
          <p:cNvPr id="18" name="Straight Arrow Connector 17"/>
          <p:cNvCxnSpPr>
            <a:stCxn id="19" idx="3"/>
            <a:endCxn id="5" idx="1"/>
          </p:cNvCxnSpPr>
          <p:nvPr/>
        </p:nvCxnSpPr>
        <p:spPr>
          <a:xfrm flipV="1">
            <a:off x="2734206" y="5310608"/>
            <a:ext cx="1020832" cy="322138"/>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247338" y="5171081"/>
            <a:ext cx="2486868" cy="92333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en-GB" dirty="0"/>
              <a:t>3. When the style is applied, the attribute list is filtered</a:t>
            </a:r>
            <a:endParaRPr lang="fr-FR" dirty="0"/>
          </a:p>
        </p:txBody>
      </p:sp>
      <p:grpSp>
        <p:nvGrpSpPr>
          <p:cNvPr id="31" name="Group 30"/>
          <p:cNvGrpSpPr/>
          <p:nvPr/>
        </p:nvGrpSpPr>
        <p:grpSpPr>
          <a:xfrm>
            <a:off x="6634581" y="4219274"/>
            <a:ext cx="2380549" cy="1940564"/>
            <a:chOff x="6634581" y="4219274"/>
            <a:chExt cx="2380549" cy="1940564"/>
          </a:xfrm>
        </p:grpSpPr>
        <p:sp>
          <p:nvSpPr>
            <p:cNvPr id="23" name="Rectangle 22"/>
            <p:cNvSpPr/>
            <p:nvPr/>
          </p:nvSpPr>
          <p:spPr>
            <a:xfrm>
              <a:off x="6797971" y="4219274"/>
              <a:ext cx="271885" cy="157854"/>
            </a:xfrm>
            <a:prstGeom prst="rect">
              <a:avLst/>
            </a:prstGeom>
            <a:noFill/>
            <a:ln w="38100">
              <a:solidFill>
                <a:srgbClr val="C500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24" name="Straight Arrow Connector 23"/>
            <p:cNvCxnSpPr/>
            <p:nvPr/>
          </p:nvCxnSpPr>
          <p:spPr>
            <a:xfrm flipH="1" flipV="1">
              <a:off x="6913446" y="4370627"/>
              <a:ext cx="911410" cy="1204436"/>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6634581" y="5575063"/>
              <a:ext cx="2380549" cy="58477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en-US" sz="1600" dirty="0"/>
                <a:t>Tip : </a:t>
              </a:r>
              <a:r>
                <a:rPr lang="en-GB" sz="1600" dirty="0"/>
                <a:t>To set it as default</a:t>
              </a:r>
              <a:r>
                <a:rPr lang="fr-FR" sz="1600" dirty="0"/>
                <a:t> use the </a:t>
              </a:r>
              <a:r>
                <a:rPr lang="en-GB" sz="1600" dirty="0"/>
                <a:t>template user</a:t>
              </a:r>
              <a:endParaRPr lang="fr-FR" sz="1600" dirty="0"/>
            </a:p>
          </p:txBody>
        </p:sp>
      </p:grpSp>
      <p:sp>
        <p:nvSpPr>
          <p:cNvPr id="29" name="Footer Placeholder 3">
            <a:extLst>
              <a:ext uri="{FF2B5EF4-FFF2-40B4-BE49-F238E27FC236}">
                <a16:creationId xmlns:a16="http://schemas.microsoft.com/office/drawing/2014/main" xmlns="" id="{9D5E26F8-4C7F-4847-80DB-381E32797B4A}"/>
              </a:ext>
            </a:extLst>
          </p:cNvPr>
          <p:cNvSpPr>
            <a:spLocks noGrp="1"/>
          </p:cNvSpPr>
          <p:nvPr>
            <p:ph type="ftr" sz="quarter" idx="11"/>
          </p:nvPr>
        </p:nvSpPr>
        <p:spPr>
          <a:xfrm>
            <a:off x="5638800" y="6416679"/>
            <a:ext cx="2895600" cy="365125"/>
          </a:xfrm>
        </p:spPr>
        <p:txBody>
          <a:bodyPr/>
          <a:lstStyle/>
          <a:p>
            <a:r>
              <a:rPr lang="en-US" dirty="0"/>
              <a:t>© 2018 </a:t>
            </a:r>
            <a:r>
              <a:rPr lang="en-US" dirty="0" err="1"/>
              <a:t>Planisware</a:t>
            </a:r>
            <a:endParaRPr lang="en-US" dirty="0"/>
          </a:p>
        </p:txBody>
      </p:sp>
      <p:sp>
        <p:nvSpPr>
          <p:cNvPr id="32" name="Slide Number Placeholder 4">
            <a:extLst>
              <a:ext uri="{FF2B5EF4-FFF2-40B4-BE49-F238E27FC236}">
                <a16:creationId xmlns:a16="http://schemas.microsoft.com/office/drawing/2014/main" xmlns="" id="{4B4FCD81-714B-4BC4-840E-B5DCB54C667A}"/>
              </a:ext>
            </a:extLst>
          </p:cNvPr>
          <p:cNvSpPr>
            <a:spLocks noGrp="1"/>
          </p:cNvSpPr>
          <p:nvPr>
            <p:ph type="sldNum" sz="quarter" idx="12"/>
          </p:nvPr>
        </p:nvSpPr>
        <p:spPr>
          <a:xfrm>
            <a:off x="8610600" y="6416679"/>
            <a:ext cx="457200" cy="365125"/>
          </a:xfrm>
        </p:spPr>
        <p:txBody>
          <a:bodyPr/>
          <a:lstStyle/>
          <a:p>
            <a:fld id="{AA6609B8-1C18-4083-9988-A5F5F3686A15}" type="slidenum">
              <a:rPr lang="en-US" smtClean="0"/>
              <a:pPr/>
              <a:t>101</a:t>
            </a:fld>
            <a:endParaRPr lang="en-US" dirty="0"/>
          </a:p>
        </p:txBody>
      </p:sp>
    </p:spTree>
    <p:extLst>
      <p:ext uri="{BB962C8B-B14F-4D97-AF65-F5344CB8AC3E}">
        <p14:creationId xmlns:p14="http://schemas.microsoft.com/office/powerpoint/2010/main" val="314543753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noProof="0" dirty="0"/>
              <a:t>Exercise</a:t>
            </a:r>
          </a:p>
        </p:txBody>
      </p:sp>
      <p:sp>
        <p:nvSpPr>
          <p:cNvPr id="5" name="ZoneTexte 4"/>
          <p:cNvSpPr txBox="1"/>
          <p:nvPr/>
        </p:nvSpPr>
        <p:spPr>
          <a:xfrm>
            <a:off x="306000" y="1219200"/>
            <a:ext cx="8609400" cy="3477875"/>
          </a:xfrm>
          <a:prstGeom prst="rect">
            <a:avLst/>
          </a:prstGeom>
          <a:noFill/>
        </p:spPr>
        <p:txBody>
          <a:bodyPr wrap="square" rtlCol="0">
            <a:spAutoFit/>
          </a:bodyPr>
          <a:lstStyle/>
          <a:p>
            <a:r>
              <a:rPr lang="en-US" sz="2000" dirty="0"/>
              <a:t>Create a new personal style for the project attributes:</a:t>
            </a:r>
          </a:p>
          <a:p>
            <a:endParaRPr lang="en-US" sz="2000" dirty="0"/>
          </a:p>
          <a:p>
            <a:r>
              <a:rPr lang="en-US" sz="2000" dirty="0"/>
              <a:t>Name = XX project attributes</a:t>
            </a:r>
          </a:p>
          <a:p>
            <a:r>
              <a:rPr lang="en-US" sz="2000" dirty="0"/>
              <a:t>Add your XX_UA_S_DIFFICULTY_LEVEL</a:t>
            </a:r>
          </a:p>
          <a:p>
            <a:r>
              <a:rPr lang="en-US" sz="2000" dirty="0"/>
              <a:t>Export the style to some other users</a:t>
            </a:r>
          </a:p>
          <a:p>
            <a:r>
              <a:rPr lang="en-US" sz="2000" dirty="0"/>
              <a:t>Verify from the Project page that when picking your style, only </a:t>
            </a:r>
            <a:r>
              <a:rPr lang="en-US" sz="2000"/>
              <a:t>that attribute shows</a:t>
            </a:r>
            <a:endParaRPr lang="en-US" sz="2000" dirty="0"/>
          </a:p>
          <a:p>
            <a:endParaRPr lang="en-US" sz="2000" dirty="0"/>
          </a:p>
          <a:p>
            <a:endParaRPr lang="en-US" sz="2000" dirty="0"/>
          </a:p>
          <a:p>
            <a:endParaRPr lang="en-US" sz="2000" dirty="0"/>
          </a:p>
          <a:p>
            <a:pPr marL="342900" indent="-342900">
              <a:buFont typeface="Arial" panose="020B0604020202020204" pitchFamily="34" charset="0"/>
              <a:buChar char="•"/>
            </a:pPr>
            <a:endParaRPr lang="en-US" sz="2000" dirty="0"/>
          </a:p>
        </p:txBody>
      </p:sp>
      <p:sp>
        <p:nvSpPr>
          <p:cNvPr id="6" name="Footer Placeholder 3">
            <a:extLst>
              <a:ext uri="{FF2B5EF4-FFF2-40B4-BE49-F238E27FC236}">
                <a16:creationId xmlns:a16="http://schemas.microsoft.com/office/drawing/2014/main" xmlns="" id="{780694A1-B131-4255-B46D-123D7280E59C}"/>
              </a:ext>
            </a:extLst>
          </p:cNvPr>
          <p:cNvSpPr>
            <a:spLocks noGrp="1"/>
          </p:cNvSpPr>
          <p:nvPr>
            <p:ph type="ftr" sz="quarter" idx="11"/>
          </p:nvPr>
        </p:nvSpPr>
        <p:spPr>
          <a:xfrm>
            <a:off x="5638800" y="6416679"/>
            <a:ext cx="2895600" cy="365125"/>
          </a:xfrm>
        </p:spPr>
        <p:txBody>
          <a:bodyPr/>
          <a:lstStyle/>
          <a:p>
            <a:r>
              <a:rPr lang="en-US" dirty="0"/>
              <a:t>© 2018 </a:t>
            </a:r>
            <a:r>
              <a:rPr lang="en-US" dirty="0" err="1"/>
              <a:t>Planisware</a:t>
            </a:r>
            <a:endParaRPr lang="en-US" dirty="0"/>
          </a:p>
        </p:txBody>
      </p:sp>
      <p:sp>
        <p:nvSpPr>
          <p:cNvPr id="7" name="Slide Number Placeholder 4">
            <a:extLst>
              <a:ext uri="{FF2B5EF4-FFF2-40B4-BE49-F238E27FC236}">
                <a16:creationId xmlns:a16="http://schemas.microsoft.com/office/drawing/2014/main" xmlns="" id="{B8C435FA-D1B9-4B2F-B00C-7BE9C4EE5F85}"/>
              </a:ext>
            </a:extLst>
          </p:cNvPr>
          <p:cNvSpPr>
            <a:spLocks noGrp="1"/>
          </p:cNvSpPr>
          <p:nvPr>
            <p:ph type="sldNum" sz="quarter" idx="12"/>
          </p:nvPr>
        </p:nvSpPr>
        <p:spPr>
          <a:xfrm>
            <a:off x="8610600" y="6416679"/>
            <a:ext cx="457200" cy="365125"/>
          </a:xfrm>
        </p:spPr>
        <p:txBody>
          <a:bodyPr/>
          <a:lstStyle/>
          <a:p>
            <a:fld id="{AA6609B8-1C18-4083-9988-A5F5F3686A15}" type="slidenum">
              <a:rPr lang="en-US" smtClean="0"/>
              <a:pPr/>
              <a:t>102</a:t>
            </a:fld>
            <a:endParaRPr lang="en-US" dirty="0"/>
          </a:p>
        </p:txBody>
      </p:sp>
    </p:spTree>
    <p:extLst>
      <p:ext uri="{BB962C8B-B14F-4D97-AF65-F5344CB8AC3E}">
        <p14:creationId xmlns:p14="http://schemas.microsoft.com/office/powerpoint/2010/main" val="283360548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462705"/>
            <a:ext cx="1086908" cy="1086908"/>
          </a:xfrm>
          <a:prstGeom prst="rect">
            <a:avLst/>
          </a:prstGeom>
        </p:spPr>
      </p:pic>
      <p:sp>
        <p:nvSpPr>
          <p:cNvPr id="2" name="Title 1"/>
          <p:cNvSpPr>
            <a:spLocks noGrp="1"/>
          </p:cNvSpPr>
          <p:nvPr>
            <p:ph type="title"/>
          </p:nvPr>
        </p:nvSpPr>
        <p:spPr>
          <a:xfrm>
            <a:off x="0" y="130960"/>
            <a:ext cx="8839200" cy="914400"/>
          </a:xfrm>
        </p:spPr>
        <p:txBody>
          <a:bodyPr>
            <a:normAutofit/>
          </a:bodyPr>
          <a:lstStyle/>
          <a:p>
            <a:r>
              <a:rPr lang="en-US" noProof="0" dirty="0"/>
              <a:t>L1 style - Scenario</a:t>
            </a:r>
          </a:p>
        </p:txBody>
      </p:sp>
      <p:sp>
        <p:nvSpPr>
          <p:cNvPr id="3" name="Rectangle: Rounded Corners 2"/>
          <p:cNvSpPr/>
          <p:nvPr/>
        </p:nvSpPr>
        <p:spPr>
          <a:xfrm>
            <a:off x="975360" y="1411119"/>
            <a:ext cx="8092440" cy="1199789"/>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solidFill>
              </a:rPr>
              <a:t>I want to be able to save the changes that I made to the view of the projects, and share this style with other users. </a:t>
            </a:r>
          </a:p>
        </p:txBody>
      </p:sp>
      <p:sp>
        <p:nvSpPr>
          <p:cNvPr id="6" name="TextBox 5"/>
          <p:cNvSpPr txBox="1"/>
          <p:nvPr/>
        </p:nvSpPr>
        <p:spPr>
          <a:xfrm>
            <a:off x="0" y="887900"/>
            <a:ext cx="3058160" cy="523220"/>
          </a:xfrm>
          <a:prstGeom prst="rect">
            <a:avLst/>
          </a:prstGeom>
          <a:noFill/>
        </p:spPr>
        <p:txBody>
          <a:bodyPr wrap="square" rtlCol="0">
            <a:spAutoFit/>
          </a:bodyPr>
          <a:lstStyle/>
          <a:p>
            <a:r>
              <a:rPr lang="en-US" sz="2800" b="1" dirty="0">
                <a:solidFill>
                  <a:schemeClr val="tx2"/>
                </a:solidFill>
              </a:rPr>
              <a:t>Scenario</a:t>
            </a:r>
          </a:p>
        </p:txBody>
      </p:sp>
      <p:sp>
        <p:nvSpPr>
          <p:cNvPr id="8" name="TextBox 7"/>
          <p:cNvSpPr txBox="1"/>
          <p:nvPr/>
        </p:nvSpPr>
        <p:spPr>
          <a:xfrm>
            <a:off x="0" y="2610909"/>
            <a:ext cx="3058160" cy="523220"/>
          </a:xfrm>
          <a:prstGeom prst="rect">
            <a:avLst/>
          </a:prstGeom>
          <a:noFill/>
        </p:spPr>
        <p:txBody>
          <a:bodyPr wrap="square" rtlCol="0">
            <a:spAutoFit/>
          </a:bodyPr>
          <a:lstStyle/>
          <a:p>
            <a:r>
              <a:rPr lang="en-US" sz="2800" b="1" dirty="0">
                <a:solidFill>
                  <a:schemeClr val="accent4"/>
                </a:solidFill>
              </a:rPr>
              <a:t>Analysis</a:t>
            </a:r>
          </a:p>
        </p:txBody>
      </p:sp>
      <p:sp>
        <p:nvSpPr>
          <p:cNvPr id="10" name="Footer Placeholder 3">
            <a:extLst>
              <a:ext uri="{FF2B5EF4-FFF2-40B4-BE49-F238E27FC236}">
                <a16:creationId xmlns:a16="http://schemas.microsoft.com/office/drawing/2014/main" xmlns="" id="{06CEC354-6818-407D-8000-02D866B4BA96}"/>
              </a:ext>
            </a:extLst>
          </p:cNvPr>
          <p:cNvSpPr>
            <a:spLocks noGrp="1"/>
          </p:cNvSpPr>
          <p:nvPr>
            <p:ph type="ftr" sz="quarter" idx="11"/>
          </p:nvPr>
        </p:nvSpPr>
        <p:spPr>
          <a:xfrm>
            <a:off x="5638800" y="6416679"/>
            <a:ext cx="2895600" cy="365125"/>
          </a:xfrm>
        </p:spPr>
        <p:txBody>
          <a:bodyPr/>
          <a:lstStyle/>
          <a:p>
            <a:r>
              <a:rPr lang="en-US" dirty="0"/>
              <a:t>© 2018 </a:t>
            </a:r>
            <a:r>
              <a:rPr lang="en-US" dirty="0" err="1"/>
              <a:t>Planisware</a:t>
            </a:r>
            <a:endParaRPr lang="en-US" dirty="0"/>
          </a:p>
        </p:txBody>
      </p:sp>
      <p:sp>
        <p:nvSpPr>
          <p:cNvPr id="11" name="Slide Number Placeholder 4">
            <a:extLst>
              <a:ext uri="{FF2B5EF4-FFF2-40B4-BE49-F238E27FC236}">
                <a16:creationId xmlns:a16="http://schemas.microsoft.com/office/drawing/2014/main" xmlns="" id="{0A633F9F-D67C-425F-8912-B7DF08DA1890}"/>
              </a:ext>
            </a:extLst>
          </p:cNvPr>
          <p:cNvSpPr>
            <a:spLocks noGrp="1"/>
          </p:cNvSpPr>
          <p:nvPr>
            <p:ph type="sldNum" sz="quarter" idx="12"/>
          </p:nvPr>
        </p:nvSpPr>
        <p:spPr>
          <a:xfrm>
            <a:off x="8610600" y="6416679"/>
            <a:ext cx="457200" cy="365125"/>
          </a:xfrm>
        </p:spPr>
        <p:txBody>
          <a:bodyPr/>
          <a:lstStyle/>
          <a:p>
            <a:fld id="{AA6609B8-1C18-4083-9988-A5F5F3686A15}" type="slidenum">
              <a:rPr lang="en-US" smtClean="0"/>
              <a:pPr/>
              <a:t>103</a:t>
            </a:fld>
            <a:endParaRPr lang="en-US" dirty="0"/>
          </a:p>
        </p:txBody>
      </p:sp>
    </p:spTree>
    <p:extLst>
      <p:ext uri="{BB962C8B-B14F-4D97-AF65-F5344CB8AC3E}">
        <p14:creationId xmlns:p14="http://schemas.microsoft.com/office/powerpoint/2010/main" val="328466538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462705"/>
            <a:ext cx="1086908" cy="1086908"/>
          </a:xfrm>
          <a:prstGeom prst="rect">
            <a:avLst/>
          </a:prstGeom>
        </p:spPr>
      </p:pic>
      <p:sp>
        <p:nvSpPr>
          <p:cNvPr id="2" name="Title 1"/>
          <p:cNvSpPr>
            <a:spLocks noGrp="1"/>
          </p:cNvSpPr>
          <p:nvPr>
            <p:ph type="title"/>
          </p:nvPr>
        </p:nvSpPr>
        <p:spPr>
          <a:xfrm>
            <a:off x="0" y="130960"/>
            <a:ext cx="8839200" cy="914400"/>
          </a:xfrm>
        </p:spPr>
        <p:txBody>
          <a:bodyPr>
            <a:normAutofit/>
          </a:bodyPr>
          <a:lstStyle/>
          <a:p>
            <a:r>
              <a:rPr lang="en-US" noProof="0" dirty="0"/>
              <a:t>L1 style - Scenario</a:t>
            </a:r>
          </a:p>
        </p:txBody>
      </p:sp>
      <p:sp>
        <p:nvSpPr>
          <p:cNvPr id="3" name="Rectangle: Rounded Corners 2"/>
          <p:cNvSpPr/>
          <p:nvPr/>
        </p:nvSpPr>
        <p:spPr>
          <a:xfrm>
            <a:off x="975360" y="1411119"/>
            <a:ext cx="8092440" cy="1199789"/>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solidFill>
              </a:rPr>
              <a:t>I want to be able to save the changes that I made to the view of the projects, and share this style with other users. </a:t>
            </a:r>
          </a:p>
        </p:txBody>
      </p:sp>
      <p:sp>
        <p:nvSpPr>
          <p:cNvPr id="6" name="TextBox 5"/>
          <p:cNvSpPr txBox="1"/>
          <p:nvPr/>
        </p:nvSpPr>
        <p:spPr>
          <a:xfrm>
            <a:off x="0" y="887900"/>
            <a:ext cx="3058160" cy="523220"/>
          </a:xfrm>
          <a:prstGeom prst="rect">
            <a:avLst/>
          </a:prstGeom>
          <a:noFill/>
        </p:spPr>
        <p:txBody>
          <a:bodyPr wrap="square" rtlCol="0">
            <a:spAutoFit/>
          </a:bodyPr>
          <a:lstStyle/>
          <a:p>
            <a:r>
              <a:rPr lang="en-US" sz="2800" b="1" dirty="0">
                <a:solidFill>
                  <a:schemeClr val="tx2"/>
                </a:solidFill>
              </a:rPr>
              <a:t>Scenario</a:t>
            </a:r>
          </a:p>
        </p:txBody>
      </p:sp>
      <p:sp>
        <p:nvSpPr>
          <p:cNvPr id="7" name="TextBox 6"/>
          <p:cNvSpPr txBox="1"/>
          <p:nvPr/>
        </p:nvSpPr>
        <p:spPr>
          <a:xfrm>
            <a:off x="0" y="2610909"/>
            <a:ext cx="3058160" cy="523220"/>
          </a:xfrm>
          <a:prstGeom prst="rect">
            <a:avLst/>
          </a:prstGeom>
          <a:noFill/>
        </p:spPr>
        <p:txBody>
          <a:bodyPr wrap="square" rtlCol="0">
            <a:spAutoFit/>
          </a:bodyPr>
          <a:lstStyle/>
          <a:p>
            <a:r>
              <a:rPr lang="en-US" sz="2800" b="1" dirty="0">
                <a:solidFill>
                  <a:schemeClr val="accent4"/>
                </a:solidFill>
              </a:rPr>
              <a:t>Analysis</a:t>
            </a:r>
          </a:p>
        </p:txBody>
      </p:sp>
      <p:sp>
        <p:nvSpPr>
          <p:cNvPr id="8" name="Rectangle: Rounded Corners 12"/>
          <p:cNvSpPr/>
          <p:nvPr/>
        </p:nvSpPr>
        <p:spPr>
          <a:xfrm>
            <a:off x="91440" y="3205947"/>
            <a:ext cx="8976360" cy="3210732"/>
          </a:xfrm>
          <a:prstGeom prst="roundRect">
            <a:avLst/>
          </a:prstGeom>
        </p:spPr>
        <p:style>
          <a:lnRef idx="2">
            <a:schemeClr val="accent4"/>
          </a:lnRef>
          <a:fillRef idx="1">
            <a:schemeClr val="lt1"/>
          </a:fillRef>
          <a:effectRef idx="0">
            <a:schemeClr val="accent4"/>
          </a:effectRef>
          <a:fontRef idx="minor">
            <a:schemeClr val="dk1"/>
          </a:fontRef>
        </p:style>
        <p:txBody>
          <a:bodyPr rtlCol="0" anchor="ctr"/>
          <a:lstStyle/>
          <a:p>
            <a:r>
              <a:rPr lang="en-GB" dirty="0"/>
              <a:t>By default the list of attributes you see on your screen may not align with your preferences. We discussed adding different attributes and fields according to your needs. To save this list of only relevant attributes, along with additional fields and filters, you can define a </a:t>
            </a:r>
            <a:r>
              <a:rPr lang="en-GB" dirty="0">
                <a:solidFill>
                  <a:schemeClr val="accent6">
                    <a:lumMod val="60000"/>
                    <a:lumOff val="40000"/>
                  </a:schemeClr>
                </a:solidFill>
              </a:rPr>
              <a:t>L1 style</a:t>
            </a:r>
            <a:r>
              <a:rPr lang="en-US" dirty="0"/>
              <a:t>.</a:t>
            </a:r>
            <a:endParaRPr lang="fr-FR" b="1" dirty="0">
              <a:solidFill>
                <a:schemeClr val="accent6">
                  <a:lumMod val="60000"/>
                  <a:lumOff val="40000"/>
                </a:schemeClr>
              </a:solidFill>
            </a:endParaRPr>
          </a:p>
          <a:p>
            <a:endParaRPr lang="en-GB" dirty="0">
              <a:solidFill>
                <a:schemeClr val="accent4"/>
              </a:solidFill>
            </a:endParaRPr>
          </a:p>
        </p:txBody>
      </p:sp>
      <p:sp>
        <p:nvSpPr>
          <p:cNvPr id="10" name="Footer Placeholder 3">
            <a:extLst>
              <a:ext uri="{FF2B5EF4-FFF2-40B4-BE49-F238E27FC236}">
                <a16:creationId xmlns:a16="http://schemas.microsoft.com/office/drawing/2014/main" xmlns="" id="{CB37DC86-2D49-4180-990B-36641085CECC}"/>
              </a:ext>
            </a:extLst>
          </p:cNvPr>
          <p:cNvSpPr>
            <a:spLocks noGrp="1"/>
          </p:cNvSpPr>
          <p:nvPr>
            <p:ph type="ftr" sz="quarter" idx="11"/>
          </p:nvPr>
        </p:nvSpPr>
        <p:spPr>
          <a:xfrm>
            <a:off x="5638800" y="6416679"/>
            <a:ext cx="2895600" cy="365125"/>
          </a:xfrm>
        </p:spPr>
        <p:txBody>
          <a:bodyPr/>
          <a:lstStyle/>
          <a:p>
            <a:r>
              <a:rPr lang="en-US" dirty="0"/>
              <a:t>© 2018 </a:t>
            </a:r>
            <a:r>
              <a:rPr lang="en-US" dirty="0" err="1"/>
              <a:t>Planisware</a:t>
            </a:r>
            <a:endParaRPr lang="en-US" dirty="0"/>
          </a:p>
        </p:txBody>
      </p:sp>
      <p:sp>
        <p:nvSpPr>
          <p:cNvPr id="11" name="Slide Number Placeholder 4">
            <a:extLst>
              <a:ext uri="{FF2B5EF4-FFF2-40B4-BE49-F238E27FC236}">
                <a16:creationId xmlns:a16="http://schemas.microsoft.com/office/drawing/2014/main" xmlns="" id="{05363CE7-08E2-4E29-B9CF-51D00A5D62C4}"/>
              </a:ext>
            </a:extLst>
          </p:cNvPr>
          <p:cNvSpPr>
            <a:spLocks noGrp="1"/>
          </p:cNvSpPr>
          <p:nvPr>
            <p:ph type="sldNum" sz="quarter" idx="12"/>
          </p:nvPr>
        </p:nvSpPr>
        <p:spPr>
          <a:xfrm>
            <a:off x="8610600" y="6416679"/>
            <a:ext cx="457200" cy="365125"/>
          </a:xfrm>
        </p:spPr>
        <p:txBody>
          <a:bodyPr/>
          <a:lstStyle/>
          <a:p>
            <a:fld id="{AA6609B8-1C18-4083-9988-A5F5F3686A15}" type="slidenum">
              <a:rPr lang="en-US" smtClean="0"/>
              <a:pPr/>
              <a:t>104</a:t>
            </a:fld>
            <a:endParaRPr lang="en-US" dirty="0"/>
          </a:p>
        </p:txBody>
      </p:sp>
    </p:spTree>
    <p:extLst>
      <p:ext uri="{BB962C8B-B14F-4D97-AF65-F5344CB8AC3E}">
        <p14:creationId xmlns:p14="http://schemas.microsoft.com/office/powerpoint/2010/main" val="108615207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0" y="1524004"/>
            <a:ext cx="7156938" cy="1895475"/>
          </a:xfrm>
        </p:spPr>
        <p:txBody>
          <a:bodyPr/>
          <a:lstStyle/>
          <a:p>
            <a:r>
              <a:rPr lang="en-US" noProof="0" dirty="0"/>
              <a:t>L1 Style </a:t>
            </a:r>
          </a:p>
        </p:txBody>
      </p:sp>
      <p:sp>
        <p:nvSpPr>
          <p:cNvPr id="3" name="Espace réservé du texte 2"/>
          <p:cNvSpPr>
            <a:spLocks noGrp="1"/>
          </p:cNvSpPr>
          <p:nvPr>
            <p:ph type="body" idx="1"/>
          </p:nvPr>
        </p:nvSpPr>
        <p:spPr/>
        <p:txBody>
          <a:bodyPr/>
          <a:lstStyle/>
          <a:p>
            <a:endParaRPr lang="en-US" noProof="0" dirty="0"/>
          </a:p>
          <a:p>
            <a:endParaRPr lang="en-US" noProof="0" dirty="0"/>
          </a:p>
        </p:txBody>
      </p:sp>
      <p:sp>
        <p:nvSpPr>
          <p:cNvPr id="6" name="Espace réservé du texte 2"/>
          <p:cNvSpPr txBox="1">
            <a:spLocks/>
          </p:cNvSpPr>
          <p:nvPr/>
        </p:nvSpPr>
        <p:spPr>
          <a:xfrm>
            <a:off x="165281" y="3733800"/>
            <a:ext cx="3568521" cy="1371600"/>
          </a:xfrm>
          <a:prstGeom prst="rect">
            <a:avLst/>
          </a:prstGeom>
        </p:spPr>
        <p:txBody>
          <a:bodyPr vert="horz" lIns="914400" tIns="45720" rIns="91440" bIns="45720" rtlCol="0" anchor="t">
            <a:noAutofit/>
          </a:bodyPr>
          <a:lstStyle>
            <a:lvl1pPr marL="0" indent="0" algn="l" defTabSz="685800" rtl="0" eaLnBrk="1" latinLnBrk="0" hangingPunct="1">
              <a:lnSpc>
                <a:spcPct val="150000"/>
              </a:lnSpc>
              <a:spcBef>
                <a:spcPct val="20000"/>
              </a:spcBef>
              <a:buFont typeface="Arial" pitchFamily="34" charset="0"/>
              <a:buNone/>
              <a:defRPr sz="1200" kern="1200">
                <a:solidFill>
                  <a:schemeClr val="tx1">
                    <a:tint val="75000"/>
                  </a:schemeClr>
                </a:solidFill>
                <a:latin typeface="+mn-lt"/>
                <a:ea typeface="+mn-ea"/>
                <a:cs typeface="+mn-cs"/>
              </a:defRPr>
            </a:lvl1pPr>
            <a:lvl2pPr marL="342900" indent="0" algn="l" defTabSz="685800" rtl="0" eaLnBrk="1" latinLnBrk="0" hangingPunct="1">
              <a:spcBef>
                <a:spcPct val="20000"/>
              </a:spcBef>
              <a:buFont typeface="Arial" pitchFamily="34" charset="0"/>
              <a:buNone/>
              <a:defRPr sz="1350" kern="1200">
                <a:solidFill>
                  <a:schemeClr val="tx1">
                    <a:tint val="75000"/>
                  </a:schemeClr>
                </a:solidFill>
                <a:latin typeface="+mn-lt"/>
                <a:ea typeface="+mn-ea"/>
                <a:cs typeface="+mn-cs"/>
              </a:defRPr>
            </a:lvl2pPr>
            <a:lvl3pPr marL="685800" indent="0" algn="l" defTabSz="685800" rtl="0" eaLnBrk="1" latinLnBrk="0" hangingPunct="1">
              <a:spcBef>
                <a:spcPct val="20000"/>
              </a:spcBef>
              <a:buFont typeface="Arial" pitchFamily="34" charset="0"/>
              <a:buNone/>
              <a:defRPr sz="1200" kern="1200">
                <a:solidFill>
                  <a:schemeClr val="tx1">
                    <a:tint val="75000"/>
                  </a:schemeClr>
                </a:solidFill>
                <a:latin typeface="+mn-lt"/>
                <a:ea typeface="+mn-ea"/>
                <a:cs typeface="+mn-cs"/>
              </a:defRPr>
            </a:lvl3pPr>
            <a:lvl4pPr marL="1028700" indent="0" algn="l" defTabSz="685800" rtl="0" eaLnBrk="1" latinLnBrk="0" hangingPunct="1">
              <a:spcBef>
                <a:spcPct val="20000"/>
              </a:spcBef>
              <a:buFont typeface="Arial" pitchFamily="34" charset="0"/>
              <a:buNone/>
              <a:defRPr sz="1050" kern="1200">
                <a:solidFill>
                  <a:schemeClr val="tx1">
                    <a:tint val="75000"/>
                  </a:schemeClr>
                </a:solidFill>
                <a:latin typeface="+mn-lt"/>
                <a:ea typeface="+mn-ea"/>
                <a:cs typeface="+mn-cs"/>
              </a:defRPr>
            </a:lvl4pPr>
            <a:lvl5pPr marL="1371600" indent="0" algn="l" defTabSz="685800" rtl="0" eaLnBrk="1" latinLnBrk="0" hangingPunct="1">
              <a:spcBef>
                <a:spcPct val="20000"/>
              </a:spcBef>
              <a:buFont typeface="Arial" pitchFamily="34" charset="0"/>
              <a:buNone/>
              <a:defRPr sz="1050" kern="1200">
                <a:solidFill>
                  <a:schemeClr val="tx1">
                    <a:tint val="75000"/>
                  </a:schemeClr>
                </a:solidFill>
                <a:latin typeface="+mn-lt"/>
                <a:ea typeface="+mn-ea"/>
                <a:cs typeface="+mn-cs"/>
              </a:defRPr>
            </a:lvl5pPr>
            <a:lvl6pPr marL="1714500" indent="0" algn="l" defTabSz="685800" rtl="0" eaLnBrk="1" latinLnBrk="0" hangingPunct="1">
              <a:spcBef>
                <a:spcPct val="20000"/>
              </a:spcBef>
              <a:buFont typeface="Arial" pitchFamily="34" charset="0"/>
              <a:buNone/>
              <a:defRPr sz="1050" kern="1200">
                <a:solidFill>
                  <a:schemeClr val="tx1">
                    <a:tint val="75000"/>
                  </a:schemeClr>
                </a:solidFill>
                <a:latin typeface="+mn-lt"/>
                <a:ea typeface="+mn-ea"/>
                <a:cs typeface="+mn-cs"/>
              </a:defRPr>
            </a:lvl6pPr>
            <a:lvl7pPr marL="2057400" indent="0" algn="l" defTabSz="685800" rtl="0" eaLnBrk="1" latinLnBrk="0" hangingPunct="1">
              <a:spcBef>
                <a:spcPct val="20000"/>
              </a:spcBef>
              <a:buFont typeface="Arial" pitchFamily="34" charset="0"/>
              <a:buNone/>
              <a:defRPr sz="1050" kern="1200">
                <a:solidFill>
                  <a:schemeClr val="tx1">
                    <a:tint val="75000"/>
                  </a:schemeClr>
                </a:solidFill>
                <a:latin typeface="+mn-lt"/>
                <a:ea typeface="+mn-ea"/>
                <a:cs typeface="+mn-cs"/>
              </a:defRPr>
            </a:lvl7pPr>
            <a:lvl8pPr marL="2400300" indent="0" algn="l" defTabSz="685800" rtl="0" eaLnBrk="1" latinLnBrk="0" hangingPunct="1">
              <a:spcBef>
                <a:spcPct val="20000"/>
              </a:spcBef>
              <a:buFont typeface="Arial" pitchFamily="34" charset="0"/>
              <a:buNone/>
              <a:defRPr sz="1050" kern="1200">
                <a:solidFill>
                  <a:schemeClr val="tx1">
                    <a:tint val="75000"/>
                  </a:schemeClr>
                </a:solidFill>
                <a:latin typeface="+mn-lt"/>
                <a:ea typeface="+mn-ea"/>
                <a:cs typeface="+mn-cs"/>
              </a:defRPr>
            </a:lvl8pPr>
            <a:lvl9pPr marL="2743200" indent="0" algn="l" defTabSz="685800" rtl="0" eaLnBrk="1" latinLnBrk="0" hangingPunct="1">
              <a:spcBef>
                <a:spcPct val="20000"/>
              </a:spcBef>
              <a:buFont typeface="Arial" pitchFamily="34" charset="0"/>
              <a:buNone/>
              <a:defRPr sz="1050" kern="1200">
                <a:solidFill>
                  <a:schemeClr val="tx1">
                    <a:tint val="75000"/>
                  </a:schemeClr>
                </a:solidFill>
                <a:latin typeface="+mn-lt"/>
                <a:ea typeface="+mn-ea"/>
                <a:cs typeface="+mn-cs"/>
              </a:defRPr>
            </a:lvl9pPr>
          </a:lstStyle>
          <a:p>
            <a:endParaRPr lang="en-US" dirty="0"/>
          </a:p>
          <a:p>
            <a:endParaRPr lang="en-US" dirty="0"/>
          </a:p>
        </p:txBody>
      </p:sp>
      <p:sp>
        <p:nvSpPr>
          <p:cNvPr id="7" name="Footer Placeholder 3">
            <a:extLst>
              <a:ext uri="{FF2B5EF4-FFF2-40B4-BE49-F238E27FC236}">
                <a16:creationId xmlns:a16="http://schemas.microsoft.com/office/drawing/2014/main" xmlns="" id="{8BF1DFC0-C87E-4E3E-BAA4-FD89B2A5B9E4}"/>
              </a:ext>
            </a:extLst>
          </p:cNvPr>
          <p:cNvSpPr>
            <a:spLocks noGrp="1"/>
          </p:cNvSpPr>
          <p:nvPr>
            <p:ph type="ftr" sz="quarter" idx="11"/>
          </p:nvPr>
        </p:nvSpPr>
        <p:spPr>
          <a:xfrm>
            <a:off x="5638800" y="6416679"/>
            <a:ext cx="2895600" cy="365125"/>
          </a:xfrm>
        </p:spPr>
        <p:txBody>
          <a:bodyPr/>
          <a:lstStyle/>
          <a:p>
            <a:r>
              <a:rPr lang="en-US" dirty="0"/>
              <a:t>© 2018 </a:t>
            </a:r>
            <a:r>
              <a:rPr lang="en-US" dirty="0" err="1"/>
              <a:t>Planisware</a:t>
            </a:r>
            <a:endParaRPr lang="en-US" dirty="0"/>
          </a:p>
        </p:txBody>
      </p:sp>
      <p:sp>
        <p:nvSpPr>
          <p:cNvPr id="8" name="Slide Number Placeholder 4">
            <a:extLst>
              <a:ext uri="{FF2B5EF4-FFF2-40B4-BE49-F238E27FC236}">
                <a16:creationId xmlns:a16="http://schemas.microsoft.com/office/drawing/2014/main" xmlns="" id="{AEA67552-2E54-421D-98DA-E6CBA4BB34CF}"/>
              </a:ext>
            </a:extLst>
          </p:cNvPr>
          <p:cNvSpPr>
            <a:spLocks noGrp="1"/>
          </p:cNvSpPr>
          <p:nvPr>
            <p:ph type="sldNum" sz="quarter" idx="12"/>
          </p:nvPr>
        </p:nvSpPr>
        <p:spPr>
          <a:xfrm>
            <a:off x="8610600" y="6416679"/>
            <a:ext cx="457200" cy="365125"/>
          </a:xfrm>
        </p:spPr>
        <p:txBody>
          <a:bodyPr/>
          <a:lstStyle/>
          <a:p>
            <a:fld id="{AA6609B8-1C18-4083-9988-A5F5F3686A15}" type="slidenum">
              <a:rPr lang="en-US" smtClean="0"/>
              <a:pPr/>
              <a:t>105</a:t>
            </a:fld>
            <a:endParaRPr lang="en-US" dirty="0"/>
          </a:p>
        </p:txBody>
      </p:sp>
    </p:spTree>
    <p:extLst>
      <p:ext uri="{BB962C8B-B14F-4D97-AF65-F5344CB8AC3E}">
        <p14:creationId xmlns:p14="http://schemas.microsoft.com/office/powerpoint/2010/main" val="39756582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Define a L1 style</a:t>
            </a:r>
          </a:p>
        </p:txBody>
      </p:sp>
      <p:sp>
        <p:nvSpPr>
          <p:cNvPr id="3" name="Content Placeholder 2"/>
          <p:cNvSpPr>
            <a:spLocks noGrp="1"/>
          </p:cNvSpPr>
          <p:nvPr>
            <p:ph idx="1"/>
          </p:nvPr>
        </p:nvSpPr>
        <p:spPr/>
        <p:txBody>
          <a:bodyPr/>
          <a:lstStyle/>
          <a:p>
            <a:r>
              <a:rPr lang="en-US" noProof="0" dirty="0"/>
              <a:t>On the homepage of projects, return to the default style</a:t>
            </a:r>
          </a:p>
          <a:p>
            <a:r>
              <a:rPr lang="en-US" noProof="0" dirty="0"/>
              <a:t>Insert or remove columns</a:t>
            </a:r>
          </a:p>
          <a:p>
            <a:r>
              <a:rPr lang="en-US" noProof="0" dirty="0"/>
              <a:t>Once the layout is ready save the style as a user style</a:t>
            </a:r>
          </a:p>
          <a:p>
            <a:pPr marL="0" indent="0">
              <a:buNone/>
            </a:pPr>
            <a:endParaRPr lang="en-US" noProof="0" dirty="0"/>
          </a:p>
        </p:txBody>
      </p:sp>
      <p:pic>
        <p:nvPicPr>
          <p:cNvPr id="7" name="Picture 6"/>
          <p:cNvPicPr>
            <a:picLocks noChangeAspect="1"/>
          </p:cNvPicPr>
          <p:nvPr/>
        </p:nvPicPr>
        <p:blipFill>
          <a:blip r:embed="rId2"/>
          <a:stretch>
            <a:fillRect/>
          </a:stretch>
        </p:blipFill>
        <p:spPr>
          <a:xfrm>
            <a:off x="1100253" y="2253261"/>
            <a:ext cx="7092176" cy="4477995"/>
          </a:xfrm>
          <a:prstGeom prst="rect">
            <a:avLst/>
          </a:prstGeom>
        </p:spPr>
      </p:pic>
      <p:sp>
        <p:nvSpPr>
          <p:cNvPr id="10" name="Rectangle 9"/>
          <p:cNvSpPr/>
          <p:nvPr/>
        </p:nvSpPr>
        <p:spPr>
          <a:xfrm>
            <a:off x="1185062" y="2794407"/>
            <a:ext cx="1170432" cy="263348"/>
          </a:xfrm>
          <a:prstGeom prst="rect">
            <a:avLst/>
          </a:prstGeom>
          <a:noFill/>
          <a:ln w="38100">
            <a:solidFill>
              <a:srgbClr val="C500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p:cNvCxnSpPr/>
          <p:nvPr/>
        </p:nvCxnSpPr>
        <p:spPr>
          <a:xfrm flipV="1">
            <a:off x="2355494" y="2933405"/>
            <a:ext cx="1338681" cy="14640"/>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3694175" y="2801731"/>
            <a:ext cx="576681" cy="263348"/>
          </a:xfrm>
          <a:prstGeom prst="rect">
            <a:avLst/>
          </a:prstGeom>
          <a:noFill/>
          <a:ln w="38100">
            <a:solidFill>
              <a:srgbClr val="C500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Arrow Connector 14"/>
          <p:cNvCxnSpPr/>
          <p:nvPr/>
        </p:nvCxnSpPr>
        <p:spPr>
          <a:xfrm flipH="1">
            <a:off x="3087921" y="3057755"/>
            <a:ext cx="818395" cy="1084333"/>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2" name="Footer Placeholder 3">
            <a:extLst>
              <a:ext uri="{FF2B5EF4-FFF2-40B4-BE49-F238E27FC236}">
                <a16:creationId xmlns:a16="http://schemas.microsoft.com/office/drawing/2014/main" xmlns="" id="{9163BA0B-CD84-40AD-B850-1CB669EB8B5E}"/>
              </a:ext>
            </a:extLst>
          </p:cNvPr>
          <p:cNvSpPr>
            <a:spLocks noGrp="1"/>
          </p:cNvSpPr>
          <p:nvPr>
            <p:ph type="ftr" sz="quarter" idx="11"/>
          </p:nvPr>
        </p:nvSpPr>
        <p:spPr>
          <a:xfrm>
            <a:off x="5638800" y="6416679"/>
            <a:ext cx="2895600" cy="365125"/>
          </a:xfrm>
        </p:spPr>
        <p:txBody>
          <a:bodyPr/>
          <a:lstStyle/>
          <a:p>
            <a:r>
              <a:rPr lang="en-US" dirty="0"/>
              <a:t>© 2018 </a:t>
            </a:r>
            <a:r>
              <a:rPr lang="en-US" dirty="0" err="1"/>
              <a:t>Planisware</a:t>
            </a:r>
            <a:endParaRPr lang="en-US" dirty="0"/>
          </a:p>
        </p:txBody>
      </p:sp>
      <p:sp>
        <p:nvSpPr>
          <p:cNvPr id="14" name="Slide Number Placeholder 4">
            <a:extLst>
              <a:ext uri="{FF2B5EF4-FFF2-40B4-BE49-F238E27FC236}">
                <a16:creationId xmlns:a16="http://schemas.microsoft.com/office/drawing/2014/main" xmlns="" id="{E10938EA-D504-4A78-AD77-F2E895656DCE}"/>
              </a:ext>
            </a:extLst>
          </p:cNvPr>
          <p:cNvSpPr>
            <a:spLocks noGrp="1"/>
          </p:cNvSpPr>
          <p:nvPr>
            <p:ph type="sldNum" sz="quarter" idx="12"/>
          </p:nvPr>
        </p:nvSpPr>
        <p:spPr>
          <a:xfrm>
            <a:off x="8610600" y="6416679"/>
            <a:ext cx="457200" cy="365125"/>
          </a:xfrm>
        </p:spPr>
        <p:txBody>
          <a:bodyPr/>
          <a:lstStyle/>
          <a:p>
            <a:fld id="{AA6609B8-1C18-4083-9988-A5F5F3686A15}" type="slidenum">
              <a:rPr lang="en-US" smtClean="0"/>
              <a:pPr/>
              <a:t>106</a:t>
            </a:fld>
            <a:endParaRPr lang="en-US" dirty="0"/>
          </a:p>
        </p:txBody>
      </p:sp>
    </p:spTree>
    <p:extLst>
      <p:ext uri="{BB962C8B-B14F-4D97-AF65-F5344CB8AC3E}">
        <p14:creationId xmlns:p14="http://schemas.microsoft.com/office/powerpoint/2010/main" val="173417020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Apply and share a L1 style</a:t>
            </a:r>
          </a:p>
        </p:txBody>
      </p:sp>
      <p:pic>
        <p:nvPicPr>
          <p:cNvPr id="12" name="Content Placeholder 11"/>
          <p:cNvPicPr>
            <a:picLocks noGrp="1" noChangeAspect="1"/>
          </p:cNvPicPr>
          <p:nvPr>
            <p:ph idx="1"/>
          </p:nvPr>
        </p:nvPicPr>
        <p:blipFill>
          <a:blip r:embed="rId2"/>
          <a:stretch>
            <a:fillRect/>
          </a:stretch>
        </p:blipFill>
        <p:spPr>
          <a:xfrm>
            <a:off x="152400" y="1274858"/>
            <a:ext cx="8839200" cy="4567046"/>
          </a:xfrm>
          <a:prstGeom prst="rect">
            <a:avLst/>
          </a:prstGeom>
        </p:spPr>
      </p:pic>
      <p:cxnSp>
        <p:nvCxnSpPr>
          <p:cNvPr id="5" name="Elbow Connector 4"/>
          <p:cNvCxnSpPr>
            <a:stCxn id="6" idx="3"/>
            <a:endCxn id="7" idx="3"/>
          </p:cNvCxnSpPr>
          <p:nvPr/>
        </p:nvCxnSpPr>
        <p:spPr>
          <a:xfrm flipH="1">
            <a:off x="7439559" y="2635099"/>
            <a:ext cx="940815" cy="2369061"/>
          </a:xfrm>
          <a:prstGeom prst="bentConnector3">
            <a:avLst>
              <a:gd name="adj1" fmla="val -24298"/>
            </a:avLst>
          </a:prstGeom>
          <a:ln w="38100">
            <a:tailEnd type="triangle" w="lg" len="lg"/>
          </a:ln>
        </p:spPr>
        <p:style>
          <a:lnRef idx="1">
            <a:schemeClr val="accent6"/>
          </a:lnRef>
          <a:fillRef idx="0">
            <a:schemeClr val="accent6"/>
          </a:fillRef>
          <a:effectRef idx="0">
            <a:schemeClr val="accent6"/>
          </a:effectRef>
          <a:fontRef idx="minor">
            <a:schemeClr val="tx1"/>
          </a:fontRef>
        </p:style>
      </p:cxnSp>
      <p:sp>
        <p:nvSpPr>
          <p:cNvPr id="6" name="ZoneTexte 8"/>
          <p:cNvSpPr txBox="1"/>
          <p:nvPr/>
        </p:nvSpPr>
        <p:spPr>
          <a:xfrm>
            <a:off x="4672924" y="2311933"/>
            <a:ext cx="3707450" cy="64633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en-US" dirty="0"/>
              <a:t>Set access rights to share with other users and groups</a:t>
            </a:r>
          </a:p>
        </p:txBody>
      </p:sp>
      <p:sp>
        <p:nvSpPr>
          <p:cNvPr id="7" name="Rectangle 6"/>
          <p:cNvSpPr/>
          <p:nvPr/>
        </p:nvSpPr>
        <p:spPr>
          <a:xfrm>
            <a:off x="4204397" y="4565808"/>
            <a:ext cx="3235162" cy="876704"/>
          </a:xfrm>
          <a:prstGeom prst="rect">
            <a:avLst/>
          </a:prstGeom>
          <a:noFill/>
          <a:ln w="38100">
            <a:solidFill>
              <a:srgbClr val="C500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ZoneTexte 8"/>
          <p:cNvSpPr txBox="1"/>
          <p:nvPr/>
        </p:nvSpPr>
        <p:spPr>
          <a:xfrm>
            <a:off x="152400" y="4242642"/>
            <a:ext cx="3707450" cy="92333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en-US" dirty="0"/>
              <a:t>Tip! As a Template user, make the style default. It will apply to all users of the profile</a:t>
            </a:r>
          </a:p>
        </p:txBody>
      </p:sp>
      <p:cxnSp>
        <p:nvCxnSpPr>
          <p:cNvPr id="15" name="Straight Arrow Connector 14"/>
          <p:cNvCxnSpPr/>
          <p:nvPr/>
        </p:nvCxnSpPr>
        <p:spPr>
          <a:xfrm flipV="1">
            <a:off x="3401568" y="3482035"/>
            <a:ext cx="0" cy="760607"/>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2981618" y="3197776"/>
            <a:ext cx="878231" cy="314025"/>
          </a:xfrm>
          <a:prstGeom prst="rect">
            <a:avLst/>
          </a:prstGeom>
          <a:noFill/>
          <a:ln w="38100">
            <a:solidFill>
              <a:srgbClr val="C500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Elbow Connector 16"/>
          <p:cNvCxnSpPr>
            <a:stCxn id="21" idx="0"/>
          </p:cNvCxnSpPr>
          <p:nvPr/>
        </p:nvCxnSpPr>
        <p:spPr>
          <a:xfrm rot="5400000" flipH="1" flipV="1">
            <a:off x="3031896" y="2139439"/>
            <a:ext cx="620163" cy="1611486"/>
          </a:xfrm>
          <a:prstGeom prst="bentConnector2">
            <a:avLst/>
          </a:prstGeom>
          <a:ln w="38100">
            <a:solidFill>
              <a:schemeClr val="accent5">
                <a:lumMod val="60000"/>
                <a:lumOff val="40000"/>
              </a:schemeClr>
            </a:solidFill>
            <a:tailEnd type="triangle" w="lg" len="lg"/>
          </a:ln>
        </p:spPr>
        <p:style>
          <a:lnRef idx="1">
            <a:schemeClr val="accent6"/>
          </a:lnRef>
          <a:fillRef idx="0">
            <a:schemeClr val="accent6"/>
          </a:fillRef>
          <a:effectRef idx="0">
            <a:schemeClr val="accent6"/>
          </a:effectRef>
          <a:fontRef idx="minor">
            <a:schemeClr val="tx1"/>
          </a:fontRef>
        </p:style>
      </p:cxnSp>
      <p:sp>
        <p:nvSpPr>
          <p:cNvPr id="19" name="Rectangle 18"/>
          <p:cNvSpPr/>
          <p:nvPr/>
        </p:nvSpPr>
        <p:spPr>
          <a:xfrm>
            <a:off x="4147718" y="1653235"/>
            <a:ext cx="4776826" cy="4188669"/>
          </a:xfrm>
          <a:prstGeom prst="rect">
            <a:avLst/>
          </a:prstGeom>
          <a:noFill/>
          <a:ln w="3810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2109812" y="3255263"/>
            <a:ext cx="852844" cy="208717"/>
          </a:xfrm>
          <a:prstGeom prst="rect">
            <a:avLst/>
          </a:prstGeom>
          <a:noFill/>
          <a:ln w="3810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ooter Placeholder 3">
            <a:extLst>
              <a:ext uri="{FF2B5EF4-FFF2-40B4-BE49-F238E27FC236}">
                <a16:creationId xmlns:a16="http://schemas.microsoft.com/office/drawing/2014/main" xmlns="" id="{1DADCFDE-DD1F-4C0E-9B4B-66161C6386B2}"/>
              </a:ext>
            </a:extLst>
          </p:cNvPr>
          <p:cNvSpPr>
            <a:spLocks noGrp="1"/>
          </p:cNvSpPr>
          <p:nvPr>
            <p:ph type="ftr" sz="quarter" idx="11"/>
          </p:nvPr>
        </p:nvSpPr>
        <p:spPr>
          <a:xfrm>
            <a:off x="5638800" y="6416679"/>
            <a:ext cx="2895600" cy="365125"/>
          </a:xfrm>
        </p:spPr>
        <p:txBody>
          <a:bodyPr/>
          <a:lstStyle/>
          <a:p>
            <a:r>
              <a:rPr lang="en-US" dirty="0"/>
              <a:t>© 2018 </a:t>
            </a:r>
            <a:r>
              <a:rPr lang="en-US" dirty="0" err="1"/>
              <a:t>Planisware</a:t>
            </a:r>
            <a:endParaRPr lang="en-US" dirty="0"/>
          </a:p>
        </p:txBody>
      </p:sp>
      <p:sp>
        <p:nvSpPr>
          <p:cNvPr id="20" name="Slide Number Placeholder 4">
            <a:extLst>
              <a:ext uri="{FF2B5EF4-FFF2-40B4-BE49-F238E27FC236}">
                <a16:creationId xmlns:a16="http://schemas.microsoft.com/office/drawing/2014/main" xmlns="" id="{95F466F8-AADE-4D30-A9D3-362A3268F8E7}"/>
              </a:ext>
            </a:extLst>
          </p:cNvPr>
          <p:cNvSpPr>
            <a:spLocks noGrp="1"/>
          </p:cNvSpPr>
          <p:nvPr>
            <p:ph type="sldNum" sz="quarter" idx="12"/>
          </p:nvPr>
        </p:nvSpPr>
        <p:spPr>
          <a:xfrm>
            <a:off x="8610600" y="6416679"/>
            <a:ext cx="457200" cy="365125"/>
          </a:xfrm>
        </p:spPr>
        <p:txBody>
          <a:bodyPr/>
          <a:lstStyle/>
          <a:p>
            <a:fld id="{AA6609B8-1C18-4083-9988-A5F5F3686A15}" type="slidenum">
              <a:rPr lang="en-US" smtClean="0"/>
              <a:pPr/>
              <a:t>107</a:t>
            </a:fld>
            <a:endParaRPr lang="en-US" dirty="0"/>
          </a:p>
        </p:txBody>
      </p:sp>
    </p:spTree>
    <p:extLst>
      <p:ext uri="{BB962C8B-B14F-4D97-AF65-F5344CB8AC3E}">
        <p14:creationId xmlns:p14="http://schemas.microsoft.com/office/powerpoint/2010/main" val="173255323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488091"/>
            <a:ext cx="1086909" cy="1086909"/>
          </a:xfrm>
          <a:prstGeom prst="rect">
            <a:avLst/>
          </a:prstGeom>
        </p:spPr>
      </p:pic>
      <p:sp>
        <p:nvSpPr>
          <p:cNvPr id="2" name="Title 1"/>
          <p:cNvSpPr>
            <a:spLocks noGrp="1"/>
          </p:cNvSpPr>
          <p:nvPr>
            <p:ph type="title"/>
          </p:nvPr>
        </p:nvSpPr>
        <p:spPr>
          <a:xfrm>
            <a:off x="0" y="130960"/>
            <a:ext cx="8839200" cy="914400"/>
          </a:xfrm>
        </p:spPr>
        <p:txBody>
          <a:bodyPr/>
          <a:lstStyle/>
          <a:p>
            <a:r>
              <a:rPr lang="en-US" noProof="0" dirty="0"/>
              <a:t>Text Keys - Scenario</a:t>
            </a:r>
          </a:p>
        </p:txBody>
      </p:sp>
      <p:sp>
        <p:nvSpPr>
          <p:cNvPr id="3" name="Rectangle: Rounded Corners 2"/>
          <p:cNvSpPr/>
          <p:nvPr/>
        </p:nvSpPr>
        <p:spPr>
          <a:xfrm>
            <a:off x="975360" y="1411120"/>
            <a:ext cx="8092440" cy="1199789"/>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solidFill>
              </a:rPr>
              <a:t>Nicely done! I also want to change titles of modules and some attributes to make the terminology seen on the screen more user friendly. Can this be done?</a:t>
            </a:r>
            <a:endParaRPr lang="en-GB" dirty="0">
              <a:solidFill>
                <a:schemeClr val="accent1"/>
              </a:solidFill>
            </a:endParaRPr>
          </a:p>
        </p:txBody>
      </p:sp>
      <p:sp>
        <p:nvSpPr>
          <p:cNvPr id="6" name="TextBox 5"/>
          <p:cNvSpPr txBox="1"/>
          <p:nvPr/>
        </p:nvSpPr>
        <p:spPr>
          <a:xfrm>
            <a:off x="0" y="887900"/>
            <a:ext cx="3058160" cy="523220"/>
          </a:xfrm>
          <a:prstGeom prst="rect">
            <a:avLst/>
          </a:prstGeom>
          <a:noFill/>
        </p:spPr>
        <p:txBody>
          <a:bodyPr wrap="square" rtlCol="0">
            <a:spAutoFit/>
          </a:bodyPr>
          <a:lstStyle/>
          <a:p>
            <a:r>
              <a:rPr lang="en-US" sz="2800" b="1" dirty="0">
                <a:solidFill>
                  <a:schemeClr val="tx2"/>
                </a:solidFill>
              </a:rPr>
              <a:t>Scenario</a:t>
            </a:r>
          </a:p>
        </p:txBody>
      </p:sp>
      <p:sp>
        <p:nvSpPr>
          <p:cNvPr id="8" name="TextBox 7"/>
          <p:cNvSpPr txBox="1"/>
          <p:nvPr/>
        </p:nvSpPr>
        <p:spPr>
          <a:xfrm>
            <a:off x="0" y="2610909"/>
            <a:ext cx="3058160" cy="523220"/>
          </a:xfrm>
          <a:prstGeom prst="rect">
            <a:avLst/>
          </a:prstGeom>
          <a:noFill/>
        </p:spPr>
        <p:txBody>
          <a:bodyPr wrap="square" rtlCol="0">
            <a:spAutoFit/>
          </a:bodyPr>
          <a:lstStyle/>
          <a:p>
            <a:r>
              <a:rPr lang="en-US" sz="2800" b="1" dirty="0">
                <a:solidFill>
                  <a:schemeClr val="accent4"/>
                </a:solidFill>
              </a:rPr>
              <a:t>Analysis</a:t>
            </a:r>
          </a:p>
        </p:txBody>
      </p:sp>
      <p:sp>
        <p:nvSpPr>
          <p:cNvPr id="10" name="Footer Placeholder 3">
            <a:extLst>
              <a:ext uri="{FF2B5EF4-FFF2-40B4-BE49-F238E27FC236}">
                <a16:creationId xmlns:a16="http://schemas.microsoft.com/office/drawing/2014/main" xmlns="" id="{1B2E57CD-C2E2-4D77-8E4A-98962CF3F01D}"/>
              </a:ext>
            </a:extLst>
          </p:cNvPr>
          <p:cNvSpPr>
            <a:spLocks noGrp="1"/>
          </p:cNvSpPr>
          <p:nvPr>
            <p:ph type="ftr" sz="quarter" idx="11"/>
          </p:nvPr>
        </p:nvSpPr>
        <p:spPr>
          <a:xfrm>
            <a:off x="5638800" y="6416679"/>
            <a:ext cx="2895600" cy="365125"/>
          </a:xfrm>
        </p:spPr>
        <p:txBody>
          <a:bodyPr/>
          <a:lstStyle/>
          <a:p>
            <a:r>
              <a:rPr lang="en-US" dirty="0"/>
              <a:t>© 2018 </a:t>
            </a:r>
            <a:r>
              <a:rPr lang="en-US" dirty="0" err="1"/>
              <a:t>Planisware</a:t>
            </a:r>
            <a:endParaRPr lang="en-US" dirty="0"/>
          </a:p>
        </p:txBody>
      </p:sp>
      <p:sp>
        <p:nvSpPr>
          <p:cNvPr id="11" name="Slide Number Placeholder 4">
            <a:extLst>
              <a:ext uri="{FF2B5EF4-FFF2-40B4-BE49-F238E27FC236}">
                <a16:creationId xmlns:a16="http://schemas.microsoft.com/office/drawing/2014/main" xmlns="" id="{950B94E5-21FD-42E4-A40E-1BA211CB8E62}"/>
              </a:ext>
            </a:extLst>
          </p:cNvPr>
          <p:cNvSpPr>
            <a:spLocks noGrp="1"/>
          </p:cNvSpPr>
          <p:nvPr>
            <p:ph type="sldNum" sz="quarter" idx="12"/>
          </p:nvPr>
        </p:nvSpPr>
        <p:spPr>
          <a:xfrm>
            <a:off x="8610600" y="6416679"/>
            <a:ext cx="457200" cy="365125"/>
          </a:xfrm>
        </p:spPr>
        <p:txBody>
          <a:bodyPr/>
          <a:lstStyle/>
          <a:p>
            <a:fld id="{AA6609B8-1C18-4083-9988-A5F5F3686A15}" type="slidenum">
              <a:rPr lang="en-US" smtClean="0"/>
              <a:pPr/>
              <a:t>108</a:t>
            </a:fld>
            <a:endParaRPr lang="en-US" dirty="0"/>
          </a:p>
        </p:txBody>
      </p:sp>
    </p:spTree>
    <p:extLst>
      <p:ext uri="{BB962C8B-B14F-4D97-AF65-F5344CB8AC3E}">
        <p14:creationId xmlns:p14="http://schemas.microsoft.com/office/powerpoint/2010/main" val="195952466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488091"/>
            <a:ext cx="1086909" cy="1086909"/>
          </a:xfrm>
          <a:prstGeom prst="rect">
            <a:avLst/>
          </a:prstGeom>
        </p:spPr>
      </p:pic>
      <p:sp>
        <p:nvSpPr>
          <p:cNvPr id="2" name="Title 1"/>
          <p:cNvSpPr>
            <a:spLocks noGrp="1"/>
          </p:cNvSpPr>
          <p:nvPr>
            <p:ph type="title"/>
          </p:nvPr>
        </p:nvSpPr>
        <p:spPr>
          <a:xfrm>
            <a:off x="0" y="130960"/>
            <a:ext cx="8839200" cy="914400"/>
          </a:xfrm>
        </p:spPr>
        <p:txBody>
          <a:bodyPr/>
          <a:lstStyle/>
          <a:p>
            <a:r>
              <a:rPr lang="en-US" noProof="0" dirty="0"/>
              <a:t>Text Keys - Scenario</a:t>
            </a:r>
          </a:p>
        </p:txBody>
      </p:sp>
      <p:sp>
        <p:nvSpPr>
          <p:cNvPr id="3" name="Rectangle: Rounded Corners 2"/>
          <p:cNvSpPr/>
          <p:nvPr/>
        </p:nvSpPr>
        <p:spPr>
          <a:xfrm>
            <a:off x="975360" y="1411120"/>
            <a:ext cx="8092440" cy="1199789"/>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solidFill>
              </a:rPr>
              <a:t>Nicely done! I also want to change titles of modules and some attributes to make the terminology seen on the screen more user friendly. Can this be done?</a:t>
            </a:r>
            <a:endParaRPr lang="en-GB" dirty="0">
              <a:solidFill>
                <a:schemeClr val="accent1"/>
              </a:solidFill>
            </a:endParaRPr>
          </a:p>
        </p:txBody>
      </p:sp>
      <p:sp>
        <p:nvSpPr>
          <p:cNvPr id="6" name="TextBox 5"/>
          <p:cNvSpPr txBox="1"/>
          <p:nvPr/>
        </p:nvSpPr>
        <p:spPr>
          <a:xfrm>
            <a:off x="0" y="887900"/>
            <a:ext cx="3058160" cy="523220"/>
          </a:xfrm>
          <a:prstGeom prst="rect">
            <a:avLst/>
          </a:prstGeom>
          <a:noFill/>
        </p:spPr>
        <p:txBody>
          <a:bodyPr wrap="square" rtlCol="0">
            <a:spAutoFit/>
          </a:bodyPr>
          <a:lstStyle/>
          <a:p>
            <a:r>
              <a:rPr lang="en-US" sz="2800" b="1" dirty="0">
                <a:solidFill>
                  <a:schemeClr val="tx2"/>
                </a:solidFill>
              </a:rPr>
              <a:t>Scenario</a:t>
            </a:r>
          </a:p>
        </p:txBody>
      </p:sp>
      <p:sp>
        <p:nvSpPr>
          <p:cNvPr id="7" name="Rectangle: Rounded Corners 12"/>
          <p:cNvSpPr/>
          <p:nvPr/>
        </p:nvSpPr>
        <p:spPr>
          <a:xfrm>
            <a:off x="91440" y="3205947"/>
            <a:ext cx="8976360" cy="3210732"/>
          </a:xfrm>
          <a:prstGeom prst="round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dirty="0">
                <a:solidFill>
                  <a:schemeClr val="accent4"/>
                </a:solidFill>
              </a:rPr>
              <a:t>You can modify what labels the end-users will see in the interface, by applying modifications to the standard </a:t>
            </a:r>
            <a:r>
              <a:rPr lang="en-US" dirty="0">
                <a:solidFill>
                  <a:schemeClr val="accent6">
                    <a:lumMod val="60000"/>
                    <a:lumOff val="40000"/>
                  </a:schemeClr>
                </a:solidFill>
              </a:rPr>
              <a:t>text keys</a:t>
            </a:r>
            <a:r>
              <a:rPr lang="en-US" dirty="0">
                <a:solidFill>
                  <a:schemeClr val="accent4"/>
                </a:solidFill>
              </a:rPr>
              <a:t>. If a label needs to be modified, it can be modified centrally, in the corresponding text key, and all the labels using that text key are modified accordingly.</a:t>
            </a:r>
          </a:p>
        </p:txBody>
      </p:sp>
      <p:sp>
        <p:nvSpPr>
          <p:cNvPr id="8" name="TextBox 7"/>
          <p:cNvSpPr txBox="1"/>
          <p:nvPr/>
        </p:nvSpPr>
        <p:spPr>
          <a:xfrm>
            <a:off x="0" y="2610909"/>
            <a:ext cx="3058160" cy="523220"/>
          </a:xfrm>
          <a:prstGeom prst="rect">
            <a:avLst/>
          </a:prstGeom>
          <a:noFill/>
        </p:spPr>
        <p:txBody>
          <a:bodyPr wrap="square" rtlCol="0">
            <a:spAutoFit/>
          </a:bodyPr>
          <a:lstStyle/>
          <a:p>
            <a:r>
              <a:rPr lang="en-US" sz="2800" b="1" dirty="0">
                <a:solidFill>
                  <a:schemeClr val="accent4"/>
                </a:solidFill>
              </a:rPr>
              <a:t>Analysis</a:t>
            </a:r>
          </a:p>
        </p:txBody>
      </p:sp>
      <p:sp>
        <p:nvSpPr>
          <p:cNvPr id="10" name="Footer Placeholder 3">
            <a:extLst>
              <a:ext uri="{FF2B5EF4-FFF2-40B4-BE49-F238E27FC236}">
                <a16:creationId xmlns:a16="http://schemas.microsoft.com/office/drawing/2014/main" xmlns="" id="{543E2083-9691-4B6B-AB20-54558619661E}"/>
              </a:ext>
            </a:extLst>
          </p:cNvPr>
          <p:cNvSpPr>
            <a:spLocks noGrp="1"/>
          </p:cNvSpPr>
          <p:nvPr>
            <p:ph type="ftr" sz="quarter" idx="11"/>
          </p:nvPr>
        </p:nvSpPr>
        <p:spPr>
          <a:xfrm>
            <a:off x="5638800" y="6416679"/>
            <a:ext cx="2895600" cy="365125"/>
          </a:xfrm>
        </p:spPr>
        <p:txBody>
          <a:bodyPr/>
          <a:lstStyle/>
          <a:p>
            <a:r>
              <a:rPr lang="en-US" dirty="0"/>
              <a:t>© 2018 </a:t>
            </a:r>
            <a:r>
              <a:rPr lang="en-US" dirty="0" err="1"/>
              <a:t>Planisware</a:t>
            </a:r>
            <a:endParaRPr lang="en-US" dirty="0"/>
          </a:p>
        </p:txBody>
      </p:sp>
      <p:sp>
        <p:nvSpPr>
          <p:cNvPr id="11" name="Slide Number Placeholder 4">
            <a:extLst>
              <a:ext uri="{FF2B5EF4-FFF2-40B4-BE49-F238E27FC236}">
                <a16:creationId xmlns:a16="http://schemas.microsoft.com/office/drawing/2014/main" xmlns="" id="{2AE21FFE-C611-4BED-8ACD-2C9A3C85D969}"/>
              </a:ext>
            </a:extLst>
          </p:cNvPr>
          <p:cNvSpPr>
            <a:spLocks noGrp="1"/>
          </p:cNvSpPr>
          <p:nvPr>
            <p:ph type="sldNum" sz="quarter" idx="12"/>
          </p:nvPr>
        </p:nvSpPr>
        <p:spPr>
          <a:xfrm>
            <a:off x="8610600" y="6416679"/>
            <a:ext cx="457200" cy="365125"/>
          </a:xfrm>
        </p:spPr>
        <p:txBody>
          <a:bodyPr/>
          <a:lstStyle/>
          <a:p>
            <a:fld id="{AA6609B8-1C18-4083-9988-A5F5F3686A15}" type="slidenum">
              <a:rPr lang="en-US" smtClean="0"/>
              <a:pPr/>
              <a:t>109</a:t>
            </a:fld>
            <a:endParaRPr lang="en-US" dirty="0"/>
          </a:p>
        </p:txBody>
      </p:sp>
    </p:spTree>
    <p:extLst>
      <p:ext uri="{BB962C8B-B14F-4D97-AF65-F5344CB8AC3E}">
        <p14:creationId xmlns:p14="http://schemas.microsoft.com/office/powerpoint/2010/main" val="18553701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noProof="0" dirty="0"/>
              <a:t>The configuration page</a:t>
            </a:r>
          </a:p>
        </p:txBody>
      </p:sp>
      <p:sp>
        <p:nvSpPr>
          <p:cNvPr id="4" name="Espace réservé du pied de page 3"/>
          <p:cNvSpPr>
            <a:spLocks noGrp="1"/>
          </p:cNvSpPr>
          <p:nvPr>
            <p:ph type="ftr" sz="quarter" idx="11"/>
          </p:nvPr>
        </p:nvSpPr>
        <p:spPr/>
        <p:txBody>
          <a:bodyPr/>
          <a:lstStyle/>
          <a:p>
            <a:r>
              <a:rPr lang="en-US" dirty="0"/>
              <a:t>© 2018 Planisware</a:t>
            </a:r>
          </a:p>
        </p:txBody>
      </p:sp>
      <p:sp>
        <p:nvSpPr>
          <p:cNvPr id="5" name="Espace réservé du numéro de diapositive 4"/>
          <p:cNvSpPr>
            <a:spLocks noGrp="1"/>
          </p:cNvSpPr>
          <p:nvPr>
            <p:ph type="sldNum" sz="quarter" idx="12"/>
          </p:nvPr>
        </p:nvSpPr>
        <p:spPr/>
        <p:txBody>
          <a:bodyPr/>
          <a:lstStyle/>
          <a:p>
            <a:fld id="{AA6609B8-1C18-4083-9988-A5F5F3686A15}" type="slidenum">
              <a:rPr lang="en-US" smtClean="0"/>
              <a:pPr/>
              <a:t>11</a:t>
            </a:fld>
            <a:endParaRPr lang="en-US"/>
          </a:p>
        </p:txBody>
      </p:sp>
      <p:sp>
        <p:nvSpPr>
          <p:cNvPr id="6" name="Text Placeholder 5"/>
          <p:cNvSpPr>
            <a:spLocks noGrp="1"/>
          </p:cNvSpPr>
          <p:nvPr>
            <p:ph type="body" idx="1"/>
          </p:nvPr>
        </p:nvSpPr>
        <p:spPr>
          <a:xfrm>
            <a:off x="12879" y="3581399"/>
            <a:ext cx="3568521" cy="2835275"/>
          </a:xfrm>
        </p:spPr>
        <p:txBody>
          <a:bodyPr>
            <a:normAutofit/>
          </a:bodyPr>
          <a:lstStyle/>
          <a:p>
            <a:r>
              <a:rPr lang="en-US" noProof="0" dirty="0"/>
              <a:t>Managing configuration tools</a:t>
            </a:r>
          </a:p>
          <a:p>
            <a:r>
              <a:rPr lang="en-US" noProof="0" dirty="0"/>
              <a:t>User attributes</a:t>
            </a:r>
          </a:p>
          <a:p>
            <a:r>
              <a:rPr lang="en-US" noProof="0" dirty="0"/>
              <a:t>Attribute settings</a:t>
            </a:r>
          </a:p>
          <a:p>
            <a:r>
              <a:rPr lang="en-US" noProof="0" dirty="0"/>
              <a:t>Data management rules</a:t>
            </a:r>
          </a:p>
          <a:p>
            <a:r>
              <a:rPr lang="en-US" noProof="0" dirty="0"/>
              <a:t>Indicator bars</a:t>
            </a:r>
          </a:p>
          <a:p>
            <a:endParaRPr lang="en-US" noProof="0" dirty="0"/>
          </a:p>
        </p:txBody>
      </p:sp>
    </p:spTree>
    <p:extLst>
      <p:ext uri="{BB962C8B-B14F-4D97-AF65-F5344CB8AC3E}">
        <p14:creationId xmlns:p14="http://schemas.microsoft.com/office/powerpoint/2010/main" val="228297643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noProof="0" dirty="0"/>
              <a:t>Text Keys</a:t>
            </a:r>
          </a:p>
        </p:txBody>
      </p:sp>
      <p:sp>
        <p:nvSpPr>
          <p:cNvPr id="3" name="Espace réservé du texte 2"/>
          <p:cNvSpPr>
            <a:spLocks noGrp="1"/>
          </p:cNvSpPr>
          <p:nvPr>
            <p:ph type="body" idx="1"/>
          </p:nvPr>
        </p:nvSpPr>
        <p:spPr>
          <a:xfrm>
            <a:off x="12879" y="3581400"/>
            <a:ext cx="3568521" cy="2209800"/>
          </a:xfrm>
        </p:spPr>
        <p:txBody>
          <a:bodyPr/>
          <a:lstStyle/>
          <a:p>
            <a:endParaRPr lang="en-US" dirty="0"/>
          </a:p>
        </p:txBody>
      </p:sp>
      <p:sp>
        <p:nvSpPr>
          <p:cNvPr id="5" name="Footer Placeholder 3">
            <a:extLst>
              <a:ext uri="{FF2B5EF4-FFF2-40B4-BE49-F238E27FC236}">
                <a16:creationId xmlns:a16="http://schemas.microsoft.com/office/drawing/2014/main" xmlns="" id="{41723EFD-1603-4413-AB66-90CC18C461A8}"/>
              </a:ext>
            </a:extLst>
          </p:cNvPr>
          <p:cNvSpPr>
            <a:spLocks noGrp="1"/>
          </p:cNvSpPr>
          <p:nvPr>
            <p:ph type="ftr" sz="quarter" idx="11"/>
          </p:nvPr>
        </p:nvSpPr>
        <p:spPr>
          <a:xfrm>
            <a:off x="5638800" y="6416679"/>
            <a:ext cx="2895600" cy="365125"/>
          </a:xfrm>
        </p:spPr>
        <p:txBody>
          <a:bodyPr/>
          <a:lstStyle/>
          <a:p>
            <a:r>
              <a:rPr lang="en-US" dirty="0"/>
              <a:t>© 2018 </a:t>
            </a:r>
            <a:r>
              <a:rPr lang="en-US" dirty="0" err="1"/>
              <a:t>Planisware</a:t>
            </a:r>
            <a:endParaRPr lang="en-US" dirty="0"/>
          </a:p>
        </p:txBody>
      </p:sp>
      <p:sp>
        <p:nvSpPr>
          <p:cNvPr id="6" name="Slide Number Placeholder 4">
            <a:extLst>
              <a:ext uri="{FF2B5EF4-FFF2-40B4-BE49-F238E27FC236}">
                <a16:creationId xmlns:a16="http://schemas.microsoft.com/office/drawing/2014/main" xmlns="" id="{2E78D379-B405-4684-9AF7-C096E7E13C41}"/>
              </a:ext>
            </a:extLst>
          </p:cNvPr>
          <p:cNvSpPr>
            <a:spLocks noGrp="1"/>
          </p:cNvSpPr>
          <p:nvPr>
            <p:ph type="sldNum" sz="quarter" idx="12"/>
          </p:nvPr>
        </p:nvSpPr>
        <p:spPr>
          <a:xfrm>
            <a:off x="8610600" y="6416679"/>
            <a:ext cx="457200" cy="365125"/>
          </a:xfrm>
        </p:spPr>
        <p:txBody>
          <a:bodyPr/>
          <a:lstStyle/>
          <a:p>
            <a:fld id="{AA6609B8-1C18-4083-9988-A5F5F3686A15}" type="slidenum">
              <a:rPr lang="en-US" smtClean="0"/>
              <a:pPr/>
              <a:t>110</a:t>
            </a:fld>
            <a:endParaRPr lang="en-US" dirty="0"/>
          </a:p>
        </p:txBody>
      </p:sp>
    </p:spTree>
    <p:extLst>
      <p:ext uri="{BB962C8B-B14F-4D97-AF65-F5344CB8AC3E}">
        <p14:creationId xmlns:p14="http://schemas.microsoft.com/office/powerpoint/2010/main" val="421880154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noProof="0" dirty="0"/>
              <a:t>Introduction</a:t>
            </a:r>
          </a:p>
        </p:txBody>
      </p:sp>
      <p:sp>
        <p:nvSpPr>
          <p:cNvPr id="3" name="Espace réservé du contenu 2"/>
          <p:cNvSpPr>
            <a:spLocks noGrp="1"/>
          </p:cNvSpPr>
          <p:nvPr>
            <p:ph idx="1"/>
          </p:nvPr>
        </p:nvSpPr>
        <p:spPr/>
        <p:txBody>
          <a:bodyPr>
            <a:normAutofit/>
          </a:bodyPr>
          <a:lstStyle/>
          <a:p>
            <a:r>
              <a:rPr lang="en-US" noProof="0" dirty="0"/>
              <a:t>Used to modify what labels the end-users will see in the interface </a:t>
            </a:r>
          </a:p>
          <a:p>
            <a:pPr lvl="1"/>
            <a:r>
              <a:rPr lang="en-US" noProof="0" dirty="0"/>
              <a:t>Modify existing Standard text keys for standard labels delivered by Planisware</a:t>
            </a:r>
          </a:p>
          <a:p>
            <a:pPr lvl="1"/>
            <a:r>
              <a:rPr lang="en-US" noProof="0" dirty="0"/>
              <a:t>Or create customized text keys for company specific labels </a:t>
            </a:r>
          </a:p>
          <a:p>
            <a:r>
              <a:rPr lang="en-US" noProof="0" dirty="0"/>
              <a:t>Recommended to use text keys for description of objects </a:t>
            </a:r>
          </a:p>
        </p:txBody>
      </p:sp>
      <p:sp>
        <p:nvSpPr>
          <p:cNvPr id="5" name="Footer Placeholder 3">
            <a:extLst>
              <a:ext uri="{FF2B5EF4-FFF2-40B4-BE49-F238E27FC236}">
                <a16:creationId xmlns:a16="http://schemas.microsoft.com/office/drawing/2014/main" xmlns="" id="{ECA6E1E3-744A-4A89-9D38-FA6445B88C86}"/>
              </a:ext>
            </a:extLst>
          </p:cNvPr>
          <p:cNvSpPr>
            <a:spLocks noGrp="1"/>
          </p:cNvSpPr>
          <p:nvPr>
            <p:ph type="ftr" sz="quarter" idx="11"/>
          </p:nvPr>
        </p:nvSpPr>
        <p:spPr>
          <a:xfrm>
            <a:off x="5638800" y="6416679"/>
            <a:ext cx="2895600" cy="365125"/>
          </a:xfrm>
        </p:spPr>
        <p:txBody>
          <a:bodyPr/>
          <a:lstStyle/>
          <a:p>
            <a:r>
              <a:rPr lang="en-US" dirty="0"/>
              <a:t>© 2018 </a:t>
            </a:r>
            <a:r>
              <a:rPr lang="en-US" dirty="0" err="1"/>
              <a:t>Planisware</a:t>
            </a:r>
            <a:endParaRPr lang="en-US" dirty="0"/>
          </a:p>
        </p:txBody>
      </p:sp>
      <p:sp>
        <p:nvSpPr>
          <p:cNvPr id="6" name="Slide Number Placeholder 4">
            <a:extLst>
              <a:ext uri="{FF2B5EF4-FFF2-40B4-BE49-F238E27FC236}">
                <a16:creationId xmlns:a16="http://schemas.microsoft.com/office/drawing/2014/main" xmlns="" id="{572B140D-5787-4231-AD13-69C59872E903}"/>
              </a:ext>
            </a:extLst>
          </p:cNvPr>
          <p:cNvSpPr>
            <a:spLocks noGrp="1"/>
          </p:cNvSpPr>
          <p:nvPr>
            <p:ph type="sldNum" sz="quarter" idx="12"/>
          </p:nvPr>
        </p:nvSpPr>
        <p:spPr>
          <a:xfrm>
            <a:off x="8610600" y="6416679"/>
            <a:ext cx="457200" cy="365125"/>
          </a:xfrm>
        </p:spPr>
        <p:txBody>
          <a:bodyPr/>
          <a:lstStyle/>
          <a:p>
            <a:fld id="{AA6609B8-1C18-4083-9988-A5F5F3686A15}" type="slidenum">
              <a:rPr lang="en-US" smtClean="0"/>
              <a:pPr/>
              <a:t>111</a:t>
            </a:fld>
            <a:endParaRPr lang="en-US" dirty="0"/>
          </a:p>
        </p:txBody>
      </p:sp>
    </p:spTree>
    <p:extLst>
      <p:ext uri="{BB962C8B-B14F-4D97-AF65-F5344CB8AC3E}">
        <p14:creationId xmlns:p14="http://schemas.microsoft.com/office/powerpoint/2010/main" val="158750935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Text Keys</a:t>
            </a:r>
          </a:p>
        </p:txBody>
      </p:sp>
      <p:pic>
        <p:nvPicPr>
          <p:cNvPr id="3" name="Picture 2"/>
          <p:cNvPicPr>
            <a:picLocks noChangeAspect="1"/>
          </p:cNvPicPr>
          <p:nvPr/>
        </p:nvPicPr>
        <p:blipFill>
          <a:blip r:embed="rId2"/>
          <a:stretch>
            <a:fillRect/>
          </a:stretch>
        </p:blipFill>
        <p:spPr>
          <a:xfrm>
            <a:off x="1527189" y="2262453"/>
            <a:ext cx="6561822" cy="3438461"/>
          </a:xfrm>
          <a:prstGeom prst="rect">
            <a:avLst/>
          </a:prstGeom>
        </p:spPr>
      </p:pic>
      <p:sp>
        <p:nvSpPr>
          <p:cNvPr id="8" name="Content Placeholder 7"/>
          <p:cNvSpPr>
            <a:spLocks noGrp="1"/>
          </p:cNvSpPr>
          <p:nvPr>
            <p:ph idx="1"/>
          </p:nvPr>
        </p:nvSpPr>
        <p:spPr>
          <a:xfrm>
            <a:off x="152400" y="990600"/>
            <a:ext cx="8839200" cy="1862403"/>
          </a:xfrm>
        </p:spPr>
        <p:txBody>
          <a:bodyPr/>
          <a:lstStyle/>
          <a:p>
            <a:r>
              <a:rPr lang="en-US" b="1" noProof="0" dirty="0"/>
              <a:t>Is replacement active? </a:t>
            </a:r>
          </a:p>
          <a:p>
            <a:pPr lvl="1"/>
            <a:r>
              <a:rPr lang="en-US" noProof="0" dirty="0"/>
              <a:t>Column indicates if text key is replacing a standard text key and if the replacement is activated or not</a:t>
            </a:r>
          </a:p>
        </p:txBody>
      </p:sp>
      <p:sp>
        <p:nvSpPr>
          <p:cNvPr id="7" name="Footer Placeholder 3">
            <a:extLst>
              <a:ext uri="{FF2B5EF4-FFF2-40B4-BE49-F238E27FC236}">
                <a16:creationId xmlns:a16="http://schemas.microsoft.com/office/drawing/2014/main" xmlns="" id="{2A94F757-D186-49BD-86C0-4E906407E9CE}"/>
              </a:ext>
            </a:extLst>
          </p:cNvPr>
          <p:cNvSpPr>
            <a:spLocks noGrp="1"/>
          </p:cNvSpPr>
          <p:nvPr>
            <p:ph type="ftr" sz="quarter" idx="11"/>
          </p:nvPr>
        </p:nvSpPr>
        <p:spPr>
          <a:xfrm>
            <a:off x="5638800" y="6416679"/>
            <a:ext cx="2895600" cy="365125"/>
          </a:xfrm>
        </p:spPr>
        <p:txBody>
          <a:bodyPr/>
          <a:lstStyle/>
          <a:p>
            <a:r>
              <a:rPr lang="en-US" dirty="0"/>
              <a:t>© 2018 </a:t>
            </a:r>
            <a:r>
              <a:rPr lang="en-US" dirty="0" err="1"/>
              <a:t>Planisware</a:t>
            </a:r>
            <a:endParaRPr lang="en-US" dirty="0"/>
          </a:p>
        </p:txBody>
      </p:sp>
      <p:sp>
        <p:nvSpPr>
          <p:cNvPr id="9" name="Slide Number Placeholder 4">
            <a:extLst>
              <a:ext uri="{FF2B5EF4-FFF2-40B4-BE49-F238E27FC236}">
                <a16:creationId xmlns:a16="http://schemas.microsoft.com/office/drawing/2014/main" xmlns="" id="{07F7FF7A-8A07-4D31-9FD2-8EDE65397F59}"/>
              </a:ext>
            </a:extLst>
          </p:cNvPr>
          <p:cNvSpPr>
            <a:spLocks noGrp="1"/>
          </p:cNvSpPr>
          <p:nvPr>
            <p:ph type="sldNum" sz="quarter" idx="12"/>
          </p:nvPr>
        </p:nvSpPr>
        <p:spPr>
          <a:xfrm>
            <a:off x="8610600" y="6416679"/>
            <a:ext cx="457200" cy="365125"/>
          </a:xfrm>
        </p:spPr>
        <p:txBody>
          <a:bodyPr/>
          <a:lstStyle/>
          <a:p>
            <a:fld id="{AA6609B8-1C18-4083-9988-A5F5F3686A15}" type="slidenum">
              <a:rPr lang="en-US" smtClean="0"/>
              <a:pPr/>
              <a:t>112</a:t>
            </a:fld>
            <a:endParaRPr lang="en-US" dirty="0"/>
          </a:p>
        </p:txBody>
      </p:sp>
    </p:spTree>
    <p:extLst>
      <p:ext uri="{BB962C8B-B14F-4D97-AF65-F5344CB8AC3E}">
        <p14:creationId xmlns:p14="http://schemas.microsoft.com/office/powerpoint/2010/main" val="132235073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538681" y="2262875"/>
            <a:ext cx="5403190" cy="3222215"/>
          </a:xfrm>
          <a:prstGeom prst="rect">
            <a:avLst/>
          </a:prstGeom>
        </p:spPr>
      </p:pic>
      <p:grpSp>
        <p:nvGrpSpPr>
          <p:cNvPr id="30" name="Group 29"/>
          <p:cNvGrpSpPr/>
          <p:nvPr/>
        </p:nvGrpSpPr>
        <p:grpSpPr>
          <a:xfrm>
            <a:off x="1268170" y="1463634"/>
            <a:ext cx="7441999" cy="1608565"/>
            <a:chOff x="210441" y="835508"/>
            <a:chExt cx="7441999" cy="1608565"/>
          </a:xfrm>
        </p:grpSpPr>
        <p:sp>
          <p:nvSpPr>
            <p:cNvPr id="6" name="Rectangle 5"/>
            <p:cNvSpPr/>
            <p:nvPr/>
          </p:nvSpPr>
          <p:spPr>
            <a:xfrm>
              <a:off x="247338" y="1795848"/>
              <a:ext cx="595677" cy="162079"/>
            </a:xfrm>
            <a:prstGeom prst="rect">
              <a:avLst/>
            </a:prstGeom>
            <a:noFill/>
            <a:ln w="38100">
              <a:solidFill>
                <a:srgbClr val="C500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9" name="Straight Arrow Connector 8"/>
            <p:cNvCxnSpPr>
              <a:stCxn id="10" idx="0"/>
              <a:endCxn id="6" idx="0"/>
            </p:cNvCxnSpPr>
            <p:nvPr/>
          </p:nvCxnSpPr>
          <p:spPr>
            <a:xfrm flipH="1">
              <a:off x="545177" y="835508"/>
              <a:ext cx="908698" cy="960340"/>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210441" y="835508"/>
              <a:ext cx="2486868" cy="64633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en-GB" dirty="0"/>
                <a:t>1. Create a new text key</a:t>
              </a:r>
              <a:endParaRPr lang="fr-FR" dirty="0"/>
            </a:p>
          </p:txBody>
        </p:sp>
        <p:cxnSp>
          <p:nvCxnSpPr>
            <p:cNvPr id="12" name="Straight Arrow Connector 11"/>
            <p:cNvCxnSpPr>
              <a:stCxn id="13" idx="1"/>
              <a:endCxn id="25" idx="2"/>
            </p:cNvCxnSpPr>
            <p:nvPr/>
          </p:nvCxnSpPr>
          <p:spPr>
            <a:xfrm flipH="1">
              <a:off x="2302336" y="1705409"/>
              <a:ext cx="2863236" cy="676228"/>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65572" y="966745"/>
              <a:ext cx="2486868" cy="147732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en-GB" dirty="0"/>
                <a:t>2. Name is mandatory and should not contain spaces. Select a parent key, if necessary</a:t>
              </a:r>
              <a:endParaRPr lang="fr-FR" dirty="0"/>
            </a:p>
          </p:txBody>
        </p:sp>
        <p:cxnSp>
          <p:nvCxnSpPr>
            <p:cNvPr id="16" name="Straight Arrow Connector 15"/>
            <p:cNvCxnSpPr>
              <a:stCxn id="13" idx="1"/>
              <a:endCxn id="22" idx="3"/>
            </p:cNvCxnSpPr>
            <p:nvPr/>
          </p:nvCxnSpPr>
          <p:spPr>
            <a:xfrm flipH="1">
              <a:off x="4684703" y="1705409"/>
              <a:ext cx="480869" cy="594483"/>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22" name="Rectangle 21"/>
            <p:cNvSpPr/>
            <p:nvPr/>
          </p:nvSpPr>
          <p:spPr>
            <a:xfrm>
              <a:off x="3535599" y="2218146"/>
              <a:ext cx="1149104" cy="163491"/>
            </a:xfrm>
            <a:prstGeom prst="rect">
              <a:avLst/>
            </a:prstGeom>
            <a:noFill/>
            <a:ln w="12700">
              <a:solidFill>
                <a:srgbClr val="C5007B">
                  <a:alpha val="80000"/>
                </a:srgb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Rectangle 24"/>
            <p:cNvSpPr/>
            <p:nvPr/>
          </p:nvSpPr>
          <p:spPr>
            <a:xfrm>
              <a:off x="1584887" y="2239483"/>
              <a:ext cx="1434897" cy="142154"/>
            </a:xfrm>
            <a:prstGeom prst="rect">
              <a:avLst/>
            </a:prstGeom>
            <a:noFill/>
            <a:ln w="12700">
              <a:solidFill>
                <a:srgbClr val="C5007B">
                  <a:alpha val="80000"/>
                </a:srgb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2" name="Title 1"/>
          <p:cNvSpPr>
            <a:spLocks noGrp="1"/>
          </p:cNvSpPr>
          <p:nvPr>
            <p:ph type="title"/>
          </p:nvPr>
        </p:nvSpPr>
        <p:spPr/>
        <p:txBody>
          <a:bodyPr/>
          <a:lstStyle/>
          <a:p>
            <a:r>
              <a:rPr lang="en-US" noProof="0" dirty="0"/>
              <a:t>Creating Text Keys</a:t>
            </a:r>
          </a:p>
        </p:txBody>
      </p:sp>
      <p:cxnSp>
        <p:nvCxnSpPr>
          <p:cNvPr id="18" name="Straight Arrow Connector 17"/>
          <p:cNvCxnSpPr>
            <a:stCxn id="19" idx="3"/>
          </p:cNvCxnSpPr>
          <p:nvPr/>
        </p:nvCxnSpPr>
        <p:spPr>
          <a:xfrm flipV="1">
            <a:off x="2734206" y="5355241"/>
            <a:ext cx="2359002" cy="277505"/>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247338" y="5171081"/>
            <a:ext cx="2486868" cy="92333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en-GB" dirty="0"/>
              <a:t>4. Click OK to save creation and close the dialog</a:t>
            </a:r>
            <a:endParaRPr lang="fr-FR" dirty="0"/>
          </a:p>
        </p:txBody>
      </p:sp>
      <p:grpSp>
        <p:nvGrpSpPr>
          <p:cNvPr id="31" name="Group 30"/>
          <p:cNvGrpSpPr/>
          <p:nvPr/>
        </p:nvGrpSpPr>
        <p:grpSpPr>
          <a:xfrm>
            <a:off x="2462321" y="3257151"/>
            <a:ext cx="6151442" cy="2239308"/>
            <a:chOff x="2462321" y="3257151"/>
            <a:chExt cx="6151442" cy="2239308"/>
          </a:xfrm>
        </p:grpSpPr>
        <p:sp>
          <p:nvSpPr>
            <p:cNvPr id="23" name="Rectangle 22"/>
            <p:cNvSpPr/>
            <p:nvPr/>
          </p:nvSpPr>
          <p:spPr>
            <a:xfrm>
              <a:off x="2462321" y="3257151"/>
              <a:ext cx="1615192" cy="357346"/>
            </a:xfrm>
            <a:prstGeom prst="rect">
              <a:avLst/>
            </a:prstGeom>
            <a:noFill/>
            <a:ln w="38100">
              <a:solidFill>
                <a:srgbClr val="C500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24" name="Straight Arrow Connector 23"/>
            <p:cNvCxnSpPr>
              <a:stCxn id="26" idx="0"/>
              <a:endCxn id="23" idx="3"/>
            </p:cNvCxnSpPr>
            <p:nvPr/>
          </p:nvCxnSpPr>
          <p:spPr>
            <a:xfrm flipH="1" flipV="1">
              <a:off x="4077513" y="3435824"/>
              <a:ext cx="3345976" cy="490975"/>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6233214" y="3926799"/>
              <a:ext cx="2380549" cy="156966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en-US" sz="1600" dirty="0"/>
                <a:t>3. Enter the label for each language used in your system, in the appropriate zones; e.g. English label in the English zone</a:t>
              </a:r>
              <a:endParaRPr lang="fr-FR" sz="1600" dirty="0"/>
            </a:p>
          </p:txBody>
        </p:sp>
      </p:grpSp>
      <p:sp>
        <p:nvSpPr>
          <p:cNvPr id="29" name="Espace réservé du contenu 2"/>
          <p:cNvSpPr txBox="1">
            <a:spLocks/>
          </p:cNvSpPr>
          <p:nvPr/>
        </p:nvSpPr>
        <p:spPr>
          <a:xfrm>
            <a:off x="152400" y="990600"/>
            <a:ext cx="8839200" cy="5135563"/>
          </a:xfrm>
          <a:prstGeom prst="rect">
            <a:avLst/>
          </a:prstGeom>
        </p:spPr>
        <p:txBody>
          <a:bodyPr vert="horz" lIns="91440" tIns="45720" rIns="91440" bIns="45720" rtlCol="0">
            <a:normAutofit/>
          </a:bodyPr>
          <a:lstStyle>
            <a:lvl1pPr marL="257175" indent="-257175" algn="l" defTabSz="685800" rtl="0" eaLnBrk="1" latinLnBrk="0" hangingPunct="1">
              <a:spcBef>
                <a:spcPct val="20000"/>
              </a:spcBef>
              <a:buFont typeface="Arial"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n-US" dirty="0"/>
              <a:t>Navigate to Administration &gt; Data &gt; TEXT_KEYS</a:t>
            </a:r>
          </a:p>
          <a:p>
            <a:pPr lvl="1"/>
            <a:endParaRPr lang="en-US" dirty="0"/>
          </a:p>
        </p:txBody>
      </p:sp>
      <p:sp>
        <p:nvSpPr>
          <p:cNvPr id="32" name="Footer Placeholder 3">
            <a:extLst>
              <a:ext uri="{FF2B5EF4-FFF2-40B4-BE49-F238E27FC236}">
                <a16:creationId xmlns:a16="http://schemas.microsoft.com/office/drawing/2014/main" xmlns="" id="{DB67B2A2-9F86-478B-95D1-B68CBA81B85B}"/>
              </a:ext>
            </a:extLst>
          </p:cNvPr>
          <p:cNvSpPr>
            <a:spLocks noGrp="1"/>
          </p:cNvSpPr>
          <p:nvPr>
            <p:ph type="ftr" sz="quarter" idx="11"/>
          </p:nvPr>
        </p:nvSpPr>
        <p:spPr>
          <a:xfrm>
            <a:off x="5638800" y="6416679"/>
            <a:ext cx="2895600" cy="365125"/>
          </a:xfrm>
        </p:spPr>
        <p:txBody>
          <a:bodyPr/>
          <a:lstStyle/>
          <a:p>
            <a:r>
              <a:rPr lang="en-US" dirty="0"/>
              <a:t>© 2018 </a:t>
            </a:r>
            <a:r>
              <a:rPr lang="en-US" dirty="0" err="1"/>
              <a:t>Planisware</a:t>
            </a:r>
            <a:endParaRPr lang="en-US" dirty="0"/>
          </a:p>
        </p:txBody>
      </p:sp>
      <p:sp>
        <p:nvSpPr>
          <p:cNvPr id="33" name="Slide Number Placeholder 4">
            <a:extLst>
              <a:ext uri="{FF2B5EF4-FFF2-40B4-BE49-F238E27FC236}">
                <a16:creationId xmlns:a16="http://schemas.microsoft.com/office/drawing/2014/main" xmlns="" id="{4CAE3E64-F133-4136-94DB-720ED77D84A8}"/>
              </a:ext>
            </a:extLst>
          </p:cNvPr>
          <p:cNvSpPr>
            <a:spLocks noGrp="1"/>
          </p:cNvSpPr>
          <p:nvPr>
            <p:ph type="sldNum" sz="quarter" idx="12"/>
          </p:nvPr>
        </p:nvSpPr>
        <p:spPr>
          <a:xfrm>
            <a:off x="8610600" y="6416679"/>
            <a:ext cx="457200" cy="365125"/>
          </a:xfrm>
        </p:spPr>
        <p:txBody>
          <a:bodyPr/>
          <a:lstStyle/>
          <a:p>
            <a:fld id="{AA6609B8-1C18-4083-9988-A5F5F3686A15}" type="slidenum">
              <a:rPr lang="en-US" smtClean="0"/>
              <a:pPr/>
              <a:t>113</a:t>
            </a:fld>
            <a:endParaRPr lang="en-US" dirty="0"/>
          </a:p>
        </p:txBody>
      </p:sp>
    </p:spTree>
    <p:extLst>
      <p:ext uri="{BB962C8B-B14F-4D97-AF65-F5344CB8AC3E}">
        <p14:creationId xmlns:p14="http://schemas.microsoft.com/office/powerpoint/2010/main" val="144692459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noProof="0" dirty="0"/>
              <a:t>Modifying Text Keys</a:t>
            </a:r>
          </a:p>
        </p:txBody>
      </p:sp>
      <p:sp>
        <p:nvSpPr>
          <p:cNvPr id="5" name="ZoneTexte 4"/>
          <p:cNvSpPr txBox="1"/>
          <p:nvPr/>
        </p:nvSpPr>
        <p:spPr>
          <a:xfrm>
            <a:off x="304800" y="5638800"/>
            <a:ext cx="8686800" cy="923330"/>
          </a:xfrm>
          <a:prstGeom prst="rect">
            <a:avLst/>
          </a:prstGeom>
          <a:noFill/>
        </p:spPr>
        <p:txBody>
          <a:bodyPr wrap="square" rtlCol="0">
            <a:spAutoFit/>
          </a:bodyPr>
          <a:lstStyle/>
          <a:p>
            <a:r>
              <a:rPr lang="en-US" dirty="0"/>
              <a:t>If you do not check the</a:t>
            </a:r>
            <a:r>
              <a:rPr lang="en-US" b="1" dirty="0">
                <a:solidFill>
                  <a:schemeClr val="accent1"/>
                </a:solidFill>
              </a:rPr>
              <a:t> Is replacement active?  </a:t>
            </a:r>
            <a:r>
              <a:rPr lang="en-US" dirty="0"/>
              <a:t>box, it is deactivated by default         . To activate it, double-click on the icon in the “Is replacement active?” column. The icon becomes green.</a:t>
            </a:r>
          </a:p>
        </p:txBody>
      </p:sp>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36000" y="6189000"/>
            <a:ext cx="512000" cy="28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05800" y="5673965"/>
            <a:ext cx="485053" cy="28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ZoneTexte 5"/>
          <p:cNvSpPr txBox="1"/>
          <p:nvPr/>
        </p:nvSpPr>
        <p:spPr>
          <a:xfrm>
            <a:off x="306000" y="914400"/>
            <a:ext cx="8533200" cy="1200329"/>
          </a:xfrm>
          <a:prstGeom prst="rect">
            <a:avLst/>
          </a:prstGeom>
          <a:noFill/>
        </p:spPr>
        <p:txBody>
          <a:bodyPr wrap="square" rtlCol="0">
            <a:spAutoFit/>
          </a:bodyPr>
          <a:lstStyle/>
          <a:p>
            <a:r>
              <a:rPr lang="en-US" dirty="0"/>
              <a:t>To modify text keys:</a:t>
            </a:r>
          </a:p>
          <a:p>
            <a:pPr marL="285750" indent="-285750">
              <a:buFont typeface="Arial" panose="020B0604020202020204" pitchFamily="34" charset="0"/>
              <a:buChar char="•"/>
            </a:pPr>
            <a:r>
              <a:rPr lang="en-US" dirty="0"/>
              <a:t>Double-click on the line of a text key. The </a:t>
            </a:r>
            <a:r>
              <a:rPr lang="en-US" b="1" dirty="0">
                <a:solidFill>
                  <a:schemeClr val="accent1"/>
                </a:solidFill>
              </a:rPr>
              <a:t>Text Keys (Modification)</a:t>
            </a:r>
            <a:r>
              <a:rPr lang="en-US" dirty="0"/>
              <a:t> dialog is displayed. </a:t>
            </a:r>
          </a:p>
          <a:p>
            <a:pPr marL="285750" indent="-285750">
              <a:buFont typeface="Arial" panose="020B0604020202020204" pitchFamily="34" charset="0"/>
              <a:buChar char="•"/>
            </a:pPr>
            <a:r>
              <a:rPr lang="en-US" dirty="0"/>
              <a:t>Modify your data.</a:t>
            </a:r>
          </a:p>
        </p:txBody>
      </p:sp>
      <p:pic>
        <p:nvPicPr>
          <p:cNvPr id="8194"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15576" y="1676400"/>
            <a:ext cx="4704424" cy="372730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ZoneTexte 6"/>
          <p:cNvSpPr txBox="1"/>
          <p:nvPr/>
        </p:nvSpPr>
        <p:spPr>
          <a:xfrm>
            <a:off x="685800" y="2310126"/>
            <a:ext cx="1600200" cy="1200329"/>
          </a:xfrm>
          <a:prstGeom prst="rect">
            <a:avLst/>
          </a:prstGeom>
          <a:solidFill>
            <a:srgbClr val="FFFFFF"/>
          </a:solidFill>
          <a:effectLst>
            <a:outerShdw blurRad="50800" dist="38100" dir="2700000" algn="tl" rotWithShape="0">
              <a:prstClr val="black">
                <a:alpha val="40000"/>
              </a:prstClr>
            </a:outerShdw>
          </a:effectLst>
        </p:spPr>
        <p:txBody>
          <a:bodyPr wrap="square" rtlCol="0">
            <a:spAutoFit/>
          </a:bodyPr>
          <a:lstStyle/>
          <a:p>
            <a:r>
              <a:rPr lang="en-US" dirty="0"/>
              <a:t>Check the </a:t>
            </a:r>
            <a:r>
              <a:rPr lang="en-US" b="1" dirty="0">
                <a:solidFill>
                  <a:schemeClr val="accent1"/>
                </a:solidFill>
              </a:rPr>
              <a:t>Is active?</a:t>
            </a:r>
            <a:r>
              <a:rPr lang="en-US" dirty="0"/>
              <a:t> box to activate the modification.</a:t>
            </a:r>
          </a:p>
        </p:txBody>
      </p:sp>
      <p:sp>
        <p:nvSpPr>
          <p:cNvPr id="8" name="Rectangle à coins arrondis 7"/>
          <p:cNvSpPr/>
          <p:nvPr/>
        </p:nvSpPr>
        <p:spPr>
          <a:xfrm>
            <a:off x="2915576" y="2160779"/>
            <a:ext cx="665759" cy="149347"/>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Connecteur en angle 9"/>
          <p:cNvCxnSpPr>
            <a:stCxn id="7" idx="0"/>
          </p:cNvCxnSpPr>
          <p:nvPr/>
        </p:nvCxnSpPr>
        <p:spPr>
          <a:xfrm rot="5400000" flipH="1" flipV="1">
            <a:off x="2163401" y="1557951"/>
            <a:ext cx="74674" cy="1429676"/>
          </a:xfrm>
          <a:prstGeom prst="bentConnector2">
            <a:avLst/>
          </a:prstGeom>
          <a:ln w="19050">
            <a:tailEnd type="arrow"/>
          </a:ln>
        </p:spPr>
        <p:style>
          <a:lnRef idx="1">
            <a:schemeClr val="accent1"/>
          </a:lnRef>
          <a:fillRef idx="0">
            <a:schemeClr val="accent1"/>
          </a:fillRef>
          <a:effectRef idx="0">
            <a:schemeClr val="accent1"/>
          </a:effectRef>
          <a:fontRef idx="minor">
            <a:schemeClr val="tx1"/>
          </a:fontRef>
        </p:style>
      </p:cxnSp>
      <p:sp>
        <p:nvSpPr>
          <p:cNvPr id="13" name="Footer Placeholder 3">
            <a:extLst>
              <a:ext uri="{FF2B5EF4-FFF2-40B4-BE49-F238E27FC236}">
                <a16:creationId xmlns:a16="http://schemas.microsoft.com/office/drawing/2014/main" xmlns="" id="{0DB5266D-7351-4419-B40D-DCF277EE1CA6}"/>
              </a:ext>
            </a:extLst>
          </p:cNvPr>
          <p:cNvSpPr>
            <a:spLocks noGrp="1"/>
          </p:cNvSpPr>
          <p:nvPr>
            <p:ph type="ftr" sz="quarter" idx="11"/>
          </p:nvPr>
        </p:nvSpPr>
        <p:spPr>
          <a:xfrm>
            <a:off x="5638800" y="6416679"/>
            <a:ext cx="2895600" cy="365125"/>
          </a:xfrm>
        </p:spPr>
        <p:txBody>
          <a:bodyPr/>
          <a:lstStyle/>
          <a:p>
            <a:r>
              <a:rPr lang="en-US" dirty="0"/>
              <a:t>© 2018 </a:t>
            </a:r>
            <a:r>
              <a:rPr lang="en-US" dirty="0" err="1"/>
              <a:t>Planisware</a:t>
            </a:r>
            <a:endParaRPr lang="en-US" dirty="0"/>
          </a:p>
        </p:txBody>
      </p:sp>
      <p:sp>
        <p:nvSpPr>
          <p:cNvPr id="14" name="Slide Number Placeholder 4">
            <a:extLst>
              <a:ext uri="{FF2B5EF4-FFF2-40B4-BE49-F238E27FC236}">
                <a16:creationId xmlns:a16="http://schemas.microsoft.com/office/drawing/2014/main" xmlns="" id="{9714F2FA-27BF-4175-96DD-BF1E628ED5B1}"/>
              </a:ext>
            </a:extLst>
          </p:cNvPr>
          <p:cNvSpPr>
            <a:spLocks noGrp="1"/>
          </p:cNvSpPr>
          <p:nvPr>
            <p:ph type="sldNum" sz="quarter" idx="12"/>
          </p:nvPr>
        </p:nvSpPr>
        <p:spPr>
          <a:xfrm>
            <a:off x="8610600" y="6416679"/>
            <a:ext cx="457200" cy="365125"/>
          </a:xfrm>
        </p:spPr>
        <p:txBody>
          <a:bodyPr/>
          <a:lstStyle/>
          <a:p>
            <a:fld id="{AA6609B8-1C18-4083-9988-A5F5F3686A15}" type="slidenum">
              <a:rPr lang="en-US" smtClean="0"/>
              <a:pPr/>
              <a:t>114</a:t>
            </a:fld>
            <a:endParaRPr lang="en-US" dirty="0"/>
          </a:p>
        </p:txBody>
      </p:sp>
    </p:spTree>
    <p:extLst>
      <p:ext uri="{BB962C8B-B14F-4D97-AF65-F5344CB8AC3E}">
        <p14:creationId xmlns:p14="http://schemas.microsoft.com/office/powerpoint/2010/main" val="281472576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Using Text Keys</a:t>
            </a:r>
          </a:p>
        </p:txBody>
      </p:sp>
      <p:sp>
        <p:nvSpPr>
          <p:cNvPr id="3" name="Content Placeholder 2"/>
          <p:cNvSpPr>
            <a:spLocks noGrp="1"/>
          </p:cNvSpPr>
          <p:nvPr>
            <p:ph idx="1"/>
          </p:nvPr>
        </p:nvSpPr>
        <p:spPr/>
        <p:txBody>
          <a:bodyPr/>
          <a:lstStyle/>
          <a:p>
            <a:r>
              <a:rPr lang="en-US" noProof="0" dirty="0"/>
              <a:t>By default descriptions are used for labels in the interface</a:t>
            </a:r>
          </a:p>
          <a:p>
            <a:r>
              <a:rPr lang="en-US" noProof="0" dirty="0"/>
              <a:t>Can be entered in most </a:t>
            </a:r>
            <a:r>
              <a:rPr lang="en-US" b="1" noProof="0" dirty="0"/>
              <a:t>Description</a:t>
            </a:r>
            <a:r>
              <a:rPr lang="en-US" noProof="0" dirty="0"/>
              <a:t> fields </a:t>
            </a:r>
          </a:p>
          <a:p>
            <a:pPr lvl="1"/>
            <a:r>
              <a:rPr lang="en-US" noProof="0" dirty="0"/>
              <a:t>Syntax: #@&lt;</a:t>
            </a:r>
            <a:r>
              <a:rPr lang="en-US" noProof="0" dirty="0" err="1"/>
              <a:t>text_key_identifier</a:t>
            </a:r>
            <a:r>
              <a:rPr lang="en-US" noProof="0" dirty="0"/>
              <a:t>&gt;, or “Name” column of text key</a:t>
            </a:r>
          </a:p>
          <a:p>
            <a:endParaRPr lang="en-US" noProof="0" dirty="0"/>
          </a:p>
        </p:txBody>
      </p:sp>
      <p:pic>
        <p:nvPicPr>
          <p:cNvPr id="4" name="Picture 3"/>
          <p:cNvPicPr>
            <a:picLocks noChangeAspect="1"/>
          </p:cNvPicPr>
          <p:nvPr/>
        </p:nvPicPr>
        <p:blipFill rotWithShape="1">
          <a:blip r:embed="rId2"/>
          <a:srcRect t="1687"/>
          <a:stretch/>
        </p:blipFill>
        <p:spPr>
          <a:xfrm>
            <a:off x="1548981" y="2395120"/>
            <a:ext cx="6046038" cy="3920339"/>
          </a:xfrm>
          <a:prstGeom prst="rect">
            <a:avLst/>
          </a:prstGeom>
        </p:spPr>
      </p:pic>
      <p:sp>
        <p:nvSpPr>
          <p:cNvPr id="5" name="Footer Placeholder 3">
            <a:extLst>
              <a:ext uri="{FF2B5EF4-FFF2-40B4-BE49-F238E27FC236}">
                <a16:creationId xmlns:a16="http://schemas.microsoft.com/office/drawing/2014/main" xmlns="" id="{E668B971-3FF6-42BB-9628-39A183EB20AF}"/>
              </a:ext>
            </a:extLst>
          </p:cNvPr>
          <p:cNvSpPr>
            <a:spLocks noGrp="1"/>
          </p:cNvSpPr>
          <p:nvPr>
            <p:ph type="ftr" sz="quarter" idx="11"/>
          </p:nvPr>
        </p:nvSpPr>
        <p:spPr>
          <a:xfrm>
            <a:off x="5638800" y="6416679"/>
            <a:ext cx="2895600" cy="365125"/>
          </a:xfrm>
        </p:spPr>
        <p:txBody>
          <a:bodyPr/>
          <a:lstStyle/>
          <a:p>
            <a:r>
              <a:rPr lang="en-US" dirty="0"/>
              <a:t>© 2018 </a:t>
            </a:r>
            <a:r>
              <a:rPr lang="en-US" dirty="0" err="1"/>
              <a:t>Planisware</a:t>
            </a:r>
            <a:endParaRPr lang="en-US" dirty="0"/>
          </a:p>
        </p:txBody>
      </p:sp>
      <p:sp>
        <p:nvSpPr>
          <p:cNvPr id="6" name="Slide Number Placeholder 4">
            <a:extLst>
              <a:ext uri="{FF2B5EF4-FFF2-40B4-BE49-F238E27FC236}">
                <a16:creationId xmlns:a16="http://schemas.microsoft.com/office/drawing/2014/main" xmlns="" id="{C21C3670-74ED-482B-AAC0-269B92B2A34C}"/>
              </a:ext>
            </a:extLst>
          </p:cNvPr>
          <p:cNvSpPr>
            <a:spLocks noGrp="1"/>
          </p:cNvSpPr>
          <p:nvPr>
            <p:ph type="sldNum" sz="quarter" idx="12"/>
          </p:nvPr>
        </p:nvSpPr>
        <p:spPr>
          <a:xfrm>
            <a:off x="8610600" y="6416679"/>
            <a:ext cx="457200" cy="365125"/>
          </a:xfrm>
        </p:spPr>
        <p:txBody>
          <a:bodyPr/>
          <a:lstStyle/>
          <a:p>
            <a:fld id="{AA6609B8-1C18-4083-9988-A5F5F3686A15}" type="slidenum">
              <a:rPr lang="en-US" smtClean="0"/>
              <a:pPr/>
              <a:t>115</a:t>
            </a:fld>
            <a:endParaRPr lang="en-US" dirty="0"/>
          </a:p>
        </p:txBody>
      </p:sp>
    </p:spTree>
    <p:extLst>
      <p:ext uri="{BB962C8B-B14F-4D97-AF65-F5344CB8AC3E}">
        <p14:creationId xmlns:p14="http://schemas.microsoft.com/office/powerpoint/2010/main" val="63274705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noProof="0" dirty="0"/>
              <a:t>Toolbar editor</a:t>
            </a:r>
          </a:p>
        </p:txBody>
      </p:sp>
      <p:sp>
        <p:nvSpPr>
          <p:cNvPr id="3" name="Espace réservé du texte 2"/>
          <p:cNvSpPr>
            <a:spLocks noGrp="1"/>
          </p:cNvSpPr>
          <p:nvPr>
            <p:ph type="body" idx="1"/>
          </p:nvPr>
        </p:nvSpPr>
        <p:spPr>
          <a:xfrm>
            <a:off x="12879" y="3581400"/>
            <a:ext cx="3568521" cy="2209800"/>
          </a:xfrm>
        </p:spPr>
        <p:txBody>
          <a:bodyPr/>
          <a:lstStyle/>
          <a:p>
            <a:endParaRPr lang="en-US" dirty="0"/>
          </a:p>
        </p:txBody>
      </p:sp>
      <p:sp>
        <p:nvSpPr>
          <p:cNvPr id="5" name="Footer Placeholder 3">
            <a:extLst>
              <a:ext uri="{FF2B5EF4-FFF2-40B4-BE49-F238E27FC236}">
                <a16:creationId xmlns:a16="http://schemas.microsoft.com/office/drawing/2014/main" xmlns="" id="{FB95334C-9CE3-4B11-8793-B3D4A61C4E88}"/>
              </a:ext>
            </a:extLst>
          </p:cNvPr>
          <p:cNvSpPr>
            <a:spLocks noGrp="1"/>
          </p:cNvSpPr>
          <p:nvPr>
            <p:ph type="ftr" sz="quarter" idx="11"/>
          </p:nvPr>
        </p:nvSpPr>
        <p:spPr>
          <a:xfrm>
            <a:off x="5638800" y="6416679"/>
            <a:ext cx="2895600" cy="365125"/>
          </a:xfrm>
        </p:spPr>
        <p:txBody>
          <a:bodyPr/>
          <a:lstStyle/>
          <a:p>
            <a:r>
              <a:rPr lang="en-US" dirty="0"/>
              <a:t>© 2018 </a:t>
            </a:r>
            <a:r>
              <a:rPr lang="en-US" dirty="0" err="1"/>
              <a:t>Planisware</a:t>
            </a:r>
            <a:endParaRPr lang="en-US" dirty="0"/>
          </a:p>
        </p:txBody>
      </p:sp>
      <p:sp>
        <p:nvSpPr>
          <p:cNvPr id="6" name="Slide Number Placeholder 4">
            <a:extLst>
              <a:ext uri="{FF2B5EF4-FFF2-40B4-BE49-F238E27FC236}">
                <a16:creationId xmlns:a16="http://schemas.microsoft.com/office/drawing/2014/main" xmlns="" id="{CC2806BE-3E60-4B21-A4B1-83BF194E4A3E}"/>
              </a:ext>
            </a:extLst>
          </p:cNvPr>
          <p:cNvSpPr>
            <a:spLocks noGrp="1"/>
          </p:cNvSpPr>
          <p:nvPr>
            <p:ph type="sldNum" sz="quarter" idx="12"/>
          </p:nvPr>
        </p:nvSpPr>
        <p:spPr>
          <a:xfrm>
            <a:off x="8610600" y="6416679"/>
            <a:ext cx="457200" cy="365125"/>
          </a:xfrm>
        </p:spPr>
        <p:txBody>
          <a:bodyPr/>
          <a:lstStyle/>
          <a:p>
            <a:fld id="{AA6609B8-1C18-4083-9988-A5F5F3686A15}" type="slidenum">
              <a:rPr lang="en-US" smtClean="0"/>
              <a:pPr/>
              <a:t>116</a:t>
            </a:fld>
            <a:endParaRPr lang="en-US" dirty="0"/>
          </a:p>
        </p:txBody>
      </p:sp>
    </p:spTree>
    <p:extLst>
      <p:ext uri="{BB962C8B-B14F-4D97-AF65-F5344CB8AC3E}">
        <p14:creationId xmlns:p14="http://schemas.microsoft.com/office/powerpoint/2010/main" val="86187992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30960"/>
            <a:ext cx="8839200" cy="914400"/>
          </a:xfrm>
        </p:spPr>
        <p:txBody>
          <a:bodyPr/>
          <a:lstStyle/>
          <a:p>
            <a:r>
              <a:rPr lang="en-US" noProof="0" dirty="0"/>
              <a:t>Toolbar editor - Scenario</a:t>
            </a:r>
          </a:p>
        </p:txBody>
      </p:sp>
      <p:sp>
        <p:nvSpPr>
          <p:cNvPr id="3" name="Rectangle: Rounded Corners 2"/>
          <p:cNvSpPr/>
          <p:nvPr/>
        </p:nvSpPr>
        <p:spPr>
          <a:xfrm>
            <a:off x="1287624" y="1411119"/>
            <a:ext cx="7780176" cy="1199789"/>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solidFill>
              </a:rPr>
              <a:t>All these toolbars on </a:t>
            </a:r>
            <a:r>
              <a:rPr lang="en-US" dirty="0" err="1">
                <a:solidFill>
                  <a:schemeClr val="accent1"/>
                </a:solidFill>
              </a:rPr>
              <a:t>Planisware</a:t>
            </a:r>
            <a:r>
              <a:rPr lang="en-US" dirty="0">
                <a:solidFill>
                  <a:schemeClr val="accent1"/>
                </a:solidFill>
              </a:rPr>
              <a:t> seem helpful but some users see unnecessary tools that they don’t use or they would like to </a:t>
            </a:r>
          </a:p>
        </p:txBody>
      </p:sp>
      <p:sp>
        <p:nvSpPr>
          <p:cNvPr id="6" name="TextBox 5"/>
          <p:cNvSpPr txBox="1"/>
          <p:nvPr/>
        </p:nvSpPr>
        <p:spPr>
          <a:xfrm>
            <a:off x="0" y="887900"/>
            <a:ext cx="3058160" cy="523220"/>
          </a:xfrm>
          <a:prstGeom prst="rect">
            <a:avLst/>
          </a:prstGeom>
          <a:noFill/>
        </p:spPr>
        <p:txBody>
          <a:bodyPr wrap="square" rtlCol="0">
            <a:spAutoFit/>
          </a:bodyPr>
          <a:lstStyle/>
          <a:p>
            <a:r>
              <a:rPr lang="en-US" sz="2800" b="1" dirty="0">
                <a:solidFill>
                  <a:schemeClr val="tx2"/>
                </a:solidFill>
              </a:rPr>
              <a:t>Scenario</a:t>
            </a:r>
          </a:p>
        </p:txBody>
      </p:sp>
      <p:sp>
        <p:nvSpPr>
          <p:cNvPr id="7" name="Rectangle: Rounded Corners 12"/>
          <p:cNvSpPr/>
          <p:nvPr/>
        </p:nvSpPr>
        <p:spPr>
          <a:xfrm>
            <a:off x="91440" y="3205947"/>
            <a:ext cx="8976360" cy="3210732"/>
          </a:xfrm>
          <a:prstGeom prst="roundRect">
            <a:avLst/>
          </a:prstGeom>
        </p:spPr>
        <p:style>
          <a:lnRef idx="2">
            <a:schemeClr val="accent4"/>
          </a:lnRef>
          <a:fillRef idx="1">
            <a:schemeClr val="lt1"/>
          </a:fillRef>
          <a:effectRef idx="0">
            <a:schemeClr val="accent4"/>
          </a:effectRef>
          <a:fontRef idx="minor">
            <a:schemeClr val="dk1"/>
          </a:fontRef>
        </p:style>
        <p:txBody>
          <a:bodyPr rtlCol="0" anchor="ctr"/>
          <a:lstStyle/>
          <a:p>
            <a:r>
              <a:rPr lang="en-GB" dirty="0">
                <a:solidFill>
                  <a:schemeClr val="accent4"/>
                </a:solidFill>
              </a:rPr>
              <a:t>You can do this easily using the toolbar editor to hide buttons directly on the toolbar.</a:t>
            </a:r>
          </a:p>
        </p:txBody>
      </p:sp>
      <p:sp>
        <p:nvSpPr>
          <p:cNvPr id="8" name="TextBox 7"/>
          <p:cNvSpPr txBox="1"/>
          <p:nvPr/>
        </p:nvSpPr>
        <p:spPr>
          <a:xfrm>
            <a:off x="0" y="2610909"/>
            <a:ext cx="3058160" cy="523220"/>
          </a:xfrm>
          <a:prstGeom prst="rect">
            <a:avLst/>
          </a:prstGeom>
          <a:noFill/>
        </p:spPr>
        <p:txBody>
          <a:bodyPr wrap="square" rtlCol="0">
            <a:spAutoFit/>
          </a:bodyPr>
          <a:lstStyle/>
          <a:p>
            <a:r>
              <a:rPr lang="en-US" sz="2800" b="1" dirty="0">
                <a:solidFill>
                  <a:schemeClr val="accent4"/>
                </a:solidFill>
              </a:rPr>
              <a:t>Analysis</a:t>
            </a:r>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9689" y="1462705"/>
            <a:ext cx="1086908" cy="1086908"/>
          </a:xfrm>
          <a:prstGeom prst="rect">
            <a:avLst/>
          </a:prstGeom>
        </p:spPr>
      </p:pic>
      <p:sp>
        <p:nvSpPr>
          <p:cNvPr id="10" name="Footer Placeholder 3">
            <a:extLst>
              <a:ext uri="{FF2B5EF4-FFF2-40B4-BE49-F238E27FC236}">
                <a16:creationId xmlns:a16="http://schemas.microsoft.com/office/drawing/2014/main" xmlns="" id="{A1A2AAB3-F7FA-4902-84B4-0C05E894406F}"/>
              </a:ext>
            </a:extLst>
          </p:cNvPr>
          <p:cNvSpPr>
            <a:spLocks noGrp="1"/>
          </p:cNvSpPr>
          <p:nvPr>
            <p:ph type="ftr" sz="quarter" idx="11"/>
          </p:nvPr>
        </p:nvSpPr>
        <p:spPr>
          <a:xfrm>
            <a:off x="5638800" y="6416679"/>
            <a:ext cx="2895600" cy="365125"/>
          </a:xfrm>
        </p:spPr>
        <p:txBody>
          <a:bodyPr/>
          <a:lstStyle/>
          <a:p>
            <a:r>
              <a:rPr lang="en-US" dirty="0"/>
              <a:t>© 2018 </a:t>
            </a:r>
            <a:r>
              <a:rPr lang="en-US" dirty="0" err="1"/>
              <a:t>Planisware</a:t>
            </a:r>
            <a:endParaRPr lang="en-US" dirty="0"/>
          </a:p>
        </p:txBody>
      </p:sp>
      <p:sp>
        <p:nvSpPr>
          <p:cNvPr id="11" name="Slide Number Placeholder 4">
            <a:extLst>
              <a:ext uri="{FF2B5EF4-FFF2-40B4-BE49-F238E27FC236}">
                <a16:creationId xmlns:a16="http://schemas.microsoft.com/office/drawing/2014/main" xmlns="" id="{A2C57B36-3B0C-41BD-A695-C5E32F2B5A61}"/>
              </a:ext>
            </a:extLst>
          </p:cNvPr>
          <p:cNvSpPr>
            <a:spLocks noGrp="1"/>
          </p:cNvSpPr>
          <p:nvPr>
            <p:ph type="sldNum" sz="quarter" idx="12"/>
          </p:nvPr>
        </p:nvSpPr>
        <p:spPr>
          <a:xfrm>
            <a:off x="8610600" y="6416679"/>
            <a:ext cx="457200" cy="365125"/>
          </a:xfrm>
        </p:spPr>
        <p:txBody>
          <a:bodyPr/>
          <a:lstStyle/>
          <a:p>
            <a:fld id="{AA6609B8-1C18-4083-9988-A5F5F3686A15}" type="slidenum">
              <a:rPr lang="en-US" smtClean="0"/>
              <a:pPr/>
              <a:t>117</a:t>
            </a:fld>
            <a:endParaRPr lang="en-US" dirty="0"/>
          </a:p>
        </p:txBody>
      </p:sp>
    </p:spTree>
    <p:extLst>
      <p:ext uri="{BB962C8B-B14F-4D97-AF65-F5344CB8AC3E}">
        <p14:creationId xmlns:p14="http://schemas.microsoft.com/office/powerpoint/2010/main" val="134057262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300640" y="2002835"/>
            <a:ext cx="8641200" cy="4108629"/>
          </a:xfrm>
          <a:prstGeom prst="rect">
            <a:avLst/>
          </a:prstGeom>
        </p:spPr>
      </p:pic>
      <p:sp>
        <p:nvSpPr>
          <p:cNvPr id="2" name="Titre 1"/>
          <p:cNvSpPr>
            <a:spLocks noGrp="1"/>
          </p:cNvSpPr>
          <p:nvPr>
            <p:ph type="title"/>
          </p:nvPr>
        </p:nvSpPr>
        <p:spPr/>
        <p:txBody>
          <a:bodyPr/>
          <a:lstStyle/>
          <a:p>
            <a:r>
              <a:rPr lang="en-US" noProof="0" dirty="0"/>
              <a:t>Accessing the Feature</a:t>
            </a:r>
          </a:p>
        </p:txBody>
      </p:sp>
      <p:sp>
        <p:nvSpPr>
          <p:cNvPr id="6" name="ZoneTexte 5"/>
          <p:cNvSpPr txBox="1"/>
          <p:nvPr/>
        </p:nvSpPr>
        <p:spPr>
          <a:xfrm>
            <a:off x="281474" y="887345"/>
            <a:ext cx="8533200" cy="1015663"/>
          </a:xfrm>
          <a:prstGeom prst="rect">
            <a:avLst/>
          </a:prstGeom>
          <a:noFill/>
        </p:spPr>
        <p:txBody>
          <a:bodyPr wrap="square" rtlCol="0">
            <a:spAutoFit/>
          </a:bodyPr>
          <a:lstStyle/>
          <a:p>
            <a:r>
              <a:rPr lang="en-US" sz="2000" dirty="0"/>
              <a:t>To create a new toolbar:</a:t>
            </a:r>
          </a:p>
          <a:p>
            <a:pPr marL="285750" indent="-285750">
              <a:buFont typeface="Arial" panose="020B0604020202020204" pitchFamily="34" charset="0"/>
              <a:buChar char="•"/>
            </a:pPr>
            <a:r>
              <a:rPr lang="en-US" sz="2000" dirty="0"/>
              <a:t>Open the </a:t>
            </a:r>
            <a:r>
              <a:rPr lang="en-US" sz="2000" b="1" dirty="0">
                <a:solidFill>
                  <a:schemeClr val="accent1"/>
                </a:solidFill>
              </a:rPr>
              <a:t>Administration</a:t>
            </a:r>
            <a:r>
              <a:rPr lang="en-US" sz="2000" dirty="0"/>
              <a:t> module.</a:t>
            </a:r>
          </a:p>
          <a:p>
            <a:pPr marL="285750" indent="-285750">
              <a:buFont typeface="Arial" panose="020B0604020202020204" pitchFamily="34" charset="0"/>
              <a:buChar char="•"/>
            </a:pPr>
            <a:r>
              <a:rPr lang="en-US" sz="2000" dirty="0"/>
              <a:t>Add the </a:t>
            </a:r>
            <a:r>
              <a:rPr lang="en-US" sz="2000" b="1" dirty="0">
                <a:solidFill>
                  <a:schemeClr val="accent1"/>
                </a:solidFill>
              </a:rPr>
              <a:t>Toolbar Editor</a:t>
            </a:r>
            <a:r>
              <a:rPr lang="en-US" sz="2000" dirty="0"/>
              <a:t> page.</a:t>
            </a:r>
          </a:p>
        </p:txBody>
      </p:sp>
      <p:sp>
        <p:nvSpPr>
          <p:cNvPr id="7" name="Rectangle 6"/>
          <p:cNvSpPr/>
          <p:nvPr/>
        </p:nvSpPr>
        <p:spPr>
          <a:xfrm>
            <a:off x="1187320" y="1999908"/>
            <a:ext cx="685800" cy="154735"/>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1606420" y="2181807"/>
            <a:ext cx="685800" cy="15240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Connecteur en angle 9"/>
          <p:cNvCxnSpPr>
            <a:cxnSpLocks/>
            <a:stCxn id="7" idx="1"/>
            <a:endCxn id="8" idx="1"/>
          </p:cNvCxnSpPr>
          <p:nvPr/>
        </p:nvCxnSpPr>
        <p:spPr>
          <a:xfrm rot="10800000" flipH="1" flipV="1">
            <a:off x="1187320" y="2077275"/>
            <a:ext cx="419100" cy="180731"/>
          </a:xfrm>
          <a:prstGeom prst="bentConnector3">
            <a:avLst>
              <a:gd name="adj1" fmla="val -54545"/>
            </a:avLst>
          </a:prstGeom>
          <a:ln w="19050">
            <a:tailEnd type="arrow"/>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281474" y="2384007"/>
            <a:ext cx="905845" cy="143999"/>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ZoneTexte 12"/>
          <p:cNvSpPr txBox="1"/>
          <p:nvPr/>
        </p:nvSpPr>
        <p:spPr>
          <a:xfrm>
            <a:off x="243374" y="3704564"/>
            <a:ext cx="2514600" cy="923330"/>
          </a:xfrm>
          <a:prstGeom prst="rect">
            <a:avLst/>
          </a:prstGeom>
          <a:solidFill>
            <a:schemeClr val="bg1"/>
          </a:solidFill>
          <a:effectLst>
            <a:outerShdw blurRad="50800" dist="38100" dir="2700000" algn="tl" rotWithShape="0">
              <a:prstClr val="black">
                <a:alpha val="40000"/>
              </a:prstClr>
            </a:outerShdw>
          </a:effectLst>
        </p:spPr>
        <p:txBody>
          <a:bodyPr wrap="square" rtlCol="0">
            <a:spAutoFit/>
          </a:bodyPr>
          <a:lstStyle/>
          <a:p>
            <a:r>
              <a:rPr lang="en-US" dirty="0"/>
              <a:t>Select the module of the report you want to create a toolbar for. </a:t>
            </a:r>
          </a:p>
        </p:txBody>
      </p:sp>
      <p:cxnSp>
        <p:nvCxnSpPr>
          <p:cNvPr id="17" name="Connecteur en angle 16"/>
          <p:cNvCxnSpPr>
            <a:cxnSpLocks/>
            <a:stCxn id="13" idx="0"/>
            <a:endCxn id="11" idx="2"/>
          </p:cNvCxnSpPr>
          <p:nvPr/>
        </p:nvCxnSpPr>
        <p:spPr>
          <a:xfrm rot="16200000" flipV="1">
            <a:off x="529257" y="2733146"/>
            <a:ext cx="1176558" cy="766277"/>
          </a:xfrm>
          <a:prstGeom prst="bentConnector3">
            <a:avLst/>
          </a:prstGeom>
          <a:ln w="19050">
            <a:tailEnd type="arrow"/>
          </a:ln>
        </p:spPr>
        <p:style>
          <a:lnRef idx="1">
            <a:schemeClr val="accent1"/>
          </a:lnRef>
          <a:fillRef idx="0">
            <a:schemeClr val="accent1"/>
          </a:fillRef>
          <a:effectRef idx="0">
            <a:schemeClr val="accent1"/>
          </a:effectRef>
          <a:fontRef idx="minor">
            <a:schemeClr val="tx1"/>
          </a:fontRef>
        </p:style>
      </p:cxnSp>
      <p:sp>
        <p:nvSpPr>
          <p:cNvPr id="21" name="ZoneTexte 20"/>
          <p:cNvSpPr txBox="1"/>
          <p:nvPr/>
        </p:nvSpPr>
        <p:spPr>
          <a:xfrm>
            <a:off x="3129439" y="3150566"/>
            <a:ext cx="4876800" cy="1477328"/>
          </a:xfrm>
          <a:prstGeom prst="rect">
            <a:avLst/>
          </a:prstGeom>
          <a:solidFill>
            <a:schemeClr val="bg1"/>
          </a:solidFill>
          <a:effectLst>
            <a:outerShdw blurRad="50800" dist="38100" dir="2700000" algn="tl" rotWithShape="0">
              <a:prstClr val="black">
                <a:alpha val="40000"/>
              </a:prstClr>
            </a:outerShdw>
          </a:effectLst>
        </p:spPr>
        <p:txBody>
          <a:bodyPr wrap="square" rtlCol="0">
            <a:spAutoFit/>
          </a:bodyPr>
          <a:lstStyle/>
          <a:p>
            <a:r>
              <a:rPr lang="en-US" dirty="0"/>
              <a:t>Select the report you want to create a toolbar for. </a:t>
            </a:r>
          </a:p>
          <a:p>
            <a:r>
              <a:rPr lang="en-US" dirty="0"/>
              <a:t>The list displays only the reports of the selected module for which there is no existing toolbar yet.</a:t>
            </a:r>
          </a:p>
        </p:txBody>
      </p:sp>
      <p:sp>
        <p:nvSpPr>
          <p:cNvPr id="23" name="Rectangle 22"/>
          <p:cNvSpPr/>
          <p:nvPr/>
        </p:nvSpPr>
        <p:spPr>
          <a:xfrm>
            <a:off x="1206485" y="2384007"/>
            <a:ext cx="986209" cy="143999"/>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Connecteur en angle 24"/>
          <p:cNvCxnSpPr>
            <a:cxnSpLocks/>
            <a:endCxn id="23" idx="2"/>
          </p:cNvCxnSpPr>
          <p:nvPr/>
        </p:nvCxnSpPr>
        <p:spPr>
          <a:xfrm rot="10800000">
            <a:off x="1699591" y="2528007"/>
            <a:ext cx="2859697" cy="558785"/>
          </a:xfrm>
          <a:prstGeom prst="bentConnector2">
            <a:avLst/>
          </a:prstGeom>
          <a:ln w="19050">
            <a:tailEnd type="arrow"/>
          </a:ln>
        </p:spPr>
        <p:style>
          <a:lnRef idx="1">
            <a:schemeClr val="accent1"/>
          </a:lnRef>
          <a:fillRef idx="0">
            <a:schemeClr val="accent1"/>
          </a:fillRef>
          <a:effectRef idx="0">
            <a:schemeClr val="accent1"/>
          </a:effectRef>
          <a:fontRef idx="minor">
            <a:schemeClr val="tx1"/>
          </a:fontRef>
        </p:style>
      </p:cxnSp>
      <p:sp>
        <p:nvSpPr>
          <p:cNvPr id="16" name="Footer Placeholder 3">
            <a:extLst>
              <a:ext uri="{FF2B5EF4-FFF2-40B4-BE49-F238E27FC236}">
                <a16:creationId xmlns:a16="http://schemas.microsoft.com/office/drawing/2014/main" xmlns="" id="{8CBCBF08-B2FE-4398-B82E-71092D9373BF}"/>
              </a:ext>
            </a:extLst>
          </p:cNvPr>
          <p:cNvSpPr>
            <a:spLocks noGrp="1"/>
          </p:cNvSpPr>
          <p:nvPr>
            <p:ph type="ftr" sz="quarter" idx="11"/>
          </p:nvPr>
        </p:nvSpPr>
        <p:spPr>
          <a:xfrm>
            <a:off x="5638800" y="6416679"/>
            <a:ext cx="2895600" cy="365125"/>
          </a:xfrm>
        </p:spPr>
        <p:txBody>
          <a:bodyPr/>
          <a:lstStyle/>
          <a:p>
            <a:r>
              <a:rPr lang="en-US" dirty="0"/>
              <a:t>© 2018 </a:t>
            </a:r>
            <a:r>
              <a:rPr lang="en-US" dirty="0" err="1"/>
              <a:t>Planisware</a:t>
            </a:r>
            <a:endParaRPr lang="en-US" dirty="0"/>
          </a:p>
        </p:txBody>
      </p:sp>
      <p:sp>
        <p:nvSpPr>
          <p:cNvPr id="18" name="Slide Number Placeholder 4">
            <a:extLst>
              <a:ext uri="{FF2B5EF4-FFF2-40B4-BE49-F238E27FC236}">
                <a16:creationId xmlns:a16="http://schemas.microsoft.com/office/drawing/2014/main" xmlns="" id="{63E3FC7F-601C-44A9-8335-C9B11F568EFB}"/>
              </a:ext>
            </a:extLst>
          </p:cNvPr>
          <p:cNvSpPr>
            <a:spLocks noGrp="1"/>
          </p:cNvSpPr>
          <p:nvPr>
            <p:ph type="sldNum" sz="quarter" idx="12"/>
          </p:nvPr>
        </p:nvSpPr>
        <p:spPr>
          <a:xfrm>
            <a:off x="8610600" y="6416679"/>
            <a:ext cx="457200" cy="365125"/>
          </a:xfrm>
        </p:spPr>
        <p:txBody>
          <a:bodyPr/>
          <a:lstStyle/>
          <a:p>
            <a:fld id="{AA6609B8-1C18-4083-9988-A5F5F3686A15}" type="slidenum">
              <a:rPr lang="en-US" smtClean="0"/>
              <a:pPr/>
              <a:t>118</a:t>
            </a:fld>
            <a:endParaRPr lang="en-US" dirty="0"/>
          </a:p>
        </p:txBody>
      </p:sp>
    </p:spTree>
    <p:extLst>
      <p:ext uri="{BB962C8B-B14F-4D97-AF65-F5344CB8AC3E}">
        <p14:creationId xmlns:p14="http://schemas.microsoft.com/office/powerpoint/2010/main" val="147925436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stretch>
            <a:fillRect/>
          </a:stretch>
        </p:blipFill>
        <p:spPr>
          <a:xfrm>
            <a:off x="196016" y="1689323"/>
            <a:ext cx="8624030" cy="4284980"/>
          </a:xfrm>
          <a:prstGeom prst="rect">
            <a:avLst/>
          </a:prstGeom>
        </p:spPr>
      </p:pic>
      <p:sp>
        <p:nvSpPr>
          <p:cNvPr id="2" name="Titre 1"/>
          <p:cNvSpPr>
            <a:spLocks noGrp="1"/>
          </p:cNvSpPr>
          <p:nvPr>
            <p:ph type="title"/>
          </p:nvPr>
        </p:nvSpPr>
        <p:spPr/>
        <p:txBody>
          <a:bodyPr/>
          <a:lstStyle/>
          <a:p>
            <a:r>
              <a:rPr lang="en-US" noProof="0" dirty="0"/>
              <a:t>Adding Existing Tools</a:t>
            </a:r>
          </a:p>
        </p:txBody>
      </p:sp>
      <p:sp>
        <p:nvSpPr>
          <p:cNvPr id="6" name="Rectangle à coins arrondis 5"/>
          <p:cNvSpPr/>
          <p:nvPr/>
        </p:nvSpPr>
        <p:spPr>
          <a:xfrm>
            <a:off x="233596" y="2635615"/>
            <a:ext cx="904996" cy="281167"/>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ZoneTexte 6"/>
          <p:cNvSpPr txBox="1"/>
          <p:nvPr/>
        </p:nvSpPr>
        <p:spPr>
          <a:xfrm>
            <a:off x="1176172" y="2371843"/>
            <a:ext cx="3337249" cy="1323439"/>
          </a:xfrm>
          <a:prstGeom prst="rect">
            <a:avLst/>
          </a:prstGeom>
          <a:solidFill>
            <a:schemeClr val="bg1"/>
          </a:solidFill>
        </p:spPr>
        <p:txBody>
          <a:bodyPr wrap="square" rtlCol="0">
            <a:spAutoFit/>
          </a:bodyPr>
          <a:lstStyle/>
          <a:p>
            <a:r>
              <a:rPr lang="en-US" sz="2000" dirty="0"/>
              <a:t>To add a tool to the toolbar, click the </a:t>
            </a:r>
            <a:r>
              <a:rPr lang="en-US" sz="2000" b="1" dirty="0">
                <a:solidFill>
                  <a:schemeClr val="accent1"/>
                </a:solidFill>
              </a:rPr>
              <a:t>Icon/Button/Toggle/Menu/</a:t>
            </a:r>
          </a:p>
          <a:p>
            <a:r>
              <a:rPr lang="en-US" sz="2000" b="1" dirty="0">
                <a:solidFill>
                  <a:schemeClr val="accent1"/>
                </a:solidFill>
              </a:rPr>
              <a:t>Field</a:t>
            </a:r>
            <a:r>
              <a:rPr lang="en-US" sz="2000" dirty="0"/>
              <a:t> button.</a:t>
            </a:r>
          </a:p>
        </p:txBody>
      </p:sp>
      <p:sp>
        <p:nvSpPr>
          <p:cNvPr id="9" name="ZoneTexte 5"/>
          <p:cNvSpPr txBox="1"/>
          <p:nvPr/>
        </p:nvSpPr>
        <p:spPr>
          <a:xfrm>
            <a:off x="152400" y="916895"/>
            <a:ext cx="8001000" cy="707886"/>
          </a:xfrm>
          <a:prstGeom prst="rect">
            <a:avLst/>
          </a:prstGeom>
          <a:noFill/>
        </p:spPr>
        <p:txBody>
          <a:bodyPr wrap="square" rtlCol="0">
            <a:spAutoFit/>
          </a:bodyPr>
          <a:lstStyle/>
          <a:p>
            <a:r>
              <a:rPr lang="en-US" sz="2000" dirty="0"/>
              <a:t>To add an already existing button, click the </a:t>
            </a:r>
            <a:r>
              <a:rPr lang="en-US" sz="2000" b="1" dirty="0">
                <a:solidFill>
                  <a:schemeClr val="accent1"/>
                </a:solidFill>
              </a:rPr>
              <a:t>Add</a:t>
            </a:r>
            <a:r>
              <a:rPr lang="en-US" sz="2000" dirty="0"/>
              <a:t> button corresponding to this button.</a:t>
            </a:r>
          </a:p>
        </p:txBody>
      </p:sp>
      <p:sp>
        <p:nvSpPr>
          <p:cNvPr id="10" name="Rectangle à coins arrondis 6"/>
          <p:cNvSpPr/>
          <p:nvPr/>
        </p:nvSpPr>
        <p:spPr>
          <a:xfrm>
            <a:off x="6416541" y="3092003"/>
            <a:ext cx="533400" cy="381000"/>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Connecteur en angle 7"/>
          <p:cNvCxnSpPr>
            <a:cxnSpLocks/>
          </p:cNvCxnSpPr>
          <p:nvPr/>
        </p:nvCxnSpPr>
        <p:spPr>
          <a:xfrm rot="16200000" flipH="1">
            <a:off x="5094084" y="1502846"/>
            <a:ext cx="1654314" cy="1524000"/>
          </a:xfrm>
          <a:prstGeom prst="bentConnector3">
            <a:avLst>
              <a:gd name="adj1" fmla="val 32846"/>
            </a:avLst>
          </a:prstGeom>
          <a:ln w="19050">
            <a:tailEnd type="arrow"/>
          </a:ln>
        </p:spPr>
        <p:style>
          <a:lnRef idx="1">
            <a:schemeClr val="accent1"/>
          </a:lnRef>
          <a:fillRef idx="0">
            <a:schemeClr val="accent1"/>
          </a:fillRef>
          <a:effectRef idx="0">
            <a:schemeClr val="accent1"/>
          </a:effectRef>
          <a:fontRef idx="minor">
            <a:schemeClr val="tx1"/>
          </a:fontRef>
        </p:style>
      </p:cxnSp>
      <p:sp>
        <p:nvSpPr>
          <p:cNvPr id="12" name="Footer Placeholder 3">
            <a:extLst>
              <a:ext uri="{FF2B5EF4-FFF2-40B4-BE49-F238E27FC236}">
                <a16:creationId xmlns:a16="http://schemas.microsoft.com/office/drawing/2014/main" xmlns="" id="{43477A3B-5EC4-4D1C-9611-A4BF4BB972BA}"/>
              </a:ext>
            </a:extLst>
          </p:cNvPr>
          <p:cNvSpPr>
            <a:spLocks noGrp="1"/>
          </p:cNvSpPr>
          <p:nvPr>
            <p:ph type="ftr" sz="quarter" idx="11"/>
          </p:nvPr>
        </p:nvSpPr>
        <p:spPr>
          <a:xfrm>
            <a:off x="5638800" y="6416679"/>
            <a:ext cx="2895600" cy="365125"/>
          </a:xfrm>
        </p:spPr>
        <p:txBody>
          <a:bodyPr/>
          <a:lstStyle/>
          <a:p>
            <a:r>
              <a:rPr lang="en-US" dirty="0"/>
              <a:t>© 2018 </a:t>
            </a:r>
            <a:r>
              <a:rPr lang="en-US" dirty="0" err="1"/>
              <a:t>Planisware</a:t>
            </a:r>
            <a:endParaRPr lang="en-US" dirty="0"/>
          </a:p>
        </p:txBody>
      </p:sp>
      <p:sp>
        <p:nvSpPr>
          <p:cNvPr id="13" name="Slide Number Placeholder 4">
            <a:extLst>
              <a:ext uri="{FF2B5EF4-FFF2-40B4-BE49-F238E27FC236}">
                <a16:creationId xmlns:a16="http://schemas.microsoft.com/office/drawing/2014/main" xmlns="" id="{EE70F9B4-8EE7-4DD8-9359-6B29532D7977}"/>
              </a:ext>
            </a:extLst>
          </p:cNvPr>
          <p:cNvSpPr>
            <a:spLocks noGrp="1"/>
          </p:cNvSpPr>
          <p:nvPr>
            <p:ph type="sldNum" sz="quarter" idx="12"/>
          </p:nvPr>
        </p:nvSpPr>
        <p:spPr>
          <a:xfrm>
            <a:off x="8610600" y="6416679"/>
            <a:ext cx="457200" cy="365125"/>
          </a:xfrm>
        </p:spPr>
        <p:txBody>
          <a:bodyPr/>
          <a:lstStyle/>
          <a:p>
            <a:fld id="{AA6609B8-1C18-4083-9988-A5F5F3686A15}" type="slidenum">
              <a:rPr lang="en-US" smtClean="0"/>
              <a:pPr/>
              <a:t>119</a:t>
            </a:fld>
            <a:endParaRPr lang="en-US" dirty="0"/>
          </a:p>
        </p:txBody>
      </p:sp>
    </p:spTree>
    <p:extLst>
      <p:ext uri="{BB962C8B-B14F-4D97-AF65-F5344CB8AC3E}">
        <p14:creationId xmlns:p14="http://schemas.microsoft.com/office/powerpoint/2010/main" val="3510678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noProof="0" dirty="0"/>
              <a:t>About the configuration page</a:t>
            </a:r>
          </a:p>
        </p:txBody>
      </p:sp>
      <p:sp>
        <p:nvSpPr>
          <p:cNvPr id="4" name="Espace réservé du pied de page 3"/>
          <p:cNvSpPr>
            <a:spLocks noGrp="1"/>
          </p:cNvSpPr>
          <p:nvPr>
            <p:ph type="ftr" sz="quarter" idx="11"/>
          </p:nvPr>
        </p:nvSpPr>
        <p:spPr/>
        <p:txBody>
          <a:bodyPr/>
          <a:lstStyle/>
          <a:p>
            <a:r>
              <a:rPr lang="en-US" dirty="0"/>
              <a:t>© 2018 Planisware</a:t>
            </a:r>
          </a:p>
        </p:txBody>
      </p:sp>
      <p:sp>
        <p:nvSpPr>
          <p:cNvPr id="5" name="Espace réservé du numéro de diapositive 4"/>
          <p:cNvSpPr>
            <a:spLocks noGrp="1"/>
          </p:cNvSpPr>
          <p:nvPr>
            <p:ph type="sldNum" sz="quarter" idx="12"/>
          </p:nvPr>
        </p:nvSpPr>
        <p:spPr/>
        <p:txBody>
          <a:bodyPr/>
          <a:lstStyle/>
          <a:p>
            <a:fld id="{AA6609B8-1C18-4083-9988-A5F5F3686A15}" type="slidenum">
              <a:rPr lang="en-US" smtClean="0"/>
              <a:pPr/>
              <a:t>12</a:t>
            </a:fld>
            <a:endParaRPr lang="en-US"/>
          </a:p>
        </p:txBody>
      </p:sp>
      <p:sp>
        <p:nvSpPr>
          <p:cNvPr id="7" name="ZoneTexte 6"/>
          <p:cNvSpPr txBox="1"/>
          <p:nvPr/>
        </p:nvSpPr>
        <p:spPr>
          <a:xfrm>
            <a:off x="306000" y="838200"/>
            <a:ext cx="8685600" cy="2554545"/>
          </a:xfrm>
          <a:prstGeom prst="rect">
            <a:avLst/>
          </a:prstGeom>
          <a:noFill/>
        </p:spPr>
        <p:txBody>
          <a:bodyPr wrap="square" rtlCol="0">
            <a:spAutoFit/>
          </a:bodyPr>
          <a:lstStyle/>
          <a:p>
            <a:r>
              <a:rPr lang="en-US" sz="2000" dirty="0"/>
              <a:t>In Planisware V6, it is possible to configure each object type by creating  alerts, attribute settings, customizable reports, data management rules, locks and user attributes. For the projects, it is also possible to configure the Indicator bars.</a:t>
            </a:r>
          </a:p>
          <a:p>
            <a:r>
              <a:rPr lang="en-US" sz="2000" dirty="0"/>
              <a:t>To configure object types:</a:t>
            </a:r>
          </a:p>
          <a:p>
            <a:pPr marL="342900" indent="-342900">
              <a:buFont typeface="Arial" panose="020B0604020202020204" pitchFamily="34" charset="0"/>
              <a:buChar char="•"/>
            </a:pPr>
            <a:r>
              <a:rPr lang="en-US" sz="2000" dirty="0"/>
              <a:t>Go to the </a:t>
            </a:r>
            <a:r>
              <a:rPr lang="en-US" sz="2000" b="1" dirty="0">
                <a:solidFill>
                  <a:schemeClr val="accent1"/>
                </a:solidFill>
              </a:rPr>
              <a:t>Administration</a:t>
            </a:r>
            <a:r>
              <a:rPr lang="en-US" sz="2000" dirty="0"/>
              <a:t> module.</a:t>
            </a:r>
          </a:p>
          <a:p>
            <a:pPr marL="342900" indent="-342900">
              <a:buFont typeface="Arial" panose="020B0604020202020204" pitchFamily="34" charset="0"/>
              <a:buChar char="•"/>
            </a:pPr>
            <a:r>
              <a:rPr lang="en-US" sz="2000" dirty="0"/>
              <a:t>Add the </a:t>
            </a:r>
            <a:r>
              <a:rPr lang="en-US" sz="2000" b="1" dirty="0">
                <a:solidFill>
                  <a:schemeClr val="accent1"/>
                </a:solidFill>
              </a:rPr>
              <a:t>Configuration</a:t>
            </a:r>
            <a:r>
              <a:rPr lang="en-US" sz="2000" dirty="0"/>
              <a:t> page.</a:t>
            </a:r>
          </a:p>
          <a:p>
            <a:pPr marL="342900" indent="-342900">
              <a:buFont typeface="Arial" panose="020B0604020202020204" pitchFamily="34" charset="0"/>
              <a:buChar char="•"/>
            </a:pPr>
            <a:r>
              <a:rPr lang="en-US" sz="2000" dirty="0"/>
              <a:t>Select an </a:t>
            </a:r>
            <a:r>
              <a:rPr lang="en-US" sz="2000" b="1" dirty="0">
                <a:solidFill>
                  <a:schemeClr val="accent1"/>
                </a:solidFill>
              </a:rPr>
              <a:t>Object type</a:t>
            </a:r>
            <a:r>
              <a:rPr lang="en-US" sz="2000" dirty="0"/>
              <a:t>.</a:t>
            </a:r>
          </a:p>
        </p:txBody>
      </p:sp>
      <p:pic>
        <p:nvPicPr>
          <p:cNvPr id="3" name="Picture 2"/>
          <p:cNvPicPr>
            <a:picLocks noChangeAspect="1"/>
          </p:cNvPicPr>
          <p:nvPr/>
        </p:nvPicPr>
        <p:blipFill rotWithShape="1">
          <a:blip r:embed="rId2"/>
          <a:srcRect b="17593"/>
          <a:stretch/>
        </p:blipFill>
        <p:spPr>
          <a:xfrm>
            <a:off x="422287" y="3344774"/>
            <a:ext cx="8196395" cy="3018923"/>
          </a:xfrm>
          <a:prstGeom prst="rect">
            <a:avLst/>
          </a:prstGeom>
        </p:spPr>
      </p:pic>
      <p:sp>
        <p:nvSpPr>
          <p:cNvPr id="9" name="Rectangle à coins arrondis 8"/>
          <p:cNvSpPr/>
          <p:nvPr/>
        </p:nvSpPr>
        <p:spPr>
          <a:xfrm>
            <a:off x="1866900" y="3384624"/>
            <a:ext cx="952500" cy="160521"/>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à coins arrondis 9"/>
          <p:cNvSpPr/>
          <p:nvPr/>
        </p:nvSpPr>
        <p:spPr>
          <a:xfrm>
            <a:off x="1606296" y="3657600"/>
            <a:ext cx="762000" cy="152400"/>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Rectangle à coins arrondis 10"/>
          <p:cNvSpPr/>
          <p:nvPr/>
        </p:nvSpPr>
        <p:spPr>
          <a:xfrm>
            <a:off x="457200" y="3953565"/>
            <a:ext cx="1143000" cy="186000"/>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13" name="Connecteur en angle 12"/>
          <p:cNvCxnSpPr>
            <a:cxnSpLocks/>
            <a:stCxn id="9" idx="3"/>
            <a:endCxn id="10" idx="3"/>
          </p:cNvCxnSpPr>
          <p:nvPr/>
        </p:nvCxnSpPr>
        <p:spPr>
          <a:xfrm flipH="1">
            <a:off x="2368296" y="3464885"/>
            <a:ext cx="451104" cy="268915"/>
          </a:xfrm>
          <a:prstGeom prst="bentConnector3">
            <a:avLst>
              <a:gd name="adj1" fmla="val -18581"/>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15" name="Connecteur en angle 14"/>
          <p:cNvCxnSpPr>
            <a:cxnSpLocks/>
            <a:stCxn id="10" idx="2"/>
            <a:endCxn id="11" idx="3"/>
          </p:cNvCxnSpPr>
          <p:nvPr/>
        </p:nvCxnSpPr>
        <p:spPr>
          <a:xfrm rot="5400000">
            <a:off x="1675466" y="3734734"/>
            <a:ext cx="236565" cy="387096"/>
          </a:xfrm>
          <a:prstGeom prst="bentConnector2">
            <a:avLst/>
          </a:prstGeom>
          <a:ln w="1905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9993698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143273" y="2286890"/>
            <a:ext cx="8848327" cy="3066435"/>
          </a:xfrm>
          <a:prstGeom prst="rect">
            <a:avLst/>
          </a:prstGeom>
        </p:spPr>
      </p:pic>
      <p:sp>
        <p:nvSpPr>
          <p:cNvPr id="2" name="Titre 1"/>
          <p:cNvSpPr>
            <a:spLocks noGrp="1"/>
          </p:cNvSpPr>
          <p:nvPr>
            <p:ph type="title"/>
          </p:nvPr>
        </p:nvSpPr>
        <p:spPr/>
        <p:txBody>
          <a:bodyPr/>
          <a:lstStyle/>
          <a:p>
            <a:r>
              <a:rPr lang="en-US" noProof="0" dirty="0"/>
              <a:t>Adding Existing Tools</a:t>
            </a:r>
          </a:p>
        </p:txBody>
      </p:sp>
      <p:sp>
        <p:nvSpPr>
          <p:cNvPr id="5" name="ZoneTexte 4"/>
          <p:cNvSpPr txBox="1"/>
          <p:nvPr/>
        </p:nvSpPr>
        <p:spPr>
          <a:xfrm>
            <a:off x="99600" y="1059310"/>
            <a:ext cx="8968200" cy="923330"/>
          </a:xfrm>
          <a:prstGeom prst="rect">
            <a:avLst/>
          </a:prstGeom>
          <a:noFill/>
        </p:spPr>
        <p:txBody>
          <a:bodyPr wrap="square" rtlCol="0">
            <a:spAutoFit/>
          </a:bodyPr>
          <a:lstStyle/>
          <a:p>
            <a:r>
              <a:rPr lang="en-US" dirty="0"/>
              <a:t>The tool is added to the toolbar.</a:t>
            </a:r>
          </a:p>
          <a:p>
            <a:r>
              <a:rPr lang="en-US" dirty="0"/>
              <a:t>A yellow dot is displayed next to the added tool. It indicates that the toolbar has not been saved yet.</a:t>
            </a:r>
          </a:p>
        </p:txBody>
      </p:sp>
      <p:sp>
        <p:nvSpPr>
          <p:cNvPr id="14" name="ZoneTexte 13"/>
          <p:cNvSpPr txBox="1"/>
          <p:nvPr/>
        </p:nvSpPr>
        <p:spPr>
          <a:xfrm>
            <a:off x="6098130" y="1724039"/>
            <a:ext cx="2819400" cy="923330"/>
          </a:xfrm>
          <a:prstGeom prst="rect">
            <a:avLst/>
          </a:prstGeom>
          <a:solidFill>
            <a:schemeClr val="bg1"/>
          </a:solidFill>
          <a:effectLst>
            <a:outerShdw blurRad="50800" dist="38100" dir="2700000" algn="tl" rotWithShape="0">
              <a:prstClr val="black">
                <a:alpha val="40000"/>
              </a:prstClr>
            </a:outerShdw>
          </a:effectLst>
        </p:spPr>
        <p:txBody>
          <a:bodyPr wrap="square" rtlCol="0">
            <a:spAutoFit/>
          </a:bodyPr>
          <a:lstStyle/>
          <a:p>
            <a:r>
              <a:rPr lang="en-US" dirty="0"/>
              <a:t>To cancel adding a tool, click the </a:t>
            </a:r>
            <a:r>
              <a:rPr lang="en-US" b="1" dirty="0">
                <a:solidFill>
                  <a:schemeClr val="accent1"/>
                </a:solidFill>
              </a:rPr>
              <a:t>Remove</a:t>
            </a:r>
            <a:r>
              <a:rPr lang="en-US" dirty="0"/>
              <a:t> button corresponding to this tool.</a:t>
            </a:r>
          </a:p>
        </p:txBody>
      </p:sp>
      <p:sp>
        <p:nvSpPr>
          <p:cNvPr id="13" name="Rectangle à coins arrondis 12"/>
          <p:cNvSpPr/>
          <p:nvPr/>
        </p:nvSpPr>
        <p:spPr>
          <a:xfrm>
            <a:off x="6557372" y="3022775"/>
            <a:ext cx="540000" cy="324000"/>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Connecteur en angle 15"/>
          <p:cNvCxnSpPr>
            <a:stCxn id="14" idx="1"/>
            <a:endCxn id="13" idx="3"/>
          </p:cNvCxnSpPr>
          <p:nvPr/>
        </p:nvCxnSpPr>
        <p:spPr>
          <a:xfrm rot="10800000" flipH="1" flipV="1">
            <a:off x="6098130" y="2185703"/>
            <a:ext cx="999242" cy="999071"/>
          </a:xfrm>
          <a:prstGeom prst="bentConnector5">
            <a:avLst>
              <a:gd name="adj1" fmla="val -22877"/>
              <a:gd name="adj2" fmla="val 64997"/>
              <a:gd name="adj3" fmla="val 122877"/>
            </a:avLst>
          </a:prstGeom>
          <a:ln w="19050">
            <a:tailEnd type="arrow"/>
          </a:ln>
        </p:spPr>
        <p:style>
          <a:lnRef idx="1">
            <a:schemeClr val="accent1"/>
          </a:lnRef>
          <a:fillRef idx="0">
            <a:schemeClr val="accent1"/>
          </a:fillRef>
          <a:effectRef idx="0">
            <a:schemeClr val="accent1"/>
          </a:effectRef>
          <a:fontRef idx="minor">
            <a:schemeClr val="tx1"/>
          </a:fontRef>
        </p:style>
      </p:cxnSp>
      <p:sp>
        <p:nvSpPr>
          <p:cNvPr id="19" name="Rectangle à coins arrondis 18"/>
          <p:cNvSpPr/>
          <p:nvPr/>
        </p:nvSpPr>
        <p:spPr>
          <a:xfrm>
            <a:off x="2303294" y="3051623"/>
            <a:ext cx="228600" cy="216000"/>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ZoneTexte 19"/>
          <p:cNvSpPr txBox="1"/>
          <p:nvPr/>
        </p:nvSpPr>
        <p:spPr>
          <a:xfrm>
            <a:off x="1421364" y="5353325"/>
            <a:ext cx="5280150" cy="646331"/>
          </a:xfrm>
          <a:prstGeom prst="rect">
            <a:avLst/>
          </a:prstGeom>
          <a:solidFill>
            <a:schemeClr val="bg1"/>
          </a:solidFill>
          <a:effectLst>
            <a:outerShdw blurRad="50800" dist="38100" dir="2700000" algn="tl" rotWithShape="0">
              <a:prstClr val="black">
                <a:alpha val="40000"/>
              </a:prstClr>
            </a:outerShdw>
          </a:effectLst>
        </p:spPr>
        <p:txBody>
          <a:bodyPr wrap="square" rtlCol="0">
            <a:spAutoFit/>
          </a:bodyPr>
          <a:lstStyle/>
          <a:p>
            <a:r>
              <a:rPr lang="en-US" dirty="0"/>
              <a:t>A dot is also displayed in the list to indicate the tool that has been added to the toolbar.</a:t>
            </a:r>
          </a:p>
        </p:txBody>
      </p:sp>
      <p:cxnSp>
        <p:nvCxnSpPr>
          <p:cNvPr id="22" name="Connecteur en angle 21"/>
          <p:cNvCxnSpPr>
            <a:stCxn id="20" idx="0"/>
            <a:endCxn id="19" idx="2"/>
          </p:cNvCxnSpPr>
          <p:nvPr/>
        </p:nvCxnSpPr>
        <p:spPr>
          <a:xfrm rot="16200000" flipV="1">
            <a:off x="2196666" y="3488551"/>
            <a:ext cx="2085702" cy="1643845"/>
          </a:xfrm>
          <a:prstGeom prst="bentConnector3">
            <a:avLst/>
          </a:prstGeom>
          <a:ln w="19050">
            <a:tailEnd type="arrow"/>
          </a:ln>
        </p:spPr>
        <p:style>
          <a:lnRef idx="1">
            <a:schemeClr val="accent1"/>
          </a:lnRef>
          <a:fillRef idx="0">
            <a:schemeClr val="accent1"/>
          </a:fillRef>
          <a:effectRef idx="0">
            <a:schemeClr val="accent1"/>
          </a:effectRef>
          <a:fontRef idx="minor">
            <a:schemeClr val="tx1"/>
          </a:fontRef>
        </p:style>
      </p:cxnSp>
      <p:sp>
        <p:nvSpPr>
          <p:cNvPr id="15" name="Footer Placeholder 3">
            <a:extLst>
              <a:ext uri="{FF2B5EF4-FFF2-40B4-BE49-F238E27FC236}">
                <a16:creationId xmlns:a16="http://schemas.microsoft.com/office/drawing/2014/main" xmlns="" id="{4FBB8369-A28E-4CB1-B8F6-E0952C970269}"/>
              </a:ext>
            </a:extLst>
          </p:cNvPr>
          <p:cNvSpPr>
            <a:spLocks noGrp="1"/>
          </p:cNvSpPr>
          <p:nvPr>
            <p:ph type="ftr" sz="quarter" idx="11"/>
          </p:nvPr>
        </p:nvSpPr>
        <p:spPr>
          <a:xfrm>
            <a:off x="5638800" y="6416679"/>
            <a:ext cx="2895600" cy="365125"/>
          </a:xfrm>
        </p:spPr>
        <p:txBody>
          <a:bodyPr/>
          <a:lstStyle/>
          <a:p>
            <a:r>
              <a:rPr lang="en-US" dirty="0"/>
              <a:t>© 2018 </a:t>
            </a:r>
            <a:r>
              <a:rPr lang="en-US" dirty="0" err="1"/>
              <a:t>Planisware</a:t>
            </a:r>
            <a:endParaRPr lang="en-US" dirty="0"/>
          </a:p>
        </p:txBody>
      </p:sp>
      <p:sp>
        <p:nvSpPr>
          <p:cNvPr id="17" name="Slide Number Placeholder 4">
            <a:extLst>
              <a:ext uri="{FF2B5EF4-FFF2-40B4-BE49-F238E27FC236}">
                <a16:creationId xmlns:a16="http://schemas.microsoft.com/office/drawing/2014/main" xmlns="" id="{5F3B1B6A-D903-4C47-9292-545A77076848}"/>
              </a:ext>
            </a:extLst>
          </p:cNvPr>
          <p:cNvSpPr>
            <a:spLocks noGrp="1"/>
          </p:cNvSpPr>
          <p:nvPr>
            <p:ph type="sldNum" sz="quarter" idx="12"/>
          </p:nvPr>
        </p:nvSpPr>
        <p:spPr>
          <a:xfrm>
            <a:off x="8610600" y="6416679"/>
            <a:ext cx="457200" cy="365125"/>
          </a:xfrm>
        </p:spPr>
        <p:txBody>
          <a:bodyPr/>
          <a:lstStyle/>
          <a:p>
            <a:fld id="{AA6609B8-1C18-4083-9988-A5F5F3686A15}" type="slidenum">
              <a:rPr lang="en-US" smtClean="0"/>
              <a:pPr/>
              <a:t>120</a:t>
            </a:fld>
            <a:endParaRPr lang="en-US" dirty="0"/>
          </a:p>
        </p:txBody>
      </p:sp>
    </p:spTree>
    <p:extLst>
      <p:ext uri="{BB962C8B-B14F-4D97-AF65-F5344CB8AC3E}">
        <p14:creationId xmlns:p14="http://schemas.microsoft.com/office/powerpoint/2010/main" val="187018921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noProof="0" dirty="0"/>
              <a:t>Removing Tools from Toolbar</a:t>
            </a:r>
          </a:p>
        </p:txBody>
      </p:sp>
      <p:pic>
        <p:nvPicPr>
          <p:cNvPr id="7" name="Picture 6"/>
          <p:cNvPicPr>
            <a:picLocks noChangeAspect="1"/>
          </p:cNvPicPr>
          <p:nvPr/>
        </p:nvPicPr>
        <p:blipFill>
          <a:blip r:embed="rId2"/>
          <a:stretch>
            <a:fillRect/>
          </a:stretch>
        </p:blipFill>
        <p:spPr>
          <a:xfrm>
            <a:off x="366851" y="1561184"/>
            <a:ext cx="8472349" cy="4096666"/>
          </a:xfrm>
          <a:prstGeom prst="rect">
            <a:avLst/>
          </a:prstGeom>
        </p:spPr>
      </p:pic>
      <p:sp>
        <p:nvSpPr>
          <p:cNvPr id="17" name="Rectangle à coins arrondis 18"/>
          <p:cNvSpPr/>
          <p:nvPr/>
        </p:nvSpPr>
        <p:spPr>
          <a:xfrm>
            <a:off x="531644" y="2229623"/>
            <a:ext cx="228600" cy="216000"/>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ZoneTexte 19"/>
          <p:cNvSpPr txBox="1"/>
          <p:nvPr/>
        </p:nvSpPr>
        <p:spPr>
          <a:xfrm>
            <a:off x="1478514" y="1583292"/>
            <a:ext cx="5280150" cy="646331"/>
          </a:xfrm>
          <a:prstGeom prst="rect">
            <a:avLst/>
          </a:prstGeom>
          <a:solidFill>
            <a:schemeClr val="bg1"/>
          </a:solidFill>
          <a:effectLst>
            <a:outerShdw blurRad="50800" dist="38100" dir="2700000" algn="tl" rotWithShape="0">
              <a:prstClr val="black">
                <a:alpha val="40000"/>
              </a:prstClr>
            </a:outerShdw>
          </a:effectLst>
        </p:spPr>
        <p:txBody>
          <a:bodyPr wrap="square" rtlCol="0">
            <a:spAutoFit/>
          </a:bodyPr>
          <a:lstStyle/>
          <a:p>
            <a:r>
              <a:rPr lang="en-US" dirty="0"/>
              <a:t>Double click on the tool that you would like to remove from the toolbar.</a:t>
            </a:r>
          </a:p>
        </p:txBody>
      </p:sp>
      <p:cxnSp>
        <p:nvCxnSpPr>
          <p:cNvPr id="21" name="Connecteur en angle 21"/>
          <p:cNvCxnSpPr>
            <a:stCxn id="18" idx="0"/>
            <a:endCxn id="17" idx="2"/>
          </p:cNvCxnSpPr>
          <p:nvPr/>
        </p:nvCxnSpPr>
        <p:spPr>
          <a:xfrm rot="16200000" flipH="1" flipV="1">
            <a:off x="1951101" y="278134"/>
            <a:ext cx="862331" cy="3472645"/>
          </a:xfrm>
          <a:prstGeom prst="bentConnector5">
            <a:avLst>
              <a:gd name="adj1" fmla="val -26510"/>
              <a:gd name="adj2" fmla="val 86367"/>
              <a:gd name="adj3" fmla="val 126510"/>
            </a:avLst>
          </a:prstGeom>
          <a:ln w="19050">
            <a:tailEnd type="arrow"/>
          </a:ln>
        </p:spPr>
        <p:style>
          <a:lnRef idx="1">
            <a:schemeClr val="accent1"/>
          </a:lnRef>
          <a:fillRef idx="0">
            <a:schemeClr val="accent1"/>
          </a:fillRef>
          <a:effectRef idx="0">
            <a:schemeClr val="accent1"/>
          </a:effectRef>
          <a:fontRef idx="minor">
            <a:schemeClr val="tx1"/>
          </a:fontRef>
        </p:style>
      </p:cxnSp>
      <p:sp>
        <p:nvSpPr>
          <p:cNvPr id="23" name="ZoneTexte 13"/>
          <p:cNvSpPr txBox="1"/>
          <p:nvPr/>
        </p:nvSpPr>
        <p:spPr>
          <a:xfrm>
            <a:off x="5917155" y="4031106"/>
            <a:ext cx="2819400" cy="923330"/>
          </a:xfrm>
          <a:prstGeom prst="rect">
            <a:avLst/>
          </a:prstGeom>
          <a:solidFill>
            <a:schemeClr val="bg1"/>
          </a:solidFill>
          <a:effectLst>
            <a:outerShdw blurRad="50800" dist="38100" dir="2700000" algn="tl" rotWithShape="0">
              <a:prstClr val="black">
                <a:alpha val="40000"/>
              </a:prstClr>
            </a:outerShdw>
          </a:effectLst>
        </p:spPr>
        <p:txBody>
          <a:bodyPr wrap="square" rtlCol="0">
            <a:spAutoFit/>
          </a:bodyPr>
          <a:lstStyle/>
          <a:p>
            <a:r>
              <a:rPr lang="en-US" dirty="0"/>
              <a:t>Click on </a:t>
            </a:r>
            <a:r>
              <a:rPr lang="en-US" b="1" dirty="0">
                <a:solidFill>
                  <a:schemeClr val="accent1"/>
                </a:solidFill>
              </a:rPr>
              <a:t>Remove from toolbar </a:t>
            </a:r>
            <a:r>
              <a:rPr lang="en-US" dirty="0"/>
              <a:t>to delete the tool from the toolbar.</a:t>
            </a:r>
          </a:p>
        </p:txBody>
      </p:sp>
      <p:sp>
        <p:nvSpPr>
          <p:cNvPr id="24" name="Rectangle à coins arrondis 12"/>
          <p:cNvSpPr/>
          <p:nvPr/>
        </p:nvSpPr>
        <p:spPr>
          <a:xfrm>
            <a:off x="7433671" y="5333850"/>
            <a:ext cx="653053" cy="324000"/>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Connecteur en angle 15"/>
          <p:cNvCxnSpPr>
            <a:cxnSpLocks/>
            <a:stCxn id="23" idx="1"/>
            <a:endCxn id="24" idx="3"/>
          </p:cNvCxnSpPr>
          <p:nvPr/>
        </p:nvCxnSpPr>
        <p:spPr>
          <a:xfrm rot="10800000" flipH="1" flipV="1">
            <a:off x="5917154" y="4492770"/>
            <a:ext cx="2169569" cy="1003079"/>
          </a:xfrm>
          <a:prstGeom prst="bentConnector5">
            <a:avLst>
              <a:gd name="adj1" fmla="val -10537"/>
              <a:gd name="adj2" fmla="val 64937"/>
              <a:gd name="adj3" fmla="val 110537"/>
            </a:avLst>
          </a:prstGeom>
          <a:ln w="19050">
            <a:tailEnd type="arrow"/>
          </a:ln>
        </p:spPr>
        <p:style>
          <a:lnRef idx="1">
            <a:schemeClr val="accent1"/>
          </a:lnRef>
          <a:fillRef idx="0">
            <a:schemeClr val="accent1"/>
          </a:fillRef>
          <a:effectRef idx="0">
            <a:schemeClr val="accent1"/>
          </a:effectRef>
          <a:fontRef idx="minor">
            <a:schemeClr val="tx1"/>
          </a:fontRef>
        </p:style>
      </p:cxnSp>
      <p:sp>
        <p:nvSpPr>
          <p:cNvPr id="12" name="Footer Placeholder 3">
            <a:extLst>
              <a:ext uri="{FF2B5EF4-FFF2-40B4-BE49-F238E27FC236}">
                <a16:creationId xmlns:a16="http://schemas.microsoft.com/office/drawing/2014/main" xmlns="" id="{F3F5C93B-963A-483A-A4D4-41AEE8C18794}"/>
              </a:ext>
            </a:extLst>
          </p:cNvPr>
          <p:cNvSpPr>
            <a:spLocks noGrp="1"/>
          </p:cNvSpPr>
          <p:nvPr>
            <p:ph type="ftr" sz="quarter" idx="11"/>
          </p:nvPr>
        </p:nvSpPr>
        <p:spPr>
          <a:xfrm>
            <a:off x="5638800" y="6416679"/>
            <a:ext cx="2895600" cy="365125"/>
          </a:xfrm>
        </p:spPr>
        <p:txBody>
          <a:bodyPr/>
          <a:lstStyle/>
          <a:p>
            <a:r>
              <a:rPr lang="en-US" dirty="0"/>
              <a:t>© 2018 </a:t>
            </a:r>
            <a:r>
              <a:rPr lang="en-US" dirty="0" err="1"/>
              <a:t>Planisware</a:t>
            </a:r>
            <a:endParaRPr lang="en-US" dirty="0"/>
          </a:p>
        </p:txBody>
      </p:sp>
      <p:sp>
        <p:nvSpPr>
          <p:cNvPr id="13" name="Slide Number Placeholder 4">
            <a:extLst>
              <a:ext uri="{FF2B5EF4-FFF2-40B4-BE49-F238E27FC236}">
                <a16:creationId xmlns:a16="http://schemas.microsoft.com/office/drawing/2014/main" xmlns="" id="{EFB839C3-B529-46DB-AB50-C61865AD735E}"/>
              </a:ext>
            </a:extLst>
          </p:cNvPr>
          <p:cNvSpPr>
            <a:spLocks noGrp="1"/>
          </p:cNvSpPr>
          <p:nvPr>
            <p:ph type="sldNum" sz="quarter" idx="12"/>
          </p:nvPr>
        </p:nvSpPr>
        <p:spPr>
          <a:xfrm>
            <a:off x="8610600" y="6416679"/>
            <a:ext cx="457200" cy="365125"/>
          </a:xfrm>
        </p:spPr>
        <p:txBody>
          <a:bodyPr/>
          <a:lstStyle/>
          <a:p>
            <a:fld id="{AA6609B8-1C18-4083-9988-A5F5F3686A15}" type="slidenum">
              <a:rPr lang="en-US" smtClean="0"/>
              <a:pPr/>
              <a:t>121</a:t>
            </a:fld>
            <a:endParaRPr lang="en-US" dirty="0"/>
          </a:p>
        </p:txBody>
      </p:sp>
    </p:spTree>
    <p:extLst>
      <p:ext uri="{BB962C8B-B14F-4D97-AF65-F5344CB8AC3E}">
        <p14:creationId xmlns:p14="http://schemas.microsoft.com/office/powerpoint/2010/main" val="188743632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noProof="0" dirty="0"/>
              <a:t>Unfolded/folded toolbar (V6.2)</a:t>
            </a:r>
          </a:p>
        </p:txBody>
      </p:sp>
      <p:pic>
        <p:nvPicPr>
          <p:cNvPr id="5" name="Picture 4"/>
          <p:cNvPicPr>
            <a:picLocks noChangeAspect="1"/>
          </p:cNvPicPr>
          <p:nvPr/>
        </p:nvPicPr>
        <p:blipFill>
          <a:blip r:embed="rId2"/>
          <a:stretch>
            <a:fillRect/>
          </a:stretch>
        </p:blipFill>
        <p:spPr>
          <a:xfrm>
            <a:off x="152400" y="962025"/>
            <a:ext cx="5895975" cy="831674"/>
          </a:xfrm>
          <a:prstGeom prst="rect">
            <a:avLst/>
          </a:prstGeom>
        </p:spPr>
      </p:pic>
      <p:pic>
        <p:nvPicPr>
          <p:cNvPr id="6" name="Picture 5"/>
          <p:cNvPicPr>
            <a:picLocks noChangeAspect="1"/>
          </p:cNvPicPr>
          <p:nvPr/>
        </p:nvPicPr>
        <p:blipFill>
          <a:blip r:embed="rId3"/>
          <a:stretch>
            <a:fillRect/>
          </a:stretch>
        </p:blipFill>
        <p:spPr>
          <a:xfrm>
            <a:off x="5638800" y="1521022"/>
            <a:ext cx="314325" cy="295275"/>
          </a:xfrm>
          <a:prstGeom prst="rect">
            <a:avLst/>
          </a:prstGeom>
        </p:spPr>
      </p:pic>
      <p:pic>
        <p:nvPicPr>
          <p:cNvPr id="8" name="Picture 7"/>
          <p:cNvPicPr>
            <a:picLocks noChangeAspect="1"/>
          </p:cNvPicPr>
          <p:nvPr/>
        </p:nvPicPr>
        <p:blipFill>
          <a:blip r:embed="rId4"/>
          <a:stretch>
            <a:fillRect/>
          </a:stretch>
        </p:blipFill>
        <p:spPr>
          <a:xfrm>
            <a:off x="152400" y="1989139"/>
            <a:ext cx="5895975" cy="1019703"/>
          </a:xfrm>
          <a:prstGeom prst="rect">
            <a:avLst/>
          </a:prstGeom>
        </p:spPr>
      </p:pic>
      <p:pic>
        <p:nvPicPr>
          <p:cNvPr id="9" name="Picture 8"/>
          <p:cNvPicPr>
            <a:picLocks noChangeAspect="1"/>
          </p:cNvPicPr>
          <p:nvPr/>
        </p:nvPicPr>
        <p:blipFill>
          <a:blip r:embed="rId5"/>
          <a:stretch>
            <a:fillRect/>
          </a:stretch>
        </p:blipFill>
        <p:spPr>
          <a:xfrm>
            <a:off x="5648325" y="2559216"/>
            <a:ext cx="304800" cy="323850"/>
          </a:xfrm>
          <a:prstGeom prst="rect">
            <a:avLst/>
          </a:prstGeom>
        </p:spPr>
      </p:pic>
      <p:cxnSp>
        <p:nvCxnSpPr>
          <p:cNvPr id="11" name="Connector: Elbow 10"/>
          <p:cNvCxnSpPr>
            <a:cxnSpLocks/>
            <a:stCxn id="6" idx="3"/>
            <a:endCxn id="9" idx="3"/>
          </p:cNvCxnSpPr>
          <p:nvPr/>
        </p:nvCxnSpPr>
        <p:spPr>
          <a:xfrm>
            <a:off x="5953125" y="1668660"/>
            <a:ext cx="12700" cy="1052481"/>
          </a:xfrm>
          <a:prstGeom prst="bentConnector3">
            <a:avLst>
              <a:gd name="adj1" fmla="val 1800000"/>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sp>
        <p:nvSpPr>
          <p:cNvPr id="19" name="ZoneTexte 13"/>
          <p:cNvSpPr txBox="1"/>
          <p:nvPr/>
        </p:nvSpPr>
        <p:spPr>
          <a:xfrm>
            <a:off x="6280150" y="1594548"/>
            <a:ext cx="2711450" cy="923330"/>
          </a:xfrm>
          <a:prstGeom prst="rect">
            <a:avLst/>
          </a:prstGeom>
          <a:solidFill>
            <a:schemeClr val="bg1"/>
          </a:solidFill>
          <a:effectLst>
            <a:outerShdw blurRad="50800" dist="38100" dir="2700000" algn="tl" rotWithShape="0">
              <a:prstClr val="black">
                <a:alpha val="40000"/>
              </a:prstClr>
            </a:outerShdw>
          </a:effectLst>
        </p:spPr>
        <p:txBody>
          <a:bodyPr wrap="square" rtlCol="0">
            <a:spAutoFit/>
          </a:bodyPr>
          <a:lstStyle/>
          <a:p>
            <a:r>
              <a:rPr lang="en-US" dirty="0"/>
              <a:t>With V6.2, same toolbars may be unfolded or folded.</a:t>
            </a:r>
          </a:p>
        </p:txBody>
      </p:sp>
      <p:pic>
        <p:nvPicPr>
          <p:cNvPr id="13" name="Picture 12"/>
          <p:cNvPicPr>
            <a:picLocks noChangeAspect="1"/>
          </p:cNvPicPr>
          <p:nvPr/>
        </p:nvPicPr>
        <p:blipFill>
          <a:blip r:embed="rId6"/>
          <a:stretch>
            <a:fillRect/>
          </a:stretch>
        </p:blipFill>
        <p:spPr>
          <a:xfrm>
            <a:off x="124616" y="3164882"/>
            <a:ext cx="8153400" cy="3424000"/>
          </a:xfrm>
          <a:prstGeom prst="rect">
            <a:avLst/>
          </a:prstGeom>
        </p:spPr>
      </p:pic>
      <p:sp>
        <p:nvSpPr>
          <p:cNvPr id="27" name="Rectangle à coins arrondis 18"/>
          <p:cNvSpPr/>
          <p:nvPr/>
        </p:nvSpPr>
        <p:spPr>
          <a:xfrm>
            <a:off x="274469" y="3295125"/>
            <a:ext cx="228600" cy="216000"/>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ZoneTexte 19"/>
          <p:cNvSpPr txBox="1"/>
          <p:nvPr/>
        </p:nvSpPr>
        <p:spPr>
          <a:xfrm>
            <a:off x="1259439" y="3644815"/>
            <a:ext cx="5280150" cy="646331"/>
          </a:xfrm>
          <a:prstGeom prst="rect">
            <a:avLst/>
          </a:prstGeom>
          <a:solidFill>
            <a:schemeClr val="bg1"/>
          </a:solidFill>
          <a:effectLst>
            <a:outerShdw blurRad="50800" dist="38100" dir="2700000" algn="tl" rotWithShape="0">
              <a:prstClr val="black">
                <a:alpha val="40000"/>
              </a:prstClr>
            </a:outerShdw>
          </a:effectLst>
        </p:spPr>
        <p:txBody>
          <a:bodyPr wrap="square" rtlCol="0">
            <a:spAutoFit/>
          </a:bodyPr>
          <a:lstStyle/>
          <a:p>
            <a:r>
              <a:rPr lang="en-US" dirty="0"/>
              <a:t>Double click on the tool that you would like to show in the toolbar.</a:t>
            </a:r>
          </a:p>
        </p:txBody>
      </p:sp>
      <p:cxnSp>
        <p:nvCxnSpPr>
          <p:cNvPr id="29" name="Connecteur en angle 21"/>
          <p:cNvCxnSpPr>
            <a:stCxn id="28" idx="0"/>
            <a:endCxn id="27" idx="2"/>
          </p:cNvCxnSpPr>
          <p:nvPr/>
        </p:nvCxnSpPr>
        <p:spPr>
          <a:xfrm rot="16200000" flipV="1">
            <a:off x="2077297" y="1822597"/>
            <a:ext cx="133690" cy="3510745"/>
          </a:xfrm>
          <a:prstGeom prst="bentConnector3">
            <a:avLst>
              <a:gd name="adj1" fmla="val 50000"/>
            </a:avLst>
          </a:prstGeom>
          <a:ln w="19050">
            <a:tailEnd type="arrow"/>
          </a:ln>
        </p:spPr>
        <p:style>
          <a:lnRef idx="1">
            <a:schemeClr val="accent1"/>
          </a:lnRef>
          <a:fillRef idx="0">
            <a:schemeClr val="accent1"/>
          </a:fillRef>
          <a:effectRef idx="0">
            <a:schemeClr val="accent1"/>
          </a:effectRef>
          <a:fontRef idx="minor">
            <a:schemeClr val="tx1"/>
          </a:fontRef>
        </p:style>
      </p:cxnSp>
      <p:sp>
        <p:nvSpPr>
          <p:cNvPr id="34" name="Rectangle à coins arrondis 18"/>
          <p:cNvSpPr/>
          <p:nvPr/>
        </p:nvSpPr>
        <p:spPr>
          <a:xfrm>
            <a:off x="2246143" y="4752130"/>
            <a:ext cx="954256" cy="216000"/>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à coins arrondis 18"/>
          <p:cNvSpPr/>
          <p:nvPr/>
        </p:nvSpPr>
        <p:spPr>
          <a:xfrm>
            <a:off x="3724188" y="4758565"/>
            <a:ext cx="954256" cy="216000"/>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Connector: Elbow 36"/>
          <p:cNvCxnSpPr>
            <a:stCxn id="35" idx="2"/>
          </p:cNvCxnSpPr>
          <p:nvPr/>
        </p:nvCxnSpPr>
        <p:spPr>
          <a:xfrm rot="5400000" flipH="1">
            <a:off x="3444086" y="4217336"/>
            <a:ext cx="36415" cy="1478044"/>
          </a:xfrm>
          <a:prstGeom prst="bentConnector4">
            <a:avLst>
              <a:gd name="adj1" fmla="val -627763"/>
              <a:gd name="adj2" fmla="val 100296"/>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sp>
        <p:nvSpPr>
          <p:cNvPr id="39" name="ZoneTexte 13"/>
          <p:cNvSpPr txBox="1"/>
          <p:nvPr/>
        </p:nvSpPr>
        <p:spPr>
          <a:xfrm>
            <a:off x="3200399" y="5283361"/>
            <a:ext cx="4219576" cy="646331"/>
          </a:xfrm>
          <a:prstGeom prst="rect">
            <a:avLst/>
          </a:prstGeom>
          <a:solidFill>
            <a:schemeClr val="bg1"/>
          </a:solidFill>
          <a:effectLst>
            <a:outerShdw blurRad="50800" dist="38100" dir="2700000" algn="tl" rotWithShape="0">
              <a:prstClr val="black">
                <a:alpha val="40000"/>
              </a:prstClr>
            </a:outerShdw>
          </a:effectLst>
        </p:spPr>
        <p:txBody>
          <a:bodyPr wrap="square" rtlCol="0">
            <a:spAutoFit/>
          </a:bodyPr>
          <a:lstStyle/>
          <a:p>
            <a:r>
              <a:rPr lang="en-US" dirty="0"/>
              <a:t>Check true for either or both to display in the unfolded and/or folded toolbar.</a:t>
            </a:r>
          </a:p>
        </p:txBody>
      </p:sp>
      <p:sp>
        <p:nvSpPr>
          <p:cNvPr id="20" name="Footer Placeholder 3">
            <a:extLst>
              <a:ext uri="{FF2B5EF4-FFF2-40B4-BE49-F238E27FC236}">
                <a16:creationId xmlns:a16="http://schemas.microsoft.com/office/drawing/2014/main" xmlns="" id="{D6E7B595-3F01-4F33-B805-2748D25F5804}"/>
              </a:ext>
            </a:extLst>
          </p:cNvPr>
          <p:cNvSpPr>
            <a:spLocks noGrp="1"/>
          </p:cNvSpPr>
          <p:nvPr>
            <p:ph type="ftr" sz="quarter" idx="11"/>
          </p:nvPr>
        </p:nvSpPr>
        <p:spPr>
          <a:xfrm>
            <a:off x="5638800" y="6416679"/>
            <a:ext cx="2895600" cy="365125"/>
          </a:xfrm>
        </p:spPr>
        <p:txBody>
          <a:bodyPr/>
          <a:lstStyle/>
          <a:p>
            <a:r>
              <a:rPr lang="en-US" dirty="0"/>
              <a:t>© 2018 </a:t>
            </a:r>
            <a:r>
              <a:rPr lang="en-US" dirty="0" err="1"/>
              <a:t>Planisware</a:t>
            </a:r>
            <a:endParaRPr lang="en-US" dirty="0"/>
          </a:p>
        </p:txBody>
      </p:sp>
      <p:sp>
        <p:nvSpPr>
          <p:cNvPr id="21" name="Slide Number Placeholder 4">
            <a:extLst>
              <a:ext uri="{FF2B5EF4-FFF2-40B4-BE49-F238E27FC236}">
                <a16:creationId xmlns:a16="http://schemas.microsoft.com/office/drawing/2014/main" xmlns="" id="{E66E8E73-262D-4BD0-BE03-22EC9F20618A}"/>
              </a:ext>
            </a:extLst>
          </p:cNvPr>
          <p:cNvSpPr>
            <a:spLocks noGrp="1"/>
          </p:cNvSpPr>
          <p:nvPr>
            <p:ph type="sldNum" sz="quarter" idx="12"/>
          </p:nvPr>
        </p:nvSpPr>
        <p:spPr>
          <a:xfrm>
            <a:off x="8610600" y="6416679"/>
            <a:ext cx="457200" cy="365125"/>
          </a:xfrm>
        </p:spPr>
        <p:txBody>
          <a:bodyPr/>
          <a:lstStyle/>
          <a:p>
            <a:fld id="{AA6609B8-1C18-4083-9988-A5F5F3686A15}" type="slidenum">
              <a:rPr lang="en-US" smtClean="0"/>
              <a:pPr/>
              <a:t>122</a:t>
            </a:fld>
            <a:endParaRPr lang="en-US" dirty="0"/>
          </a:p>
        </p:txBody>
      </p:sp>
    </p:spTree>
    <p:extLst>
      <p:ext uri="{BB962C8B-B14F-4D97-AF65-F5344CB8AC3E}">
        <p14:creationId xmlns:p14="http://schemas.microsoft.com/office/powerpoint/2010/main" val="48296091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stretch>
            <a:fillRect/>
          </a:stretch>
        </p:blipFill>
        <p:spPr>
          <a:xfrm>
            <a:off x="1347440" y="3031698"/>
            <a:ext cx="7225060" cy="3518454"/>
          </a:xfrm>
          <a:prstGeom prst="rect">
            <a:avLst/>
          </a:prstGeom>
        </p:spPr>
      </p:pic>
      <p:sp>
        <p:nvSpPr>
          <p:cNvPr id="2" name="Titre 1"/>
          <p:cNvSpPr>
            <a:spLocks noGrp="1"/>
          </p:cNvSpPr>
          <p:nvPr>
            <p:ph type="title"/>
          </p:nvPr>
        </p:nvSpPr>
        <p:spPr/>
        <p:txBody>
          <a:bodyPr/>
          <a:lstStyle/>
          <a:p>
            <a:r>
              <a:rPr lang="en-US" noProof="0" dirty="0"/>
              <a:t>Editing Items of the Toolbar</a:t>
            </a:r>
          </a:p>
        </p:txBody>
      </p:sp>
      <p:sp>
        <p:nvSpPr>
          <p:cNvPr id="5" name="ZoneTexte 4"/>
          <p:cNvSpPr txBox="1"/>
          <p:nvPr/>
        </p:nvSpPr>
        <p:spPr>
          <a:xfrm>
            <a:off x="2819400" y="762000"/>
            <a:ext cx="6248400" cy="2308324"/>
          </a:xfrm>
          <a:prstGeom prst="rect">
            <a:avLst/>
          </a:prstGeom>
          <a:noFill/>
        </p:spPr>
        <p:txBody>
          <a:bodyPr wrap="square" rtlCol="0">
            <a:spAutoFit/>
          </a:bodyPr>
          <a:lstStyle/>
          <a:p>
            <a:r>
              <a:rPr lang="en-US" dirty="0"/>
              <a:t>To edit items:</a:t>
            </a:r>
          </a:p>
          <a:p>
            <a:pPr marL="285750" indent="-285750">
              <a:buFont typeface="Arial" panose="020B0604020202020204" pitchFamily="34" charset="0"/>
              <a:buChar char="•"/>
            </a:pPr>
            <a:r>
              <a:rPr lang="en-US" dirty="0"/>
              <a:t>Open the </a:t>
            </a:r>
            <a:r>
              <a:rPr lang="en-US" b="1" dirty="0">
                <a:solidFill>
                  <a:schemeClr val="accent1"/>
                </a:solidFill>
              </a:rPr>
              <a:t>Administration</a:t>
            </a:r>
            <a:r>
              <a:rPr lang="en-US" dirty="0"/>
              <a:t> module.</a:t>
            </a:r>
          </a:p>
          <a:p>
            <a:pPr marL="285750" indent="-285750">
              <a:buFont typeface="Arial" panose="020B0604020202020204" pitchFamily="34" charset="0"/>
              <a:buChar char="•"/>
            </a:pPr>
            <a:r>
              <a:rPr lang="en-US" dirty="0"/>
              <a:t>Add the </a:t>
            </a:r>
            <a:r>
              <a:rPr lang="en-US" b="1" dirty="0">
                <a:solidFill>
                  <a:schemeClr val="accent1"/>
                </a:solidFill>
              </a:rPr>
              <a:t>IHM Toolbar GUI </a:t>
            </a:r>
            <a:r>
              <a:rPr lang="en-US" dirty="0"/>
              <a:t>page.</a:t>
            </a:r>
          </a:p>
          <a:p>
            <a:pPr marL="285750" indent="-285750">
              <a:buFont typeface="Arial" panose="020B0604020202020204" pitchFamily="34" charset="0"/>
              <a:buChar char="•"/>
            </a:pPr>
            <a:r>
              <a:rPr lang="en-US" dirty="0"/>
              <a:t>Select the module and the report of the toolbar that you want to modify.</a:t>
            </a:r>
          </a:p>
          <a:p>
            <a:pPr marL="285750" indent="-285750">
              <a:buFont typeface="Arial" panose="020B0604020202020204" pitchFamily="34" charset="0"/>
              <a:buChar char="•"/>
            </a:pPr>
            <a:r>
              <a:rPr lang="en-US" dirty="0"/>
              <a:t>Click the dot next to the item that you want to modify.</a:t>
            </a:r>
          </a:p>
          <a:p>
            <a:pPr marL="285750" indent="-285750">
              <a:buFont typeface="Arial" panose="020B0604020202020204" pitchFamily="34" charset="0"/>
              <a:buChar char="•"/>
            </a:pPr>
            <a:r>
              <a:rPr lang="en-US" dirty="0"/>
              <a:t>Click the </a:t>
            </a:r>
            <a:r>
              <a:rPr lang="en-US" b="1" dirty="0">
                <a:solidFill>
                  <a:schemeClr val="accent1"/>
                </a:solidFill>
              </a:rPr>
              <a:t>Edit tool </a:t>
            </a:r>
            <a:r>
              <a:rPr lang="en-US" dirty="0"/>
              <a:t>menu entry. The item attribute sheet is displayed.</a:t>
            </a:r>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075" y="1143000"/>
            <a:ext cx="2295525" cy="1362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Rectangle à coins arrondis 5"/>
          <p:cNvSpPr/>
          <p:nvPr/>
        </p:nvSpPr>
        <p:spPr>
          <a:xfrm>
            <a:off x="828675" y="1143000"/>
            <a:ext cx="381000" cy="304800"/>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à coins arrondis 6"/>
          <p:cNvSpPr/>
          <p:nvPr/>
        </p:nvSpPr>
        <p:spPr>
          <a:xfrm>
            <a:off x="828675" y="2057400"/>
            <a:ext cx="1685925" cy="447675"/>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Connecteur en angle 8"/>
          <p:cNvCxnSpPr>
            <a:stCxn id="6" idx="3"/>
            <a:endCxn id="7" idx="3"/>
          </p:cNvCxnSpPr>
          <p:nvPr/>
        </p:nvCxnSpPr>
        <p:spPr>
          <a:xfrm>
            <a:off x="1209675" y="1295400"/>
            <a:ext cx="1304925" cy="985838"/>
          </a:xfrm>
          <a:prstGeom prst="bentConnector3">
            <a:avLst>
              <a:gd name="adj1" fmla="val 117518"/>
            </a:avLst>
          </a:prstGeom>
          <a:ln w="19050">
            <a:tailEnd type="arrow"/>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6019800" y="5410850"/>
            <a:ext cx="3124200" cy="646331"/>
          </a:xfrm>
          <a:prstGeom prst="rect">
            <a:avLst/>
          </a:prstGeom>
          <a:solidFill>
            <a:schemeClr val="bg1"/>
          </a:solidFill>
          <a:effectLst>
            <a:outerShdw blurRad="50800" dist="38100" dir="2700000" algn="tl" rotWithShape="0">
              <a:prstClr val="black">
                <a:alpha val="40000"/>
              </a:prstClr>
            </a:outerShdw>
          </a:effectLst>
        </p:spPr>
        <p:txBody>
          <a:bodyPr wrap="square">
            <a:spAutoFit/>
          </a:bodyPr>
          <a:lstStyle/>
          <a:p>
            <a:pPr marL="285750" indent="-285750">
              <a:buFont typeface="Arial" panose="020B0604020202020204" pitchFamily="34" charset="0"/>
              <a:buChar char="•"/>
            </a:pPr>
            <a:r>
              <a:rPr lang="en-US" dirty="0"/>
              <a:t>Modify the data.</a:t>
            </a:r>
          </a:p>
          <a:p>
            <a:pPr marL="285750" indent="-285750">
              <a:buFont typeface="Arial" panose="020B0604020202020204" pitchFamily="34" charset="0"/>
              <a:buChar char="•"/>
            </a:pPr>
            <a:r>
              <a:rPr lang="en-US" dirty="0"/>
              <a:t>Click </a:t>
            </a:r>
            <a:r>
              <a:rPr lang="en-US" b="1" dirty="0">
                <a:solidFill>
                  <a:schemeClr val="accent1"/>
                </a:solidFill>
              </a:rPr>
              <a:t>Save as new.</a:t>
            </a:r>
            <a:endParaRPr lang="en-US" dirty="0"/>
          </a:p>
        </p:txBody>
      </p:sp>
      <p:sp>
        <p:nvSpPr>
          <p:cNvPr id="12" name="Rectangle à coins arrondis 11"/>
          <p:cNvSpPr/>
          <p:nvPr/>
        </p:nvSpPr>
        <p:spPr>
          <a:xfrm>
            <a:off x="7886700" y="6288833"/>
            <a:ext cx="408214" cy="182076"/>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Connecteur en angle 13"/>
          <p:cNvCxnSpPr>
            <a:cxnSpLocks/>
            <a:stCxn id="11" idx="2"/>
            <a:endCxn id="12" idx="0"/>
          </p:cNvCxnSpPr>
          <p:nvPr/>
        </p:nvCxnSpPr>
        <p:spPr>
          <a:xfrm rot="16200000" flipH="1">
            <a:off x="7720527" y="5918553"/>
            <a:ext cx="231652" cy="508907"/>
          </a:xfrm>
          <a:prstGeom prst="bentConnector3">
            <a:avLst/>
          </a:prstGeom>
          <a:ln w="19050">
            <a:tailEnd type="arrow"/>
          </a:ln>
        </p:spPr>
        <p:style>
          <a:lnRef idx="1">
            <a:schemeClr val="accent1"/>
          </a:lnRef>
          <a:fillRef idx="0">
            <a:schemeClr val="accent1"/>
          </a:fillRef>
          <a:effectRef idx="0">
            <a:schemeClr val="accent1"/>
          </a:effectRef>
          <a:fontRef idx="minor">
            <a:schemeClr val="tx1"/>
          </a:fontRef>
        </p:style>
      </p:cxnSp>
      <p:sp>
        <p:nvSpPr>
          <p:cNvPr id="15" name="Footer Placeholder 3">
            <a:extLst>
              <a:ext uri="{FF2B5EF4-FFF2-40B4-BE49-F238E27FC236}">
                <a16:creationId xmlns:a16="http://schemas.microsoft.com/office/drawing/2014/main" xmlns="" id="{6CBB1D77-5AAE-48CF-8C85-F756625E7F08}"/>
              </a:ext>
            </a:extLst>
          </p:cNvPr>
          <p:cNvSpPr>
            <a:spLocks noGrp="1"/>
          </p:cNvSpPr>
          <p:nvPr>
            <p:ph type="ftr" sz="quarter" idx="11"/>
          </p:nvPr>
        </p:nvSpPr>
        <p:spPr>
          <a:xfrm>
            <a:off x="5638800" y="6416679"/>
            <a:ext cx="2895600" cy="365125"/>
          </a:xfrm>
        </p:spPr>
        <p:txBody>
          <a:bodyPr/>
          <a:lstStyle/>
          <a:p>
            <a:r>
              <a:rPr lang="en-US" dirty="0"/>
              <a:t>© 2018 </a:t>
            </a:r>
            <a:r>
              <a:rPr lang="en-US" dirty="0" err="1"/>
              <a:t>Planisware</a:t>
            </a:r>
            <a:endParaRPr lang="en-US" dirty="0"/>
          </a:p>
        </p:txBody>
      </p:sp>
      <p:sp>
        <p:nvSpPr>
          <p:cNvPr id="16" name="Slide Number Placeholder 4">
            <a:extLst>
              <a:ext uri="{FF2B5EF4-FFF2-40B4-BE49-F238E27FC236}">
                <a16:creationId xmlns:a16="http://schemas.microsoft.com/office/drawing/2014/main" xmlns="" id="{E1A0DFB8-B061-45EE-BA33-EA5DD0F4EE33}"/>
              </a:ext>
            </a:extLst>
          </p:cNvPr>
          <p:cNvSpPr>
            <a:spLocks noGrp="1"/>
          </p:cNvSpPr>
          <p:nvPr>
            <p:ph type="sldNum" sz="quarter" idx="12"/>
          </p:nvPr>
        </p:nvSpPr>
        <p:spPr>
          <a:xfrm>
            <a:off x="8610600" y="6416679"/>
            <a:ext cx="457200" cy="365125"/>
          </a:xfrm>
        </p:spPr>
        <p:txBody>
          <a:bodyPr/>
          <a:lstStyle/>
          <a:p>
            <a:fld id="{AA6609B8-1C18-4083-9988-A5F5F3686A15}" type="slidenum">
              <a:rPr lang="en-US" smtClean="0"/>
              <a:pPr/>
              <a:t>123</a:t>
            </a:fld>
            <a:endParaRPr lang="en-US" dirty="0"/>
          </a:p>
        </p:txBody>
      </p:sp>
    </p:spTree>
    <p:extLst>
      <p:ext uri="{BB962C8B-B14F-4D97-AF65-F5344CB8AC3E}">
        <p14:creationId xmlns:p14="http://schemas.microsoft.com/office/powerpoint/2010/main" val="190570930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noProof="0" dirty="0"/>
              <a:t>E-learning</a:t>
            </a:r>
          </a:p>
        </p:txBody>
      </p:sp>
      <p:sp>
        <p:nvSpPr>
          <p:cNvPr id="3" name="Espace réservé du texte 2"/>
          <p:cNvSpPr>
            <a:spLocks noGrp="1"/>
          </p:cNvSpPr>
          <p:nvPr>
            <p:ph type="body" idx="1"/>
          </p:nvPr>
        </p:nvSpPr>
        <p:spPr>
          <a:xfrm>
            <a:off x="12879" y="3581400"/>
            <a:ext cx="3568521" cy="2209800"/>
          </a:xfrm>
        </p:spPr>
        <p:txBody>
          <a:bodyPr/>
          <a:lstStyle/>
          <a:p>
            <a:endParaRPr lang="en-US" dirty="0"/>
          </a:p>
        </p:txBody>
      </p:sp>
      <p:sp>
        <p:nvSpPr>
          <p:cNvPr id="5" name="Footer Placeholder 3">
            <a:extLst>
              <a:ext uri="{FF2B5EF4-FFF2-40B4-BE49-F238E27FC236}">
                <a16:creationId xmlns:a16="http://schemas.microsoft.com/office/drawing/2014/main" xmlns="" id="{B1C4D629-BED6-4218-95B4-4F9DC8FBCDF7}"/>
              </a:ext>
            </a:extLst>
          </p:cNvPr>
          <p:cNvSpPr>
            <a:spLocks noGrp="1"/>
          </p:cNvSpPr>
          <p:nvPr>
            <p:ph type="ftr" sz="quarter" idx="11"/>
          </p:nvPr>
        </p:nvSpPr>
        <p:spPr>
          <a:xfrm>
            <a:off x="5638800" y="6416679"/>
            <a:ext cx="2895600" cy="365125"/>
          </a:xfrm>
        </p:spPr>
        <p:txBody>
          <a:bodyPr/>
          <a:lstStyle/>
          <a:p>
            <a:r>
              <a:rPr lang="en-US" dirty="0"/>
              <a:t>© 2018 </a:t>
            </a:r>
            <a:r>
              <a:rPr lang="en-US" dirty="0" err="1"/>
              <a:t>Planisware</a:t>
            </a:r>
            <a:endParaRPr lang="en-US" dirty="0"/>
          </a:p>
        </p:txBody>
      </p:sp>
      <p:sp>
        <p:nvSpPr>
          <p:cNvPr id="6" name="Slide Number Placeholder 4">
            <a:extLst>
              <a:ext uri="{FF2B5EF4-FFF2-40B4-BE49-F238E27FC236}">
                <a16:creationId xmlns:a16="http://schemas.microsoft.com/office/drawing/2014/main" xmlns="" id="{43B51BD2-E2A9-4AFC-936E-CC468093CC27}"/>
              </a:ext>
            </a:extLst>
          </p:cNvPr>
          <p:cNvSpPr>
            <a:spLocks noGrp="1"/>
          </p:cNvSpPr>
          <p:nvPr>
            <p:ph type="sldNum" sz="quarter" idx="12"/>
          </p:nvPr>
        </p:nvSpPr>
        <p:spPr>
          <a:xfrm>
            <a:off x="8610600" y="6416679"/>
            <a:ext cx="457200" cy="365125"/>
          </a:xfrm>
        </p:spPr>
        <p:txBody>
          <a:bodyPr/>
          <a:lstStyle/>
          <a:p>
            <a:fld id="{AA6609B8-1C18-4083-9988-A5F5F3686A15}" type="slidenum">
              <a:rPr lang="en-US" smtClean="0"/>
              <a:pPr/>
              <a:t>124</a:t>
            </a:fld>
            <a:endParaRPr lang="en-US" dirty="0"/>
          </a:p>
        </p:txBody>
      </p:sp>
    </p:spTree>
    <p:extLst>
      <p:ext uri="{BB962C8B-B14F-4D97-AF65-F5344CB8AC3E}">
        <p14:creationId xmlns:p14="http://schemas.microsoft.com/office/powerpoint/2010/main" val="126801235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9689" y="1462705"/>
            <a:ext cx="1086908" cy="1086908"/>
          </a:xfrm>
          <a:prstGeom prst="rect">
            <a:avLst/>
          </a:prstGeom>
        </p:spPr>
      </p:pic>
      <p:sp>
        <p:nvSpPr>
          <p:cNvPr id="2" name="Title 1"/>
          <p:cNvSpPr>
            <a:spLocks noGrp="1"/>
          </p:cNvSpPr>
          <p:nvPr>
            <p:ph type="title"/>
          </p:nvPr>
        </p:nvSpPr>
        <p:spPr>
          <a:xfrm>
            <a:off x="0" y="130960"/>
            <a:ext cx="8839200" cy="914400"/>
          </a:xfrm>
        </p:spPr>
        <p:txBody>
          <a:bodyPr>
            <a:normAutofit/>
          </a:bodyPr>
          <a:lstStyle/>
          <a:p>
            <a:r>
              <a:rPr lang="en-US" noProof="0" dirty="0"/>
              <a:t>E-Learning - Scenario</a:t>
            </a:r>
          </a:p>
        </p:txBody>
      </p:sp>
      <p:sp>
        <p:nvSpPr>
          <p:cNvPr id="3" name="Rectangle: Rounded Corners 2"/>
          <p:cNvSpPr/>
          <p:nvPr/>
        </p:nvSpPr>
        <p:spPr>
          <a:xfrm>
            <a:off x="1306286" y="1411119"/>
            <a:ext cx="7761514" cy="1199789"/>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solidFill>
              </a:rPr>
              <a:t>I can’t handle all the questions that my end users are sending over to me. Do you have any relevant documentation that can be easily searchable?</a:t>
            </a:r>
          </a:p>
        </p:txBody>
      </p:sp>
      <p:sp>
        <p:nvSpPr>
          <p:cNvPr id="6" name="TextBox 5"/>
          <p:cNvSpPr txBox="1"/>
          <p:nvPr/>
        </p:nvSpPr>
        <p:spPr>
          <a:xfrm>
            <a:off x="0" y="887900"/>
            <a:ext cx="3058160" cy="523220"/>
          </a:xfrm>
          <a:prstGeom prst="rect">
            <a:avLst/>
          </a:prstGeom>
          <a:noFill/>
        </p:spPr>
        <p:txBody>
          <a:bodyPr wrap="square" rtlCol="0">
            <a:spAutoFit/>
          </a:bodyPr>
          <a:lstStyle/>
          <a:p>
            <a:r>
              <a:rPr lang="en-US" sz="2800" b="1" dirty="0">
                <a:solidFill>
                  <a:schemeClr val="tx2"/>
                </a:solidFill>
              </a:rPr>
              <a:t>Scenario</a:t>
            </a:r>
          </a:p>
        </p:txBody>
      </p:sp>
      <p:sp>
        <p:nvSpPr>
          <p:cNvPr id="7" name="TextBox 6"/>
          <p:cNvSpPr txBox="1"/>
          <p:nvPr/>
        </p:nvSpPr>
        <p:spPr>
          <a:xfrm>
            <a:off x="0" y="2610909"/>
            <a:ext cx="3058160" cy="523220"/>
          </a:xfrm>
          <a:prstGeom prst="rect">
            <a:avLst/>
          </a:prstGeom>
          <a:noFill/>
        </p:spPr>
        <p:txBody>
          <a:bodyPr wrap="square" rtlCol="0">
            <a:spAutoFit/>
          </a:bodyPr>
          <a:lstStyle/>
          <a:p>
            <a:r>
              <a:rPr lang="en-US" sz="2800" b="1" dirty="0">
                <a:solidFill>
                  <a:schemeClr val="accent4"/>
                </a:solidFill>
              </a:rPr>
              <a:t>Analysis</a:t>
            </a:r>
          </a:p>
        </p:txBody>
      </p:sp>
      <p:sp>
        <p:nvSpPr>
          <p:cNvPr id="8" name="Rectangle: Rounded Corners 12"/>
          <p:cNvSpPr/>
          <p:nvPr/>
        </p:nvSpPr>
        <p:spPr>
          <a:xfrm>
            <a:off x="91440" y="3205947"/>
            <a:ext cx="8976360" cy="3210732"/>
          </a:xfrm>
          <a:prstGeom prst="roundRect">
            <a:avLst/>
          </a:prstGeom>
        </p:spPr>
        <p:style>
          <a:lnRef idx="2">
            <a:schemeClr val="accent4"/>
          </a:lnRef>
          <a:fillRef idx="1">
            <a:schemeClr val="lt1"/>
          </a:fillRef>
          <a:effectRef idx="0">
            <a:schemeClr val="accent4"/>
          </a:effectRef>
          <a:fontRef idx="minor">
            <a:schemeClr val="dk1"/>
          </a:fontRef>
        </p:style>
        <p:txBody>
          <a:bodyPr rtlCol="0" anchor="ctr"/>
          <a:lstStyle/>
          <a:p>
            <a:r>
              <a:rPr lang="en-GB" dirty="0">
                <a:solidFill>
                  <a:schemeClr val="accent4"/>
                </a:solidFill>
              </a:rPr>
              <a:t>Training materials and relevant documentation to </a:t>
            </a:r>
            <a:r>
              <a:rPr lang="en-GB" dirty="0" err="1">
                <a:solidFill>
                  <a:schemeClr val="accent4"/>
                </a:solidFill>
              </a:rPr>
              <a:t>Planisware</a:t>
            </a:r>
            <a:r>
              <a:rPr lang="en-GB" dirty="0">
                <a:solidFill>
                  <a:schemeClr val="accent4"/>
                </a:solidFill>
              </a:rPr>
              <a:t> are accessed via the </a:t>
            </a:r>
            <a:r>
              <a:rPr lang="en-GB" b="1" dirty="0">
                <a:solidFill>
                  <a:schemeClr val="accent6">
                    <a:lumMod val="60000"/>
                    <a:lumOff val="40000"/>
                  </a:schemeClr>
                </a:solidFill>
              </a:rPr>
              <a:t>E-Learning</a:t>
            </a:r>
            <a:r>
              <a:rPr lang="en-GB" dirty="0">
                <a:solidFill>
                  <a:schemeClr val="accent4"/>
                </a:solidFill>
              </a:rPr>
              <a:t>. Documents are presented via slide decks, videos, and white papers. Company specific E-learning material can be added on top of the standard E-learning material provided by </a:t>
            </a:r>
            <a:r>
              <a:rPr lang="en-GB" dirty="0" err="1">
                <a:solidFill>
                  <a:schemeClr val="accent4"/>
                </a:solidFill>
              </a:rPr>
              <a:t>Planisware</a:t>
            </a:r>
            <a:r>
              <a:rPr lang="en-GB" dirty="0">
                <a:solidFill>
                  <a:schemeClr val="accent4"/>
                </a:solidFill>
              </a:rPr>
              <a:t>.</a:t>
            </a:r>
          </a:p>
        </p:txBody>
      </p:sp>
      <p:sp>
        <p:nvSpPr>
          <p:cNvPr id="10" name="Footer Placeholder 3">
            <a:extLst>
              <a:ext uri="{FF2B5EF4-FFF2-40B4-BE49-F238E27FC236}">
                <a16:creationId xmlns:a16="http://schemas.microsoft.com/office/drawing/2014/main" xmlns="" id="{30116822-668F-4AE7-9C03-E694F87C3391}"/>
              </a:ext>
            </a:extLst>
          </p:cNvPr>
          <p:cNvSpPr>
            <a:spLocks noGrp="1"/>
          </p:cNvSpPr>
          <p:nvPr>
            <p:ph type="ftr" sz="quarter" idx="11"/>
          </p:nvPr>
        </p:nvSpPr>
        <p:spPr>
          <a:xfrm>
            <a:off x="5638800" y="6416679"/>
            <a:ext cx="2895600" cy="365125"/>
          </a:xfrm>
        </p:spPr>
        <p:txBody>
          <a:bodyPr/>
          <a:lstStyle/>
          <a:p>
            <a:r>
              <a:rPr lang="en-US" dirty="0"/>
              <a:t>© 2018 </a:t>
            </a:r>
            <a:r>
              <a:rPr lang="en-US" dirty="0" err="1"/>
              <a:t>Planisware</a:t>
            </a:r>
            <a:endParaRPr lang="en-US" dirty="0"/>
          </a:p>
        </p:txBody>
      </p:sp>
      <p:sp>
        <p:nvSpPr>
          <p:cNvPr id="11" name="Slide Number Placeholder 4">
            <a:extLst>
              <a:ext uri="{FF2B5EF4-FFF2-40B4-BE49-F238E27FC236}">
                <a16:creationId xmlns:a16="http://schemas.microsoft.com/office/drawing/2014/main" xmlns="" id="{808BFF98-7FED-4066-9F13-86FA67894C33}"/>
              </a:ext>
            </a:extLst>
          </p:cNvPr>
          <p:cNvSpPr>
            <a:spLocks noGrp="1"/>
          </p:cNvSpPr>
          <p:nvPr>
            <p:ph type="sldNum" sz="quarter" idx="12"/>
          </p:nvPr>
        </p:nvSpPr>
        <p:spPr>
          <a:xfrm>
            <a:off x="8610600" y="6416679"/>
            <a:ext cx="457200" cy="365125"/>
          </a:xfrm>
        </p:spPr>
        <p:txBody>
          <a:bodyPr/>
          <a:lstStyle/>
          <a:p>
            <a:fld id="{AA6609B8-1C18-4083-9988-A5F5F3686A15}" type="slidenum">
              <a:rPr lang="en-US" smtClean="0"/>
              <a:pPr/>
              <a:t>125</a:t>
            </a:fld>
            <a:endParaRPr lang="en-US" dirty="0"/>
          </a:p>
        </p:txBody>
      </p:sp>
    </p:spTree>
    <p:extLst>
      <p:ext uri="{BB962C8B-B14F-4D97-AF65-F5344CB8AC3E}">
        <p14:creationId xmlns:p14="http://schemas.microsoft.com/office/powerpoint/2010/main" val="737556877"/>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110802" y="1889112"/>
            <a:ext cx="8817429" cy="3854463"/>
          </a:xfrm>
          <a:prstGeom prst="rect">
            <a:avLst/>
          </a:prstGeom>
        </p:spPr>
      </p:pic>
      <p:sp>
        <p:nvSpPr>
          <p:cNvPr id="2" name="Titre 1"/>
          <p:cNvSpPr>
            <a:spLocks noGrp="1"/>
          </p:cNvSpPr>
          <p:nvPr>
            <p:ph type="title"/>
          </p:nvPr>
        </p:nvSpPr>
        <p:spPr/>
        <p:txBody>
          <a:bodyPr/>
          <a:lstStyle/>
          <a:p>
            <a:r>
              <a:rPr lang="en-US" sz="3600" noProof="0" dirty="0"/>
              <a:t>E-learning for a Module 1/2</a:t>
            </a:r>
          </a:p>
        </p:txBody>
      </p:sp>
      <p:sp>
        <p:nvSpPr>
          <p:cNvPr id="3" name="Rectangle 2"/>
          <p:cNvSpPr/>
          <p:nvPr/>
        </p:nvSpPr>
        <p:spPr>
          <a:xfrm>
            <a:off x="8579781" y="1874043"/>
            <a:ext cx="238125" cy="204787"/>
          </a:xfrm>
          <a:prstGeom prst="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1597901" y="1889112"/>
            <a:ext cx="4007105" cy="3420006"/>
          </a:xfrm>
          <a:prstGeom prst="rect">
            <a:avLst/>
          </a:prstGeom>
          <a:noFill/>
          <a:ln w="28575">
            <a:solidFill>
              <a:schemeClr val="accent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ZoneTexte 4"/>
          <p:cNvSpPr txBox="1"/>
          <p:nvPr/>
        </p:nvSpPr>
        <p:spPr>
          <a:xfrm>
            <a:off x="209549" y="912882"/>
            <a:ext cx="8715376" cy="707886"/>
          </a:xfrm>
          <a:prstGeom prst="rect">
            <a:avLst/>
          </a:prstGeom>
        </p:spPr>
        <p:txBody>
          <a:bodyPr wrap="square" rtlCol="0" anchor="ctr">
            <a:spAutoFit/>
          </a:bodyPr>
          <a:lstStyle/>
          <a:p>
            <a:pPr marL="0" marR="0" indent="0" algn="l" defTabSz="914400" rtl="0" eaLnBrk="1" fontAlgn="auto" latinLnBrk="0" hangingPunct="1">
              <a:lnSpc>
                <a:spcPct val="100000"/>
              </a:lnSpc>
              <a:spcBef>
                <a:spcPct val="0"/>
              </a:spcBef>
              <a:spcAft>
                <a:spcPts val="0"/>
              </a:spcAft>
              <a:buClrTx/>
              <a:buSzTx/>
              <a:buFontTx/>
              <a:buNone/>
              <a:tabLst/>
            </a:pPr>
            <a:r>
              <a:rPr kumimoji="0" lang="en-US" sz="2000" b="0" i="0" u="none" strike="noStrike" kern="1200" cap="none" spc="0" normalizeH="0" baseline="0" noProof="0" dirty="0">
                <a:ln>
                  <a:noFill/>
                </a:ln>
                <a:effectLst/>
                <a:uLnTx/>
                <a:uFillTx/>
                <a:latin typeface="+mj-lt"/>
                <a:ea typeface="+mj-ea"/>
                <a:cs typeface="+mj-cs"/>
              </a:rPr>
              <a:t>On each page of </a:t>
            </a:r>
            <a:r>
              <a:rPr kumimoji="0" lang="en-US" sz="2000" b="0" i="0" u="none" strike="noStrike" kern="1200" cap="none" spc="0" normalizeH="0" baseline="0" noProof="0" dirty="0" err="1">
                <a:ln>
                  <a:noFill/>
                </a:ln>
                <a:effectLst/>
                <a:uLnTx/>
                <a:uFillTx/>
                <a:latin typeface="+mj-lt"/>
                <a:ea typeface="+mj-ea"/>
                <a:cs typeface="+mj-cs"/>
              </a:rPr>
              <a:t>Planisware</a:t>
            </a:r>
            <a:r>
              <a:rPr kumimoji="0" lang="en-US" sz="2000" b="0" i="0" u="none" strike="noStrike" kern="1200" cap="none" spc="0" normalizeH="0" noProof="0" dirty="0">
                <a:ln>
                  <a:noFill/>
                </a:ln>
                <a:effectLst/>
                <a:uLnTx/>
                <a:uFillTx/>
                <a:latin typeface="+mj-lt"/>
                <a:ea typeface="+mj-ea"/>
                <a:cs typeface="+mj-cs"/>
              </a:rPr>
              <a:t> Processes, you have access to the E-learning. </a:t>
            </a:r>
          </a:p>
          <a:p>
            <a:pPr marL="0" marR="0" indent="0" algn="l" defTabSz="914400" rtl="0" eaLnBrk="1" fontAlgn="auto" latinLnBrk="0" hangingPunct="1">
              <a:lnSpc>
                <a:spcPct val="100000"/>
              </a:lnSpc>
              <a:spcBef>
                <a:spcPct val="0"/>
              </a:spcBef>
              <a:spcAft>
                <a:spcPts val="0"/>
              </a:spcAft>
              <a:buClrTx/>
              <a:buSzTx/>
              <a:buFontTx/>
              <a:buNone/>
              <a:tabLst/>
            </a:pPr>
            <a:r>
              <a:rPr kumimoji="0" lang="en-US" sz="2000" b="0" i="0" u="none" strike="noStrike" kern="1200" cap="none" spc="0" normalizeH="0" baseline="0" noProof="0" dirty="0">
                <a:ln>
                  <a:noFill/>
                </a:ln>
                <a:effectLst/>
                <a:uLnTx/>
                <a:uFillTx/>
                <a:latin typeface="+mj-lt"/>
                <a:ea typeface="+mj-ea"/>
                <a:cs typeface="+mj-cs"/>
              </a:rPr>
              <a:t>The E-learning documents</a:t>
            </a:r>
            <a:r>
              <a:rPr kumimoji="0" lang="en-US" sz="2000" b="0" i="0" u="none" strike="noStrike" kern="1200" cap="none" spc="0" normalizeH="0" noProof="0" dirty="0">
                <a:ln>
                  <a:noFill/>
                </a:ln>
                <a:effectLst/>
                <a:uLnTx/>
                <a:uFillTx/>
                <a:latin typeface="+mj-lt"/>
                <a:ea typeface="+mj-ea"/>
                <a:cs typeface="+mj-cs"/>
              </a:rPr>
              <a:t> available correspond to the current module.</a:t>
            </a:r>
            <a:endParaRPr kumimoji="0" lang="en-US" sz="2000" b="0" i="0" u="none" strike="noStrike" kern="1200" cap="none" spc="0" normalizeH="0" baseline="0" noProof="0" dirty="0">
              <a:ln>
                <a:noFill/>
              </a:ln>
              <a:effectLst/>
              <a:uLnTx/>
              <a:uFillTx/>
              <a:latin typeface="+mj-lt"/>
              <a:ea typeface="+mj-ea"/>
              <a:cs typeface="+mj-cs"/>
            </a:endParaRPr>
          </a:p>
        </p:txBody>
      </p:sp>
      <p:sp>
        <p:nvSpPr>
          <p:cNvPr id="7" name="ZoneTexte 6"/>
          <p:cNvSpPr txBox="1"/>
          <p:nvPr/>
        </p:nvSpPr>
        <p:spPr>
          <a:xfrm>
            <a:off x="5953124" y="4309061"/>
            <a:ext cx="3125562" cy="1631216"/>
          </a:xfrm>
          <a:prstGeom prst="rect">
            <a:avLst/>
          </a:prstGeom>
          <a:solidFill>
            <a:schemeClr val="bg1"/>
          </a:solidFill>
        </p:spPr>
        <p:txBody>
          <a:bodyPr wrap="square" rtlCol="0" anchor="ctr">
            <a:spAutoFit/>
          </a:bodyPr>
          <a:lstStyle/>
          <a:p>
            <a:pPr marL="0" marR="0" indent="0" algn="l" defTabSz="914400" rtl="0" eaLnBrk="1" fontAlgn="auto" latinLnBrk="0" hangingPunct="1">
              <a:lnSpc>
                <a:spcPct val="100000"/>
              </a:lnSpc>
              <a:spcBef>
                <a:spcPts val="600"/>
              </a:spcBef>
              <a:spcAft>
                <a:spcPts val="0"/>
              </a:spcAft>
              <a:buClrTx/>
              <a:buSzTx/>
              <a:buFontTx/>
              <a:buNone/>
              <a:tabLst/>
            </a:pPr>
            <a:r>
              <a:rPr kumimoji="0" lang="en-US" b="0" i="0" u="none" strike="noStrike" kern="1200" cap="none" spc="0" normalizeH="0" baseline="0" noProof="0" dirty="0">
                <a:ln>
                  <a:noFill/>
                </a:ln>
                <a:effectLst/>
                <a:uLnTx/>
                <a:uFillTx/>
                <a:latin typeface="+mj-lt"/>
                <a:ea typeface="+mj-ea"/>
                <a:cs typeface="+mj-cs"/>
              </a:rPr>
              <a:t>Click</a:t>
            </a:r>
          </a:p>
          <a:p>
            <a:pPr marL="0" marR="0" indent="0" algn="l" defTabSz="914400" rtl="0" eaLnBrk="1" fontAlgn="auto" latinLnBrk="0" hangingPunct="1">
              <a:lnSpc>
                <a:spcPct val="100000"/>
              </a:lnSpc>
              <a:spcBef>
                <a:spcPts val="600"/>
              </a:spcBef>
              <a:spcAft>
                <a:spcPts val="0"/>
              </a:spcAft>
              <a:buClrTx/>
              <a:buSzTx/>
              <a:buFontTx/>
              <a:buNone/>
              <a:tabLst/>
            </a:pPr>
            <a:r>
              <a:rPr lang="en-US" dirty="0">
                <a:latin typeface="+mj-lt"/>
                <a:ea typeface="+mj-ea"/>
                <a:cs typeface="+mj-cs"/>
              </a:rPr>
              <a:t>A window with the E-learning documents relevant to the module is displayed.</a:t>
            </a:r>
          </a:p>
          <a:p>
            <a:pPr marL="0" marR="0" indent="0" algn="l" defTabSz="914400" rtl="0" eaLnBrk="1" fontAlgn="auto" latinLnBrk="0" hangingPunct="1">
              <a:lnSpc>
                <a:spcPct val="100000"/>
              </a:lnSpc>
              <a:spcBef>
                <a:spcPts val="600"/>
              </a:spcBef>
              <a:spcAft>
                <a:spcPts val="0"/>
              </a:spcAft>
              <a:buClrTx/>
              <a:buSzTx/>
              <a:buFontTx/>
              <a:buNone/>
              <a:tabLst/>
            </a:pPr>
            <a:r>
              <a:rPr kumimoji="0" lang="en-US" b="0" i="0" u="none" strike="noStrike" kern="1200" cap="none" spc="0" normalizeH="0" baseline="0" noProof="0" dirty="0">
                <a:ln>
                  <a:noFill/>
                </a:ln>
                <a:effectLst/>
                <a:uLnTx/>
                <a:uFillTx/>
                <a:latin typeface="+mj-lt"/>
                <a:ea typeface="+mj-ea"/>
                <a:cs typeface="+mj-cs"/>
              </a:rPr>
              <a:t>Click to open.</a:t>
            </a:r>
          </a:p>
        </p:txBody>
      </p:sp>
      <p:sp>
        <p:nvSpPr>
          <p:cNvPr id="8" name="Rectangle 7"/>
          <p:cNvSpPr/>
          <p:nvPr/>
        </p:nvSpPr>
        <p:spPr>
          <a:xfrm>
            <a:off x="1691923" y="4491476"/>
            <a:ext cx="846004" cy="642499"/>
          </a:xfrm>
          <a:prstGeom prst="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0"/>
          <p:cNvSpPr>
            <a:spLocks noChangeAspect="1" noChangeArrowheads="1"/>
          </p:cNvSpPr>
          <p:nvPr/>
        </p:nvSpPr>
        <p:spPr bwMode="auto">
          <a:xfrm>
            <a:off x="5715331" y="4341459"/>
            <a:ext cx="298450" cy="300037"/>
          </a:xfrm>
          <a:prstGeom prst="ellipse">
            <a:avLst/>
          </a:prstGeom>
          <a:solidFill>
            <a:schemeClr val="accent1"/>
          </a:solidFill>
          <a:ln w="25400">
            <a:solidFill>
              <a:srgbClr val="8B374F"/>
            </a:solidFill>
            <a:round/>
            <a:headEnd type="none" w="sm" len="sm"/>
            <a:tailEnd type="none" w="sm" len="sm"/>
          </a:ln>
        </p:spPr>
        <p:txBody>
          <a:bodyPr wrap="none" anchor="ctr"/>
          <a:lstStyle/>
          <a:p>
            <a:pPr algn="ctr" rtl="0" eaLnBrk="0" hangingPunct="0"/>
            <a:r>
              <a:rPr lang="fr" sz="1800" b="0" i="0" u="none" dirty="0">
                <a:solidFill>
                  <a:schemeClr val="bg1"/>
                </a:solidFill>
                <a:latin typeface="Arial" pitchFamily="34" charset="0"/>
              </a:rPr>
              <a:t>1</a:t>
            </a:r>
            <a:endParaRPr lang="fr" sz="1800" dirty="0">
              <a:solidFill>
                <a:schemeClr val="bg1"/>
              </a:solidFill>
              <a:latin typeface="Arial" pitchFamily="34" charset="0"/>
            </a:endParaRPr>
          </a:p>
        </p:txBody>
      </p:sp>
      <p:sp>
        <p:nvSpPr>
          <p:cNvPr id="18" name="Oval 10"/>
          <p:cNvSpPr>
            <a:spLocks noChangeAspect="1" noChangeArrowheads="1"/>
          </p:cNvSpPr>
          <p:nvPr/>
        </p:nvSpPr>
        <p:spPr bwMode="auto">
          <a:xfrm>
            <a:off x="5715331" y="4703657"/>
            <a:ext cx="298450" cy="300037"/>
          </a:xfrm>
          <a:prstGeom prst="ellipse">
            <a:avLst/>
          </a:prstGeom>
          <a:solidFill>
            <a:schemeClr val="accent1"/>
          </a:solidFill>
          <a:ln w="25400">
            <a:solidFill>
              <a:srgbClr val="8B374F"/>
            </a:solidFill>
            <a:round/>
            <a:headEnd type="none" w="sm" len="sm"/>
            <a:tailEnd type="none" w="sm" len="sm"/>
          </a:ln>
        </p:spPr>
        <p:txBody>
          <a:bodyPr wrap="none" anchor="ctr"/>
          <a:lstStyle/>
          <a:p>
            <a:pPr algn="ctr" rtl="0" eaLnBrk="0" hangingPunct="0"/>
            <a:r>
              <a:rPr lang="fr" dirty="0">
                <a:solidFill>
                  <a:schemeClr val="bg1"/>
                </a:solidFill>
                <a:latin typeface="Arial" pitchFamily="34" charset="0"/>
              </a:rPr>
              <a:t>2</a:t>
            </a:r>
            <a:endParaRPr lang="fr" sz="1800" dirty="0">
              <a:solidFill>
                <a:schemeClr val="bg1"/>
              </a:solidFill>
              <a:latin typeface="Arial" pitchFamily="34" charset="0"/>
            </a:endParaRPr>
          </a:p>
        </p:txBody>
      </p:sp>
      <p:sp>
        <p:nvSpPr>
          <p:cNvPr id="19" name="Oval 10"/>
          <p:cNvSpPr>
            <a:spLocks noChangeAspect="1" noChangeArrowheads="1"/>
          </p:cNvSpPr>
          <p:nvPr/>
        </p:nvSpPr>
        <p:spPr bwMode="auto">
          <a:xfrm>
            <a:off x="5715331" y="5600700"/>
            <a:ext cx="298450" cy="300037"/>
          </a:xfrm>
          <a:prstGeom prst="ellipse">
            <a:avLst/>
          </a:prstGeom>
          <a:solidFill>
            <a:schemeClr val="accent1"/>
          </a:solidFill>
          <a:ln w="25400">
            <a:solidFill>
              <a:srgbClr val="8B374F"/>
            </a:solidFill>
            <a:round/>
            <a:headEnd type="none" w="sm" len="sm"/>
            <a:tailEnd type="none" w="sm" len="sm"/>
          </a:ln>
        </p:spPr>
        <p:txBody>
          <a:bodyPr wrap="none" anchor="ctr"/>
          <a:lstStyle/>
          <a:p>
            <a:pPr algn="ctr" rtl="0" eaLnBrk="0" hangingPunct="0"/>
            <a:r>
              <a:rPr lang="fr" dirty="0">
                <a:solidFill>
                  <a:schemeClr val="bg1"/>
                </a:solidFill>
                <a:latin typeface="Arial" pitchFamily="34" charset="0"/>
              </a:rPr>
              <a:t>3</a:t>
            </a:r>
            <a:endParaRPr lang="fr" sz="1800" dirty="0">
              <a:solidFill>
                <a:schemeClr val="bg1"/>
              </a:solidFill>
              <a:latin typeface="Arial" pitchFamily="34" charset="0"/>
            </a:endParaRPr>
          </a:p>
        </p:txBody>
      </p:sp>
      <p:sp>
        <p:nvSpPr>
          <p:cNvPr id="22" name="Oval 10"/>
          <p:cNvSpPr>
            <a:spLocks noChangeAspect="1" noChangeArrowheads="1"/>
          </p:cNvSpPr>
          <p:nvPr/>
        </p:nvSpPr>
        <p:spPr bwMode="auto">
          <a:xfrm>
            <a:off x="8281331" y="1538482"/>
            <a:ext cx="298450" cy="300037"/>
          </a:xfrm>
          <a:prstGeom prst="ellipse">
            <a:avLst/>
          </a:prstGeom>
          <a:solidFill>
            <a:schemeClr val="accent1"/>
          </a:solidFill>
          <a:ln w="25400">
            <a:solidFill>
              <a:srgbClr val="8B374F"/>
            </a:solidFill>
            <a:round/>
            <a:headEnd type="none" w="sm" len="sm"/>
            <a:tailEnd type="none" w="sm" len="sm"/>
          </a:ln>
        </p:spPr>
        <p:txBody>
          <a:bodyPr wrap="none" anchor="ctr"/>
          <a:lstStyle/>
          <a:p>
            <a:pPr algn="ctr" rtl="0" eaLnBrk="0" hangingPunct="0"/>
            <a:r>
              <a:rPr lang="fr" sz="1800" b="0" i="0" u="none" dirty="0">
                <a:solidFill>
                  <a:schemeClr val="bg1"/>
                </a:solidFill>
                <a:latin typeface="Arial" pitchFamily="34" charset="0"/>
              </a:rPr>
              <a:t>1</a:t>
            </a:r>
            <a:endParaRPr lang="fr" sz="1800" dirty="0">
              <a:solidFill>
                <a:schemeClr val="bg1"/>
              </a:solidFill>
              <a:latin typeface="Arial" pitchFamily="34" charset="0"/>
            </a:endParaRPr>
          </a:p>
        </p:txBody>
      </p:sp>
      <p:sp>
        <p:nvSpPr>
          <p:cNvPr id="23" name="Oval 10"/>
          <p:cNvSpPr>
            <a:spLocks noChangeAspect="1" noChangeArrowheads="1"/>
          </p:cNvSpPr>
          <p:nvPr/>
        </p:nvSpPr>
        <p:spPr bwMode="auto">
          <a:xfrm>
            <a:off x="1283908" y="1966912"/>
            <a:ext cx="298450" cy="300037"/>
          </a:xfrm>
          <a:prstGeom prst="ellipse">
            <a:avLst/>
          </a:prstGeom>
          <a:solidFill>
            <a:schemeClr val="accent1"/>
          </a:solidFill>
          <a:ln w="25400">
            <a:solidFill>
              <a:srgbClr val="8B374F"/>
            </a:solidFill>
            <a:round/>
            <a:headEnd type="none" w="sm" len="sm"/>
            <a:tailEnd type="none" w="sm" len="sm"/>
          </a:ln>
        </p:spPr>
        <p:txBody>
          <a:bodyPr wrap="none" anchor="ctr"/>
          <a:lstStyle/>
          <a:p>
            <a:pPr algn="ctr" rtl="0" eaLnBrk="0" hangingPunct="0"/>
            <a:r>
              <a:rPr lang="fr" dirty="0">
                <a:solidFill>
                  <a:schemeClr val="bg1"/>
                </a:solidFill>
                <a:latin typeface="Arial" pitchFamily="34" charset="0"/>
              </a:rPr>
              <a:t>2</a:t>
            </a:r>
            <a:endParaRPr lang="fr" sz="1800" dirty="0">
              <a:solidFill>
                <a:schemeClr val="bg1"/>
              </a:solidFill>
              <a:latin typeface="Arial" pitchFamily="34" charset="0"/>
            </a:endParaRPr>
          </a:p>
        </p:txBody>
      </p:sp>
      <p:sp>
        <p:nvSpPr>
          <p:cNvPr id="24" name="Oval 10"/>
          <p:cNvSpPr>
            <a:spLocks noChangeAspect="1" noChangeArrowheads="1"/>
          </p:cNvSpPr>
          <p:nvPr/>
        </p:nvSpPr>
        <p:spPr bwMode="auto">
          <a:xfrm>
            <a:off x="2495720" y="4175502"/>
            <a:ext cx="298450" cy="300037"/>
          </a:xfrm>
          <a:prstGeom prst="ellipse">
            <a:avLst/>
          </a:prstGeom>
          <a:solidFill>
            <a:schemeClr val="accent1"/>
          </a:solidFill>
          <a:ln w="25400">
            <a:solidFill>
              <a:srgbClr val="8B374F"/>
            </a:solidFill>
            <a:round/>
            <a:headEnd type="none" w="sm" len="sm"/>
            <a:tailEnd type="none" w="sm" len="sm"/>
          </a:ln>
        </p:spPr>
        <p:txBody>
          <a:bodyPr wrap="none" anchor="ctr"/>
          <a:lstStyle/>
          <a:p>
            <a:pPr algn="ctr" rtl="0" eaLnBrk="0" hangingPunct="0"/>
            <a:r>
              <a:rPr lang="fr" dirty="0">
                <a:solidFill>
                  <a:schemeClr val="bg1"/>
                </a:solidFill>
                <a:latin typeface="Arial" pitchFamily="34" charset="0"/>
              </a:rPr>
              <a:t>3</a:t>
            </a:r>
            <a:endParaRPr lang="fr" sz="1800" dirty="0">
              <a:solidFill>
                <a:schemeClr val="bg1"/>
              </a:solidFill>
              <a:latin typeface="Arial" pitchFamily="34" charset="0"/>
            </a:endParaRPr>
          </a:p>
        </p:txBody>
      </p:sp>
      <p:pic>
        <p:nvPicPr>
          <p:cNvPr id="9" name="Picture 8"/>
          <p:cNvPicPr>
            <a:picLocks noChangeAspect="1"/>
          </p:cNvPicPr>
          <p:nvPr/>
        </p:nvPicPr>
        <p:blipFill>
          <a:blip r:embed="rId4"/>
          <a:stretch>
            <a:fillRect/>
          </a:stretch>
        </p:blipFill>
        <p:spPr>
          <a:xfrm>
            <a:off x="6640869" y="4346221"/>
            <a:ext cx="247650" cy="295275"/>
          </a:xfrm>
          <a:prstGeom prst="rect">
            <a:avLst/>
          </a:prstGeom>
        </p:spPr>
      </p:pic>
      <p:sp>
        <p:nvSpPr>
          <p:cNvPr id="16" name="Footer Placeholder 3">
            <a:extLst>
              <a:ext uri="{FF2B5EF4-FFF2-40B4-BE49-F238E27FC236}">
                <a16:creationId xmlns:a16="http://schemas.microsoft.com/office/drawing/2014/main" xmlns="" id="{DB1FD169-0976-4AB6-84AF-7EF6FF41CC3C}"/>
              </a:ext>
            </a:extLst>
          </p:cNvPr>
          <p:cNvSpPr txBox="1">
            <a:spLocks/>
          </p:cNvSpPr>
          <p:nvPr/>
        </p:nvSpPr>
        <p:spPr>
          <a:xfrm>
            <a:off x="5638800" y="6416679"/>
            <a:ext cx="2895600" cy="365125"/>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 2018 Planisware</a:t>
            </a:r>
            <a:endParaRPr lang="en-US" dirty="0"/>
          </a:p>
        </p:txBody>
      </p:sp>
      <p:sp>
        <p:nvSpPr>
          <p:cNvPr id="20" name="Slide Number Placeholder 4">
            <a:extLst>
              <a:ext uri="{FF2B5EF4-FFF2-40B4-BE49-F238E27FC236}">
                <a16:creationId xmlns:a16="http://schemas.microsoft.com/office/drawing/2014/main" xmlns="" id="{BC247F6C-17D2-41C3-A85B-96209532524E}"/>
              </a:ext>
            </a:extLst>
          </p:cNvPr>
          <p:cNvSpPr txBox="1">
            <a:spLocks/>
          </p:cNvSpPr>
          <p:nvPr/>
        </p:nvSpPr>
        <p:spPr>
          <a:xfrm>
            <a:off x="8610600" y="6416679"/>
            <a:ext cx="457200" cy="365125"/>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6609B8-1C18-4083-9988-A5F5F3686A15}" type="slidenum">
              <a:rPr lang="en-US" smtClean="0"/>
              <a:pPr/>
              <a:t>126</a:t>
            </a:fld>
            <a:endParaRPr lang="en-US" dirty="0"/>
          </a:p>
        </p:txBody>
      </p:sp>
    </p:spTree>
    <p:extLst>
      <p:ext uri="{BB962C8B-B14F-4D97-AF65-F5344CB8AC3E}">
        <p14:creationId xmlns:p14="http://schemas.microsoft.com/office/powerpoint/2010/main" val="79176503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142875" y="938512"/>
            <a:ext cx="8848725" cy="4555969"/>
          </a:xfrm>
          <a:prstGeom prst="rect">
            <a:avLst/>
          </a:prstGeom>
        </p:spPr>
      </p:pic>
      <p:sp>
        <p:nvSpPr>
          <p:cNvPr id="2" name="Titre 1"/>
          <p:cNvSpPr>
            <a:spLocks noGrp="1"/>
          </p:cNvSpPr>
          <p:nvPr>
            <p:ph type="title"/>
          </p:nvPr>
        </p:nvSpPr>
        <p:spPr/>
        <p:txBody>
          <a:bodyPr/>
          <a:lstStyle/>
          <a:p>
            <a:r>
              <a:rPr lang="en-US" sz="3600" noProof="0" dirty="0"/>
              <a:t>E-learning for a Module 2/2</a:t>
            </a:r>
          </a:p>
        </p:txBody>
      </p:sp>
      <p:sp>
        <p:nvSpPr>
          <p:cNvPr id="3" name="Rectangle 2"/>
          <p:cNvSpPr/>
          <p:nvPr/>
        </p:nvSpPr>
        <p:spPr>
          <a:xfrm>
            <a:off x="3207107" y="920280"/>
            <a:ext cx="219075" cy="176212"/>
          </a:xfrm>
          <a:prstGeom prst="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5755861" y="3469433"/>
            <a:ext cx="1400719" cy="1157336"/>
          </a:xfrm>
          <a:prstGeom prst="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ZoneTexte 4"/>
          <p:cNvSpPr txBox="1"/>
          <p:nvPr/>
        </p:nvSpPr>
        <p:spPr>
          <a:xfrm>
            <a:off x="628650" y="5349300"/>
            <a:ext cx="8172450" cy="1169551"/>
          </a:xfrm>
          <a:prstGeom prst="rect">
            <a:avLst/>
          </a:prstGeom>
        </p:spPr>
        <p:txBody>
          <a:bodyPr wrap="square" rtlCol="0" anchor="ctr">
            <a:spAutoFit/>
          </a:bodyPr>
          <a:lstStyle/>
          <a:p>
            <a:pPr marL="0" marR="0" indent="0" algn="l" defTabSz="914400" rtl="0" eaLnBrk="1" fontAlgn="auto" latinLnBrk="0" hangingPunct="1">
              <a:lnSpc>
                <a:spcPct val="100000"/>
              </a:lnSpc>
              <a:spcBef>
                <a:spcPct val="0"/>
              </a:spcBef>
              <a:spcAft>
                <a:spcPts val="600"/>
              </a:spcAft>
              <a:buClrTx/>
              <a:buSzTx/>
              <a:buFontTx/>
              <a:buNone/>
              <a:tabLst/>
            </a:pPr>
            <a:r>
              <a:rPr kumimoji="0" lang="en-US" sz="2000" b="0" i="0" u="none" strike="noStrike" kern="1200" cap="none" spc="0" normalizeH="0" baseline="0" noProof="0" dirty="0">
                <a:ln>
                  <a:noFill/>
                </a:ln>
                <a:effectLst/>
                <a:uLnTx/>
                <a:uFillTx/>
                <a:latin typeface="+mj-lt"/>
                <a:ea typeface="+mj-ea"/>
                <a:cs typeface="+mj-cs"/>
              </a:rPr>
              <a:t>Click the </a:t>
            </a:r>
            <a:r>
              <a:rPr kumimoji="0" lang="en-US" sz="2000" b="1" i="0" u="none" strike="noStrike" kern="1200" cap="none" spc="0" normalizeH="0" baseline="0" noProof="0" dirty="0">
                <a:ln>
                  <a:noFill/>
                </a:ln>
                <a:solidFill>
                  <a:schemeClr val="accent6">
                    <a:lumMod val="75000"/>
                  </a:schemeClr>
                </a:solidFill>
                <a:effectLst>
                  <a:outerShdw blurRad="38100" dist="38100" dir="2700000" algn="tl">
                    <a:srgbClr val="000000">
                      <a:alpha val="43137"/>
                    </a:srgbClr>
                  </a:outerShdw>
                </a:effectLst>
                <a:uLnTx/>
                <a:uFillTx/>
                <a:latin typeface="+mj-lt"/>
                <a:ea typeface="+mj-ea"/>
                <a:cs typeface="+mj-cs"/>
              </a:rPr>
              <a:t>Add module </a:t>
            </a:r>
            <a:r>
              <a:rPr kumimoji="0" lang="en-US" sz="2000" b="0" i="0" u="none" strike="noStrike" kern="1200" cap="none" spc="0" normalizeH="0" baseline="0" noProof="0" dirty="0">
                <a:ln>
                  <a:noFill/>
                </a:ln>
                <a:effectLst/>
                <a:uLnTx/>
                <a:uFillTx/>
                <a:latin typeface="+mj-lt"/>
                <a:ea typeface="+mj-ea"/>
                <a:cs typeface="+mj-cs"/>
              </a:rPr>
              <a:t>button.</a:t>
            </a:r>
          </a:p>
          <a:p>
            <a:pPr marL="0" marR="0" indent="0" algn="l" defTabSz="914400" rtl="0" eaLnBrk="1" fontAlgn="auto" latinLnBrk="0" hangingPunct="1">
              <a:lnSpc>
                <a:spcPct val="100000"/>
              </a:lnSpc>
              <a:spcBef>
                <a:spcPct val="0"/>
              </a:spcBef>
              <a:spcAft>
                <a:spcPts val="600"/>
              </a:spcAft>
              <a:buClrTx/>
              <a:buSzTx/>
              <a:buFontTx/>
              <a:buNone/>
              <a:tabLst/>
            </a:pPr>
            <a:r>
              <a:rPr lang="en-US" sz="2000" dirty="0">
                <a:latin typeface="+mj-lt"/>
                <a:ea typeface="+mj-ea"/>
                <a:cs typeface="+mj-cs"/>
              </a:rPr>
              <a:t>Click thumbnail.</a:t>
            </a:r>
          </a:p>
          <a:p>
            <a:pPr marL="0" marR="0" indent="0" algn="l" defTabSz="914400" rtl="0" eaLnBrk="1" fontAlgn="auto" latinLnBrk="0" hangingPunct="1">
              <a:lnSpc>
                <a:spcPct val="100000"/>
              </a:lnSpc>
              <a:spcBef>
                <a:spcPct val="0"/>
              </a:spcBef>
              <a:spcAft>
                <a:spcPts val="600"/>
              </a:spcAft>
              <a:buClrTx/>
              <a:buSzTx/>
              <a:buFontTx/>
              <a:buNone/>
              <a:tabLst/>
            </a:pPr>
            <a:r>
              <a:rPr kumimoji="0" lang="en-US" sz="2000" b="0" i="0" u="none" strike="noStrike" kern="1200" cap="none" spc="0" normalizeH="0" baseline="0" noProof="0" dirty="0">
                <a:ln>
                  <a:noFill/>
                </a:ln>
                <a:effectLst/>
                <a:uLnTx/>
                <a:uFillTx/>
                <a:latin typeface="+mj-lt"/>
                <a:ea typeface="+mj-ea"/>
                <a:cs typeface="+mj-cs"/>
              </a:rPr>
              <a:t>Click </a:t>
            </a:r>
            <a:r>
              <a:rPr lang="en-US" sz="2000" dirty="0">
                <a:latin typeface="+mj-lt"/>
                <a:ea typeface="+mj-ea"/>
                <a:cs typeface="+mj-cs"/>
              </a:rPr>
              <a:t>on E-learning </a:t>
            </a:r>
            <a:r>
              <a:rPr kumimoji="0" lang="en-US" sz="2000" b="0" i="0" u="none" strike="noStrike" kern="1200" cap="none" spc="0" normalizeH="0" baseline="0" noProof="0" dirty="0">
                <a:ln>
                  <a:noFill/>
                </a:ln>
                <a:effectLst/>
                <a:uLnTx/>
                <a:uFillTx/>
                <a:latin typeface="+mj-lt"/>
                <a:ea typeface="+mj-ea"/>
                <a:cs typeface="+mj-cs"/>
              </a:rPr>
              <a:t>to open.</a:t>
            </a:r>
          </a:p>
        </p:txBody>
      </p:sp>
      <p:sp>
        <p:nvSpPr>
          <p:cNvPr id="10" name="Oval 10"/>
          <p:cNvSpPr>
            <a:spLocks noChangeAspect="1" noChangeArrowheads="1"/>
          </p:cNvSpPr>
          <p:nvPr/>
        </p:nvSpPr>
        <p:spPr bwMode="auto">
          <a:xfrm>
            <a:off x="3435707" y="831212"/>
            <a:ext cx="298450" cy="300037"/>
          </a:xfrm>
          <a:prstGeom prst="ellipse">
            <a:avLst/>
          </a:prstGeom>
          <a:solidFill>
            <a:schemeClr val="accent1"/>
          </a:solidFill>
          <a:ln w="25400">
            <a:solidFill>
              <a:srgbClr val="8B374F"/>
            </a:solidFill>
            <a:round/>
            <a:headEnd type="none" w="sm" len="sm"/>
            <a:tailEnd type="none" w="sm" len="sm"/>
          </a:ln>
        </p:spPr>
        <p:txBody>
          <a:bodyPr wrap="none" anchor="ctr"/>
          <a:lstStyle/>
          <a:p>
            <a:pPr algn="ctr" rtl="0" eaLnBrk="0" hangingPunct="0"/>
            <a:r>
              <a:rPr lang="fr" sz="1800" b="0" i="0" u="none" dirty="0">
                <a:solidFill>
                  <a:schemeClr val="bg1"/>
                </a:solidFill>
                <a:latin typeface="Arial" pitchFamily="34" charset="0"/>
              </a:rPr>
              <a:t>1</a:t>
            </a:r>
            <a:endParaRPr lang="fr" sz="1800" dirty="0">
              <a:solidFill>
                <a:schemeClr val="bg1"/>
              </a:solidFill>
              <a:latin typeface="Arial" pitchFamily="34" charset="0"/>
            </a:endParaRPr>
          </a:p>
        </p:txBody>
      </p:sp>
      <p:sp>
        <p:nvSpPr>
          <p:cNvPr id="11" name="Oval 10"/>
          <p:cNvSpPr>
            <a:spLocks noChangeAspect="1" noChangeArrowheads="1"/>
          </p:cNvSpPr>
          <p:nvPr/>
        </p:nvSpPr>
        <p:spPr bwMode="auto">
          <a:xfrm>
            <a:off x="7007355" y="3254790"/>
            <a:ext cx="298450" cy="300037"/>
          </a:xfrm>
          <a:prstGeom prst="ellipse">
            <a:avLst/>
          </a:prstGeom>
          <a:solidFill>
            <a:schemeClr val="accent1"/>
          </a:solidFill>
          <a:ln w="25400">
            <a:solidFill>
              <a:srgbClr val="8B374F"/>
            </a:solidFill>
            <a:round/>
            <a:headEnd type="none" w="sm" len="sm"/>
            <a:tailEnd type="none" w="sm" len="sm"/>
          </a:ln>
        </p:spPr>
        <p:txBody>
          <a:bodyPr wrap="none" anchor="ctr"/>
          <a:lstStyle/>
          <a:p>
            <a:pPr algn="ctr" rtl="0" eaLnBrk="0" hangingPunct="0"/>
            <a:r>
              <a:rPr lang="fr" dirty="0">
                <a:solidFill>
                  <a:schemeClr val="bg1"/>
                </a:solidFill>
                <a:latin typeface="Arial" pitchFamily="34" charset="0"/>
              </a:rPr>
              <a:t>2</a:t>
            </a:r>
            <a:endParaRPr lang="fr" sz="1800" dirty="0">
              <a:solidFill>
                <a:schemeClr val="bg1"/>
              </a:solidFill>
              <a:latin typeface="Arial" pitchFamily="34" charset="0"/>
            </a:endParaRPr>
          </a:p>
        </p:txBody>
      </p:sp>
      <p:sp>
        <p:nvSpPr>
          <p:cNvPr id="13" name="Oval 10"/>
          <p:cNvSpPr>
            <a:spLocks noChangeAspect="1" noChangeArrowheads="1"/>
          </p:cNvSpPr>
          <p:nvPr/>
        </p:nvSpPr>
        <p:spPr bwMode="auto">
          <a:xfrm>
            <a:off x="389268" y="5390525"/>
            <a:ext cx="298450" cy="300037"/>
          </a:xfrm>
          <a:prstGeom prst="ellipse">
            <a:avLst/>
          </a:prstGeom>
          <a:solidFill>
            <a:schemeClr val="accent1"/>
          </a:solidFill>
          <a:ln w="25400">
            <a:solidFill>
              <a:srgbClr val="8B374F"/>
            </a:solidFill>
            <a:round/>
            <a:headEnd type="none" w="sm" len="sm"/>
            <a:tailEnd type="none" w="sm" len="sm"/>
          </a:ln>
        </p:spPr>
        <p:txBody>
          <a:bodyPr wrap="none" anchor="ctr"/>
          <a:lstStyle/>
          <a:p>
            <a:pPr algn="ctr" rtl="0" eaLnBrk="0" hangingPunct="0"/>
            <a:r>
              <a:rPr lang="fr" sz="1800" b="0" i="0" u="none" dirty="0">
                <a:solidFill>
                  <a:schemeClr val="bg1"/>
                </a:solidFill>
                <a:latin typeface="Arial" pitchFamily="34" charset="0"/>
              </a:rPr>
              <a:t>1</a:t>
            </a:r>
            <a:endParaRPr lang="fr" sz="1800" dirty="0">
              <a:solidFill>
                <a:schemeClr val="bg1"/>
              </a:solidFill>
              <a:latin typeface="Arial" pitchFamily="34" charset="0"/>
            </a:endParaRPr>
          </a:p>
        </p:txBody>
      </p:sp>
      <p:sp>
        <p:nvSpPr>
          <p:cNvPr id="6" name="Rectangle 5"/>
          <p:cNvSpPr/>
          <p:nvPr/>
        </p:nvSpPr>
        <p:spPr>
          <a:xfrm>
            <a:off x="7007354" y="5204787"/>
            <a:ext cx="360719" cy="186363"/>
          </a:xfrm>
          <a:prstGeom prst="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0"/>
          <p:cNvSpPr>
            <a:spLocks noChangeAspect="1" noChangeArrowheads="1"/>
          </p:cNvSpPr>
          <p:nvPr/>
        </p:nvSpPr>
        <p:spPr bwMode="auto">
          <a:xfrm>
            <a:off x="6738438" y="4954013"/>
            <a:ext cx="298450" cy="300037"/>
          </a:xfrm>
          <a:prstGeom prst="ellipse">
            <a:avLst/>
          </a:prstGeom>
          <a:solidFill>
            <a:schemeClr val="accent1"/>
          </a:solidFill>
          <a:ln w="25400">
            <a:solidFill>
              <a:srgbClr val="8B374F"/>
            </a:solidFill>
            <a:round/>
            <a:headEnd type="none" w="sm" len="sm"/>
            <a:tailEnd type="none" w="sm" len="sm"/>
          </a:ln>
        </p:spPr>
        <p:txBody>
          <a:bodyPr wrap="none" anchor="ctr"/>
          <a:lstStyle/>
          <a:p>
            <a:pPr algn="ctr" rtl="0" eaLnBrk="0" hangingPunct="0"/>
            <a:r>
              <a:rPr lang="fr" dirty="0">
                <a:solidFill>
                  <a:schemeClr val="bg1"/>
                </a:solidFill>
                <a:latin typeface="Arial" pitchFamily="34" charset="0"/>
              </a:rPr>
              <a:t>3</a:t>
            </a:r>
            <a:endParaRPr lang="fr" sz="1800" dirty="0">
              <a:solidFill>
                <a:schemeClr val="bg1"/>
              </a:solidFill>
              <a:latin typeface="Arial" pitchFamily="34" charset="0"/>
            </a:endParaRPr>
          </a:p>
        </p:txBody>
      </p:sp>
      <p:sp>
        <p:nvSpPr>
          <p:cNvPr id="15" name="Oval 10"/>
          <p:cNvSpPr>
            <a:spLocks noChangeAspect="1" noChangeArrowheads="1"/>
          </p:cNvSpPr>
          <p:nvPr/>
        </p:nvSpPr>
        <p:spPr bwMode="auto">
          <a:xfrm>
            <a:off x="389268" y="6181725"/>
            <a:ext cx="298450" cy="300037"/>
          </a:xfrm>
          <a:prstGeom prst="ellipse">
            <a:avLst/>
          </a:prstGeom>
          <a:solidFill>
            <a:schemeClr val="accent1"/>
          </a:solidFill>
          <a:ln w="25400">
            <a:solidFill>
              <a:srgbClr val="8B374F"/>
            </a:solidFill>
            <a:round/>
            <a:headEnd type="none" w="sm" len="sm"/>
            <a:tailEnd type="none" w="sm" len="sm"/>
          </a:ln>
        </p:spPr>
        <p:txBody>
          <a:bodyPr wrap="none" anchor="ctr"/>
          <a:lstStyle/>
          <a:p>
            <a:pPr algn="ctr" rtl="0" eaLnBrk="0" hangingPunct="0"/>
            <a:r>
              <a:rPr lang="fr" dirty="0">
                <a:solidFill>
                  <a:schemeClr val="bg1"/>
                </a:solidFill>
                <a:latin typeface="Arial" pitchFamily="34" charset="0"/>
              </a:rPr>
              <a:t>3</a:t>
            </a:r>
            <a:endParaRPr lang="fr" sz="1800" dirty="0">
              <a:solidFill>
                <a:schemeClr val="bg1"/>
              </a:solidFill>
              <a:latin typeface="Arial" pitchFamily="34" charset="0"/>
            </a:endParaRPr>
          </a:p>
        </p:txBody>
      </p:sp>
      <p:sp>
        <p:nvSpPr>
          <p:cNvPr id="16" name="Oval 10"/>
          <p:cNvSpPr>
            <a:spLocks noChangeAspect="1" noChangeArrowheads="1"/>
          </p:cNvSpPr>
          <p:nvPr/>
        </p:nvSpPr>
        <p:spPr bwMode="auto">
          <a:xfrm>
            <a:off x="389268" y="5789507"/>
            <a:ext cx="298450" cy="300037"/>
          </a:xfrm>
          <a:prstGeom prst="ellipse">
            <a:avLst/>
          </a:prstGeom>
          <a:solidFill>
            <a:schemeClr val="accent1"/>
          </a:solidFill>
          <a:ln w="25400">
            <a:solidFill>
              <a:srgbClr val="8B374F"/>
            </a:solidFill>
            <a:round/>
            <a:headEnd type="none" w="sm" len="sm"/>
            <a:tailEnd type="none" w="sm" len="sm"/>
          </a:ln>
        </p:spPr>
        <p:txBody>
          <a:bodyPr wrap="none" anchor="ctr"/>
          <a:lstStyle/>
          <a:p>
            <a:pPr algn="ctr" rtl="0" eaLnBrk="0" hangingPunct="0"/>
            <a:r>
              <a:rPr lang="fr" dirty="0">
                <a:solidFill>
                  <a:schemeClr val="bg1"/>
                </a:solidFill>
                <a:latin typeface="Arial" pitchFamily="34" charset="0"/>
              </a:rPr>
              <a:t>2</a:t>
            </a:r>
            <a:endParaRPr lang="fr" sz="1800" dirty="0">
              <a:solidFill>
                <a:schemeClr val="bg1"/>
              </a:solidFill>
              <a:latin typeface="Arial" pitchFamily="34" charset="0"/>
            </a:endParaRPr>
          </a:p>
        </p:txBody>
      </p:sp>
      <p:sp>
        <p:nvSpPr>
          <p:cNvPr id="14" name="Footer Placeholder 3">
            <a:extLst>
              <a:ext uri="{FF2B5EF4-FFF2-40B4-BE49-F238E27FC236}">
                <a16:creationId xmlns:a16="http://schemas.microsoft.com/office/drawing/2014/main" xmlns="" id="{659F493D-DFC4-4E9E-AA99-B2D26EE4B4FE}"/>
              </a:ext>
            </a:extLst>
          </p:cNvPr>
          <p:cNvSpPr txBox="1">
            <a:spLocks/>
          </p:cNvSpPr>
          <p:nvPr/>
        </p:nvSpPr>
        <p:spPr>
          <a:xfrm>
            <a:off x="5638800" y="6416679"/>
            <a:ext cx="2895600" cy="365125"/>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 2018 Planisware</a:t>
            </a:r>
            <a:endParaRPr lang="en-US" dirty="0"/>
          </a:p>
        </p:txBody>
      </p:sp>
      <p:sp>
        <p:nvSpPr>
          <p:cNvPr id="17" name="Slide Number Placeholder 4">
            <a:extLst>
              <a:ext uri="{FF2B5EF4-FFF2-40B4-BE49-F238E27FC236}">
                <a16:creationId xmlns:a16="http://schemas.microsoft.com/office/drawing/2014/main" xmlns="" id="{52A0FCBF-C995-4F87-8504-D1A9B428B8F1}"/>
              </a:ext>
            </a:extLst>
          </p:cNvPr>
          <p:cNvSpPr txBox="1">
            <a:spLocks/>
          </p:cNvSpPr>
          <p:nvPr/>
        </p:nvSpPr>
        <p:spPr>
          <a:xfrm>
            <a:off x="8610600" y="6416679"/>
            <a:ext cx="457200" cy="365125"/>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6609B8-1C18-4083-9988-A5F5F3686A15}" type="slidenum">
              <a:rPr lang="en-US" smtClean="0"/>
              <a:pPr/>
              <a:t>127</a:t>
            </a:fld>
            <a:endParaRPr lang="en-US" dirty="0"/>
          </a:p>
        </p:txBody>
      </p:sp>
    </p:spTree>
    <p:extLst>
      <p:ext uri="{BB962C8B-B14F-4D97-AF65-F5344CB8AC3E}">
        <p14:creationId xmlns:p14="http://schemas.microsoft.com/office/powerpoint/2010/main" val="199315172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517022" y="1905000"/>
            <a:ext cx="5234069" cy="4691586"/>
          </a:xfrm>
          <a:prstGeom prst="rect">
            <a:avLst/>
          </a:prstGeom>
        </p:spPr>
      </p:pic>
      <p:sp>
        <p:nvSpPr>
          <p:cNvPr id="14" name="Rectangle 13"/>
          <p:cNvSpPr/>
          <p:nvPr/>
        </p:nvSpPr>
        <p:spPr>
          <a:xfrm>
            <a:off x="1517021" y="1883520"/>
            <a:ext cx="5234069" cy="4703443"/>
          </a:xfrm>
          <a:prstGeom prst="rect">
            <a:avLst/>
          </a:prstGeom>
          <a:noFill/>
          <a:ln w="38100">
            <a:solidFill>
              <a:srgbClr val="C500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le 1"/>
          <p:cNvSpPr>
            <a:spLocks noGrp="1"/>
          </p:cNvSpPr>
          <p:nvPr>
            <p:ph type="title"/>
          </p:nvPr>
        </p:nvSpPr>
        <p:spPr/>
        <p:txBody>
          <a:bodyPr>
            <a:normAutofit/>
          </a:bodyPr>
          <a:lstStyle/>
          <a:p>
            <a:r>
              <a:rPr lang="en-US" noProof="0" dirty="0"/>
              <a:t>Access E-learning</a:t>
            </a:r>
          </a:p>
        </p:txBody>
      </p:sp>
      <p:sp>
        <p:nvSpPr>
          <p:cNvPr id="3" name="Content Placeholder 2"/>
          <p:cNvSpPr>
            <a:spLocks noGrp="1"/>
          </p:cNvSpPr>
          <p:nvPr>
            <p:ph idx="1"/>
          </p:nvPr>
        </p:nvSpPr>
        <p:spPr/>
        <p:txBody>
          <a:bodyPr/>
          <a:lstStyle/>
          <a:p>
            <a:r>
              <a:rPr lang="en-US" noProof="0" dirty="0"/>
              <a:t>Quickly learn about more features using easily accessible training documents and videos </a:t>
            </a:r>
          </a:p>
        </p:txBody>
      </p:sp>
      <p:pic>
        <p:nvPicPr>
          <p:cNvPr id="4" name="Picture 3"/>
          <p:cNvPicPr>
            <a:picLocks noChangeAspect="1"/>
          </p:cNvPicPr>
          <p:nvPr/>
        </p:nvPicPr>
        <p:blipFill>
          <a:blip r:embed="rId3"/>
          <a:stretch>
            <a:fillRect/>
          </a:stretch>
        </p:blipFill>
        <p:spPr>
          <a:xfrm>
            <a:off x="6994405" y="1579086"/>
            <a:ext cx="1247949" cy="428685"/>
          </a:xfrm>
          <a:prstGeom prst="rect">
            <a:avLst/>
          </a:prstGeom>
        </p:spPr>
      </p:pic>
      <p:grpSp>
        <p:nvGrpSpPr>
          <p:cNvPr id="6" name="Group 5"/>
          <p:cNvGrpSpPr/>
          <p:nvPr/>
        </p:nvGrpSpPr>
        <p:grpSpPr>
          <a:xfrm>
            <a:off x="4001273" y="2161129"/>
            <a:ext cx="4685949" cy="2902435"/>
            <a:chOff x="4305300" y="2462103"/>
            <a:chExt cx="4685949" cy="2902435"/>
          </a:xfrm>
        </p:grpSpPr>
        <p:sp>
          <p:nvSpPr>
            <p:cNvPr id="7" name="Rectangle 6"/>
            <p:cNvSpPr/>
            <p:nvPr/>
          </p:nvSpPr>
          <p:spPr>
            <a:xfrm>
              <a:off x="4305300" y="2462103"/>
              <a:ext cx="2657474" cy="281198"/>
            </a:xfrm>
            <a:prstGeom prst="rect">
              <a:avLst/>
            </a:prstGeom>
            <a:noFill/>
            <a:ln w="38100">
              <a:solidFill>
                <a:srgbClr val="C500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8" name="Straight Arrow Connector 7"/>
            <p:cNvCxnSpPr>
              <a:stCxn id="9" idx="0"/>
              <a:endCxn id="7" idx="2"/>
            </p:cNvCxnSpPr>
            <p:nvPr/>
          </p:nvCxnSpPr>
          <p:spPr>
            <a:xfrm flipH="1" flipV="1">
              <a:off x="5634037" y="2743301"/>
              <a:ext cx="2166938" cy="1297798"/>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6610700" y="4041099"/>
              <a:ext cx="2380549" cy="132343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fr-FR" sz="1600" dirty="0"/>
                <a:t>Use the </a:t>
              </a:r>
              <a:r>
                <a:rPr lang="fr-FR" sz="1600" dirty="0" err="1"/>
                <a:t>search</a:t>
              </a:r>
              <a:r>
                <a:rPr lang="fr-FR" sz="1600" dirty="0"/>
                <a:t> bar to look up training </a:t>
              </a:r>
              <a:r>
                <a:rPr lang="fr-FR" sz="1600" dirty="0" err="1"/>
                <a:t>materials</a:t>
              </a:r>
              <a:r>
                <a:rPr lang="fr-FR" sz="1600" dirty="0"/>
                <a:t> relevant to the topic </a:t>
              </a:r>
              <a:r>
                <a:rPr lang="fr-FR" sz="1600" dirty="0" err="1"/>
                <a:t>you</a:t>
              </a:r>
              <a:r>
                <a:rPr lang="fr-FR" sz="1600" dirty="0"/>
                <a:t> are </a:t>
              </a:r>
              <a:r>
                <a:rPr lang="fr-FR" sz="1600" dirty="0" err="1"/>
                <a:t>interested</a:t>
              </a:r>
              <a:r>
                <a:rPr lang="fr-FR" sz="1600" dirty="0"/>
                <a:t> in, i.e. </a:t>
              </a:r>
              <a:r>
                <a:rPr lang="fr-FR" sz="1600" dirty="0" err="1"/>
                <a:t>tool</a:t>
              </a:r>
              <a:r>
                <a:rPr lang="fr-FR" sz="1600" dirty="0"/>
                <a:t> bar</a:t>
              </a:r>
            </a:p>
          </p:txBody>
        </p:sp>
      </p:grpSp>
      <p:sp>
        <p:nvSpPr>
          <p:cNvPr id="10" name="Rectangle 9"/>
          <p:cNvSpPr/>
          <p:nvPr/>
        </p:nvSpPr>
        <p:spPr>
          <a:xfrm>
            <a:off x="6994405" y="1617897"/>
            <a:ext cx="271551" cy="245503"/>
          </a:xfrm>
          <a:prstGeom prst="rect">
            <a:avLst/>
          </a:prstGeom>
          <a:noFill/>
          <a:ln w="38100">
            <a:solidFill>
              <a:srgbClr val="C500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1" name="Straight Arrow Connector 10"/>
          <p:cNvCxnSpPr>
            <a:stCxn id="10" idx="1"/>
            <a:endCxn id="5" idx="0"/>
          </p:cNvCxnSpPr>
          <p:nvPr/>
        </p:nvCxnSpPr>
        <p:spPr>
          <a:xfrm flipH="1">
            <a:off x="4134057" y="1740649"/>
            <a:ext cx="2860348" cy="164351"/>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3" name="Footer Placeholder 3">
            <a:extLst>
              <a:ext uri="{FF2B5EF4-FFF2-40B4-BE49-F238E27FC236}">
                <a16:creationId xmlns:a16="http://schemas.microsoft.com/office/drawing/2014/main" xmlns="" id="{1C83D1E6-46FA-404C-BC78-8E404631E932}"/>
              </a:ext>
            </a:extLst>
          </p:cNvPr>
          <p:cNvSpPr>
            <a:spLocks noGrp="1"/>
          </p:cNvSpPr>
          <p:nvPr>
            <p:ph type="ftr" sz="quarter" idx="11"/>
          </p:nvPr>
        </p:nvSpPr>
        <p:spPr>
          <a:xfrm>
            <a:off x="5638800" y="6416679"/>
            <a:ext cx="2895600" cy="365125"/>
          </a:xfrm>
        </p:spPr>
        <p:txBody>
          <a:bodyPr/>
          <a:lstStyle/>
          <a:p>
            <a:r>
              <a:rPr lang="en-US" dirty="0"/>
              <a:t>© 2018 </a:t>
            </a:r>
            <a:r>
              <a:rPr lang="en-US" dirty="0" err="1"/>
              <a:t>Planisware</a:t>
            </a:r>
            <a:endParaRPr lang="en-US" dirty="0"/>
          </a:p>
        </p:txBody>
      </p:sp>
      <p:sp>
        <p:nvSpPr>
          <p:cNvPr id="15" name="Slide Number Placeholder 4">
            <a:extLst>
              <a:ext uri="{FF2B5EF4-FFF2-40B4-BE49-F238E27FC236}">
                <a16:creationId xmlns:a16="http://schemas.microsoft.com/office/drawing/2014/main" xmlns="" id="{8DFFD8FD-F50D-4E55-B5DC-17AD369D1A99}"/>
              </a:ext>
            </a:extLst>
          </p:cNvPr>
          <p:cNvSpPr>
            <a:spLocks noGrp="1"/>
          </p:cNvSpPr>
          <p:nvPr>
            <p:ph type="sldNum" sz="quarter" idx="12"/>
          </p:nvPr>
        </p:nvSpPr>
        <p:spPr>
          <a:xfrm>
            <a:off x="8610600" y="6416679"/>
            <a:ext cx="457200" cy="365125"/>
          </a:xfrm>
        </p:spPr>
        <p:txBody>
          <a:bodyPr/>
          <a:lstStyle/>
          <a:p>
            <a:fld id="{AA6609B8-1C18-4083-9988-A5F5F3686A15}" type="slidenum">
              <a:rPr lang="en-US" smtClean="0"/>
              <a:pPr/>
              <a:t>128</a:t>
            </a:fld>
            <a:endParaRPr lang="en-US" dirty="0"/>
          </a:p>
        </p:txBody>
      </p:sp>
    </p:spTree>
    <p:extLst>
      <p:ext uri="{BB962C8B-B14F-4D97-AF65-F5344CB8AC3E}">
        <p14:creationId xmlns:p14="http://schemas.microsoft.com/office/powerpoint/2010/main" val="66380371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en-US" noProof="0" dirty="0"/>
              <a:t>Adding a Document to the E-learning</a:t>
            </a:r>
          </a:p>
        </p:txBody>
      </p:sp>
      <p:sp>
        <p:nvSpPr>
          <p:cNvPr id="6" name="ZoneTexte 5"/>
          <p:cNvSpPr txBox="1"/>
          <p:nvPr/>
        </p:nvSpPr>
        <p:spPr>
          <a:xfrm>
            <a:off x="306000" y="921484"/>
            <a:ext cx="8533200" cy="1631216"/>
          </a:xfrm>
          <a:prstGeom prst="rect">
            <a:avLst/>
          </a:prstGeom>
          <a:noFill/>
        </p:spPr>
        <p:txBody>
          <a:bodyPr wrap="square" rtlCol="0">
            <a:spAutoFit/>
          </a:bodyPr>
          <a:lstStyle/>
          <a:p>
            <a:r>
              <a:rPr lang="en-US" sz="2000" dirty="0"/>
              <a:t>To add a document to the E-learning:</a:t>
            </a:r>
          </a:p>
          <a:p>
            <a:pPr marL="285750" indent="-285750">
              <a:buFont typeface="Arial" panose="020B0604020202020204" pitchFamily="34" charset="0"/>
              <a:buChar char="•"/>
            </a:pPr>
            <a:r>
              <a:rPr lang="en-US" sz="2000" dirty="0"/>
              <a:t>Open to the </a:t>
            </a:r>
            <a:r>
              <a:rPr lang="en-US" sz="2000" b="1" dirty="0">
                <a:solidFill>
                  <a:schemeClr val="accent1"/>
                </a:solidFill>
              </a:rPr>
              <a:t>Administration</a:t>
            </a:r>
            <a:r>
              <a:rPr lang="en-US" sz="2000" dirty="0"/>
              <a:t> module.</a:t>
            </a:r>
          </a:p>
          <a:p>
            <a:pPr marL="285750" indent="-285750">
              <a:buFont typeface="Arial" panose="020B0604020202020204" pitchFamily="34" charset="0"/>
              <a:buChar char="•"/>
            </a:pPr>
            <a:r>
              <a:rPr lang="en-US" sz="2000" dirty="0"/>
              <a:t>Add the </a:t>
            </a:r>
            <a:r>
              <a:rPr lang="en-US" sz="2000" b="1" dirty="0">
                <a:solidFill>
                  <a:schemeClr val="accent1"/>
                </a:solidFill>
              </a:rPr>
              <a:t>Modules</a:t>
            </a:r>
            <a:r>
              <a:rPr lang="en-US" sz="2000" dirty="0"/>
              <a:t> page.</a:t>
            </a:r>
          </a:p>
          <a:p>
            <a:pPr marL="285750" indent="-285750">
              <a:buFont typeface="Arial" panose="020B0604020202020204" pitchFamily="34" charset="0"/>
              <a:buChar char="•"/>
            </a:pPr>
            <a:r>
              <a:rPr lang="en-US" sz="2000" dirty="0"/>
              <a:t>Click the thumbnail of a module. </a:t>
            </a:r>
          </a:p>
          <a:p>
            <a:pPr marL="285750" indent="-285750">
              <a:buFont typeface="Arial" panose="020B0604020202020204" pitchFamily="34" charset="0"/>
              <a:buChar char="•"/>
            </a:pPr>
            <a:r>
              <a:rPr lang="en-US" sz="2000" dirty="0"/>
              <a:t>Click the </a:t>
            </a:r>
            <a:r>
              <a:rPr lang="en-US" sz="2000" b="1" dirty="0">
                <a:solidFill>
                  <a:schemeClr val="accent1"/>
                </a:solidFill>
              </a:rPr>
              <a:t>E-learning</a:t>
            </a:r>
            <a:r>
              <a:rPr lang="en-US" sz="2000" dirty="0"/>
              <a:t> button.</a:t>
            </a:r>
          </a:p>
        </p:txBody>
      </p:sp>
      <p:pic>
        <p:nvPicPr>
          <p:cNvPr id="9" name="Picture 8"/>
          <p:cNvPicPr>
            <a:picLocks noChangeAspect="1"/>
          </p:cNvPicPr>
          <p:nvPr/>
        </p:nvPicPr>
        <p:blipFill>
          <a:blip r:embed="rId2"/>
          <a:stretch>
            <a:fillRect/>
          </a:stretch>
        </p:blipFill>
        <p:spPr>
          <a:xfrm>
            <a:off x="862013" y="2596335"/>
            <a:ext cx="7419974" cy="3820344"/>
          </a:xfrm>
          <a:prstGeom prst="rect">
            <a:avLst/>
          </a:prstGeom>
        </p:spPr>
      </p:pic>
      <p:sp>
        <p:nvSpPr>
          <p:cNvPr id="10" name="Rectangle 9"/>
          <p:cNvSpPr/>
          <p:nvPr/>
        </p:nvSpPr>
        <p:spPr>
          <a:xfrm>
            <a:off x="6588254" y="6186681"/>
            <a:ext cx="360719" cy="186363"/>
          </a:xfrm>
          <a:prstGeom prst="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ooter Placeholder 3">
            <a:extLst>
              <a:ext uri="{FF2B5EF4-FFF2-40B4-BE49-F238E27FC236}">
                <a16:creationId xmlns:a16="http://schemas.microsoft.com/office/drawing/2014/main" xmlns="" id="{6B271163-E58A-4E1B-BED4-41813B046292}"/>
              </a:ext>
            </a:extLst>
          </p:cNvPr>
          <p:cNvSpPr>
            <a:spLocks noGrp="1"/>
          </p:cNvSpPr>
          <p:nvPr>
            <p:ph type="ftr" sz="quarter" idx="11"/>
          </p:nvPr>
        </p:nvSpPr>
        <p:spPr>
          <a:xfrm>
            <a:off x="5638800" y="6416679"/>
            <a:ext cx="2895600" cy="365125"/>
          </a:xfrm>
        </p:spPr>
        <p:txBody>
          <a:bodyPr/>
          <a:lstStyle/>
          <a:p>
            <a:r>
              <a:rPr lang="en-US" dirty="0"/>
              <a:t>© 2018 </a:t>
            </a:r>
            <a:r>
              <a:rPr lang="en-US" dirty="0" err="1"/>
              <a:t>Planisware</a:t>
            </a:r>
            <a:endParaRPr lang="en-US" dirty="0"/>
          </a:p>
        </p:txBody>
      </p:sp>
      <p:sp>
        <p:nvSpPr>
          <p:cNvPr id="11" name="Slide Number Placeholder 4">
            <a:extLst>
              <a:ext uri="{FF2B5EF4-FFF2-40B4-BE49-F238E27FC236}">
                <a16:creationId xmlns:a16="http://schemas.microsoft.com/office/drawing/2014/main" xmlns="" id="{328A4F9C-C262-41BC-B525-BC98E850278C}"/>
              </a:ext>
            </a:extLst>
          </p:cNvPr>
          <p:cNvSpPr>
            <a:spLocks noGrp="1"/>
          </p:cNvSpPr>
          <p:nvPr>
            <p:ph type="sldNum" sz="quarter" idx="12"/>
          </p:nvPr>
        </p:nvSpPr>
        <p:spPr>
          <a:xfrm>
            <a:off x="8610600" y="6416679"/>
            <a:ext cx="457200" cy="365125"/>
          </a:xfrm>
        </p:spPr>
        <p:txBody>
          <a:bodyPr/>
          <a:lstStyle/>
          <a:p>
            <a:fld id="{AA6609B8-1C18-4083-9988-A5F5F3686A15}" type="slidenum">
              <a:rPr lang="en-US" smtClean="0"/>
              <a:pPr/>
              <a:t>129</a:t>
            </a:fld>
            <a:endParaRPr lang="en-US" dirty="0"/>
          </a:p>
        </p:txBody>
      </p:sp>
    </p:spTree>
    <p:extLst>
      <p:ext uri="{BB962C8B-B14F-4D97-AF65-F5344CB8AC3E}">
        <p14:creationId xmlns:p14="http://schemas.microsoft.com/office/powerpoint/2010/main" val="29473035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noProof="0" dirty="0"/>
              <a:t>About the configuration page</a:t>
            </a:r>
          </a:p>
        </p:txBody>
      </p:sp>
      <p:sp>
        <p:nvSpPr>
          <p:cNvPr id="3" name="Espace réservé du pied de page 2"/>
          <p:cNvSpPr>
            <a:spLocks noGrp="1"/>
          </p:cNvSpPr>
          <p:nvPr>
            <p:ph type="ftr" sz="quarter" idx="11"/>
          </p:nvPr>
        </p:nvSpPr>
        <p:spPr/>
        <p:txBody>
          <a:bodyPr/>
          <a:lstStyle/>
          <a:p>
            <a:r>
              <a:rPr lang="en-US" dirty="0"/>
              <a:t>© 2018 Planisware</a:t>
            </a:r>
          </a:p>
        </p:txBody>
      </p:sp>
      <p:sp>
        <p:nvSpPr>
          <p:cNvPr id="4" name="Espace réservé du numéro de diapositive 3"/>
          <p:cNvSpPr>
            <a:spLocks noGrp="1"/>
          </p:cNvSpPr>
          <p:nvPr>
            <p:ph type="sldNum" sz="quarter" idx="12"/>
          </p:nvPr>
        </p:nvSpPr>
        <p:spPr/>
        <p:txBody>
          <a:bodyPr/>
          <a:lstStyle/>
          <a:p>
            <a:fld id="{AA6609B8-1C18-4083-9988-A5F5F3686A15}" type="slidenum">
              <a:rPr lang="en-US" smtClean="0"/>
              <a:pPr/>
              <a:t>13</a:t>
            </a:fld>
            <a:endParaRPr lang="en-US"/>
          </a:p>
        </p:txBody>
      </p:sp>
      <p:sp>
        <p:nvSpPr>
          <p:cNvPr id="5" name="ZoneTexte 4"/>
          <p:cNvSpPr txBox="1"/>
          <p:nvPr/>
        </p:nvSpPr>
        <p:spPr>
          <a:xfrm>
            <a:off x="306000" y="1219200"/>
            <a:ext cx="8609400" cy="5016758"/>
          </a:xfrm>
          <a:prstGeom prst="rect">
            <a:avLst/>
          </a:prstGeom>
          <a:noFill/>
        </p:spPr>
        <p:txBody>
          <a:bodyPr wrap="square" rtlCol="0">
            <a:spAutoFit/>
          </a:bodyPr>
          <a:lstStyle/>
          <a:p>
            <a:r>
              <a:rPr lang="en-US" sz="2000" dirty="0"/>
              <a:t>It is mandatory to select an object type. If Object type has not been selected, a warning message is displayed. </a:t>
            </a:r>
          </a:p>
          <a:p>
            <a:r>
              <a:rPr lang="en-US" sz="2000" dirty="0"/>
              <a:t>Once an object type has been selected, all the objects of a same class are displayed on a same page.</a:t>
            </a:r>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r>
              <a:rPr lang="en-US" sz="2000" dirty="0"/>
              <a:t>Objects are saved in the dedicated common dataset initialized when restoring a </a:t>
            </a:r>
            <a:r>
              <a:rPr lang="en-US" sz="2000" dirty="0" err="1"/>
              <a:t>dpe</a:t>
            </a:r>
            <a:r>
              <a:rPr lang="en-US" sz="2000" dirty="0"/>
              <a:t>: CONFIG_L1_COMMON_FILE (ADM &gt; Settings) </a:t>
            </a:r>
          </a:p>
          <a:p>
            <a:r>
              <a:rPr lang="fr-FR" sz="2000" dirty="0"/>
              <a:t>That file </a:t>
            </a:r>
            <a:r>
              <a:rPr lang="en-US" sz="2000" dirty="0"/>
              <a:t>is</a:t>
            </a:r>
            <a:r>
              <a:rPr lang="fr-FR" sz="2000" dirty="0"/>
              <a:t> not </a:t>
            </a:r>
            <a:r>
              <a:rPr lang="fr-FR" sz="2000" dirty="0" err="1"/>
              <a:t>overwritten</a:t>
            </a:r>
            <a:r>
              <a:rPr lang="fr-FR" sz="2000" dirty="0"/>
              <a:t> </a:t>
            </a:r>
            <a:r>
              <a:rPr lang="fr-FR" sz="2000" dirty="0" err="1"/>
              <a:t>when</a:t>
            </a:r>
            <a:r>
              <a:rPr lang="fr-FR" sz="2000" dirty="0"/>
              <a:t> </a:t>
            </a:r>
            <a:r>
              <a:rPr lang="fr-FR" sz="2000" dirty="0" err="1"/>
              <a:t>importing</a:t>
            </a:r>
            <a:r>
              <a:rPr lang="fr-FR" sz="2000" dirty="0"/>
              <a:t> a </a:t>
            </a:r>
            <a:r>
              <a:rPr lang="fr-FR" sz="2000" dirty="0" err="1"/>
              <a:t>dpe</a:t>
            </a:r>
            <a:r>
              <a:rPr lang="fr-FR" sz="2000" dirty="0"/>
              <a:t>.</a:t>
            </a:r>
            <a:endParaRPr lang="en-US" sz="2000" dirty="0"/>
          </a:p>
          <a:p>
            <a:endParaRPr lang="en-US" sz="2000" dirty="0"/>
          </a:p>
        </p:txBody>
      </p:sp>
      <p:pic>
        <p:nvPicPr>
          <p:cNvPr id="6" name="Picture 5"/>
          <p:cNvPicPr>
            <a:picLocks noChangeAspect="1"/>
          </p:cNvPicPr>
          <p:nvPr/>
        </p:nvPicPr>
        <p:blipFill>
          <a:blip r:embed="rId3"/>
          <a:stretch>
            <a:fillRect/>
          </a:stretch>
        </p:blipFill>
        <p:spPr>
          <a:xfrm>
            <a:off x="2438400" y="2724150"/>
            <a:ext cx="4267200" cy="1409700"/>
          </a:xfrm>
          <a:prstGeom prst="rect">
            <a:avLst/>
          </a:prstGeom>
        </p:spPr>
      </p:pic>
    </p:spTree>
    <p:extLst>
      <p:ext uri="{BB962C8B-B14F-4D97-AF65-F5344CB8AC3E}">
        <p14:creationId xmlns:p14="http://schemas.microsoft.com/office/powerpoint/2010/main" val="64213712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909637" y="1283880"/>
            <a:ext cx="3795713" cy="1386642"/>
          </a:xfrm>
          <a:prstGeom prst="rect">
            <a:avLst/>
          </a:prstGeom>
        </p:spPr>
      </p:pic>
      <p:sp>
        <p:nvSpPr>
          <p:cNvPr id="2" name="Titre 1"/>
          <p:cNvSpPr>
            <a:spLocks noGrp="1"/>
          </p:cNvSpPr>
          <p:nvPr>
            <p:ph type="title"/>
          </p:nvPr>
        </p:nvSpPr>
        <p:spPr/>
        <p:txBody>
          <a:bodyPr>
            <a:normAutofit/>
          </a:bodyPr>
          <a:lstStyle/>
          <a:p>
            <a:r>
              <a:rPr lang="en-US" noProof="0" dirty="0"/>
              <a:t>Adding a Document to the E-learning</a:t>
            </a:r>
          </a:p>
        </p:txBody>
      </p:sp>
      <p:sp>
        <p:nvSpPr>
          <p:cNvPr id="6" name="ZoneTexte 5"/>
          <p:cNvSpPr txBox="1"/>
          <p:nvPr/>
        </p:nvSpPr>
        <p:spPr>
          <a:xfrm>
            <a:off x="306000" y="914400"/>
            <a:ext cx="8612321" cy="400110"/>
          </a:xfrm>
          <a:prstGeom prst="rect">
            <a:avLst/>
          </a:prstGeom>
          <a:noFill/>
        </p:spPr>
        <p:txBody>
          <a:bodyPr wrap="square" rtlCol="0">
            <a:spAutoFit/>
          </a:bodyPr>
          <a:lstStyle/>
          <a:p>
            <a:r>
              <a:rPr lang="en-US" sz="2000" dirty="0"/>
              <a:t>The list of the </a:t>
            </a:r>
            <a:r>
              <a:rPr lang="en-US" sz="2000" b="1" dirty="0">
                <a:solidFill>
                  <a:schemeClr val="accent1"/>
                </a:solidFill>
              </a:rPr>
              <a:t>E-learning</a:t>
            </a:r>
            <a:r>
              <a:rPr lang="en-US" sz="2000" dirty="0"/>
              <a:t> subjects for the selected module is displayed.</a:t>
            </a:r>
          </a:p>
        </p:txBody>
      </p:sp>
      <p:sp>
        <p:nvSpPr>
          <p:cNvPr id="28" name="ZoneTexte 27"/>
          <p:cNvSpPr txBox="1"/>
          <p:nvPr/>
        </p:nvSpPr>
        <p:spPr>
          <a:xfrm>
            <a:off x="306000" y="2590800"/>
            <a:ext cx="8612321" cy="707886"/>
          </a:xfrm>
          <a:prstGeom prst="rect">
            <a:avLst/>
          </a:prstGeom>
          <a:noFill/>
        </p:spPr>
        <p:txBody>
          <a:bodyPr wrap="square" rtlCol="0">
            <a:spAutoFit/>
          </a:bodyPr>
          <a:lstStyle/>
          <a:p>
            <a:r>
              <a:rPr lang="en-US" sz="2000" dirty="0"/>
              <a:t>If there is no e-learning subject yet, create a new one (level 1):</a:t>
            </a:r>
          </a:p>
          <a:p>
            <a:pPr marL="285750" indent="-285750">
              <a:buFont typeface="Arial" panose="020B0604020202020204" pitchFamily="34" charset="0"/>
              <a:buChar char="•"/>
            </a:pPr>
            <a:r>
              <a:rPr lang="en-US" sz="2000" dirty="0"/>
              <a:t>Click </a:t>
            </a:r>
            <a:r>
              <a:rPr lang="en-US" sz="2000" b="1" dirty="0">
                <a:solidFill>
                  <a:schemeClr val="accent1"/>
                </a:solidFill>
              </a:rPr>
              <a:t>New Subject</a:t>
            </a:r>
            <a:r>
              <a:rPr lang="en-US" sz="2000" dirty="0"/>
              <a:t>.</a:t>
            </a:r>
          </a:p>
        </p:txBody>
      </p:sp>
      <p:sp>
        <p:nvSpPr>
          <p:cNvPr id="29" name="ZoneTexte 28"/>
          <p:cNvSpPr txBox="1"/>
          <p:nvPr/>
        </p:nvSpPr>
        <p:spPr>
          <a:xfrm>
            <a:off x="3933825" y="3429000"/>
            <a:ext cx="3276600" cy="1938992"/>
          </a:xfrm>
          <a:prstGeom prst="rect">
            <a:avLst/>
          </a:prstGeom>
          <a:noFill/>
        </p:spPr>
        <p:txBody>
          <a:bodyPr wrap="square" rtlCol="0">
            <a:spAutoFit/>
          </a:bodyPr>
          <a:lstStyle/>
          <a:p>
            <a:pPr marL="285750" indent="-285750">
              <a:buFont typeface="Arial" panose="020B0604020202020204" pitchFamily="34" charset="0"/>
              <a:buChar char="•"/>
            </a:pPr>
            <a:r>
              <a:rPr lang="en-US" sz="2000" dirty="0"/>
              <a:t>Enter only a </a:t>
            </a:r>
            <a:r>
              <a:rPr lang="en-US" sz="2000" b="1" dirty="0">
                <a:solidFill>
                  <a:schemeClr val="accent1"/>
                </a:solidFill>
              </a:rPr>
              <a:t>Name</a:t>
            </a:r>
            <a:r>
              <a:rPr lang="en-US" sz="2000" dirty="0"/>
              <a:t>, a </a:t>
            </a:r>
            <a:r>
              <a:rPr lang="en-US" sz="2000" b="1" dirty="0">
                <a:solidFill>
                  <a:schemeClr val="accent1"/>
                </a:solidFill>
              </a:rPr>
              <a:t>Description</a:t>
            </a:r>
            <a:r>
              <a:rPr lang="en-US" sz="2000" dirty="0"/>
              <a:t> and select </a:t>
            </a:r>
            <a:r>
              <a:rPr lang="en-US" sz="2000" b="1" dirty="0">
                <a:solidFill>
                  <a:schemeClr val="accent1"/>
                </a:solidFill>
              </a:rPr>
              <a:t>related</a:t>
            </a:r>
            <a:r>
              <a:rPr lang="en-US" sz="2000" dirty="0"/>
              <a:t> </a:t>
            </a:r>
            <a:r>
              <a:rPr lang="en-US" sz="2000" b="1" dirty="0">
                <a:solidFill>
                  <a:schemeClr val="accent1"/>
                </a:solidFill>
              </a:rPr>
              <a:t>modules</a:t>
            </a:r>
            <a:r>
              <a:rPr lang="en-US" sz="2000" dirty="0"/>
              <a:t>.</a:t>
            </a:r>
          </a:p>
          <a:p>
            <a:pPr marL="285750" indent="-285750">
              <a:buFont typeface="Arial" panose="020B0604020202020204" pitchFamily="34" charset="0"/>
              <a:buChar char="•"/>
            </a:pPr>
            <a:r>
              <a:rPr lang="en-US" sz="2000" dirty="0"/>
              <a:t>Click </a:t>
            </a:r>
            <a:r>
              <a:rPr lang="en-US" sz="2000" b="1" dirty="0">
                <a:solidFill>
                  <a:schemeClr val="accent1"/>
                </a:solidFill>
              </a:rPr>
              <a:t>OK</a:t>
            </a:r>
            <a:r>
              <a:rPr lang="en-US" sz="2000" dirty="0"/>
              <a:t>. A new E-learning subject is created.</a:t>
            </a:r>
          </a:p>
        </p:txBody>
      </p:sp>
      <p:sp>
        <p:nvSpPr>
          <p:cNvPr id="27" name="Rectangle à coins arrondis 26"/>
          <p:cNvSpPr/>
          <p:nvPr/>
        </p:nvSpPr>
        <p:spPr>
          <a:xfrm>
            <a:off x="2274093" y="2025313"/>
            <a:ext cx="564357" cy="241578"/>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3"/>
          <a:stretch>
            <a:fillRect/>
          </a:stretch>
        </p:blipFill>
        <p:spPr>
          <a:xfrm>
            <a:off x="738188" y="3429000"/>
            <a:ext cx="2862256" cy="3114676"/>
          </a:xfrm>
          <a:prstGeom prst="rect">
            <a:avLst/>
          </a:prstGeom>
        </p:spPr>
      </p:pic>
      <p:sp>
        <p:nvSpPr>
          <p:cNvPr id="11" name="Footer Placeholder 3">
            <a:extLst>
              <a:ext uri="{FF2B5EF4-FFF2-40B4-BE49-F238E27FC236}">
                <a16:creationId xmlns:a16="http://schemas.microsoft.com/office/drawing/2014/main" xmlns="" id="{710FEFDF-EBF8-4DBD-887D-877E036E5DC6}"/>
              </a:ext>
            </a:extLst>
          </p:cNvPr>
          <p:cNvSpPr>
            <a:spLocks noGrp="1"/>
          </p:cNvSpPr>
          <p:nvPr>
            <p:ph type="ftr" sz="quarter" idx="11"/>
          </p:nvPr>
        </p:nvSpPr>
        <p:spPr>
          <a:xfrm>
            <a:off x="5638800" y="6416679"/>
            <a:ext cx="2895600" cy="365125"/>
          </a:xfrm>
        </p:spPr>
        <p:txBody>
          <a:bodyPr/>
          <a:lstStyle/>
          <a:p>
            <a:r>
              <a:rPr lang="en-US" dirty="0"/>
              <a:t>© 2018 </a:t>
            </a:r>
            <a:r>
              <a:rPr lang="en-US" dirty="0" err="1"/>
              <a:t>Planisware</a:t>
            </a:r>
            <a:endParaRPr lang="en-US" dirty="0"/>
          </a:p>
        </p:txBody>
      </p:sp>
      <p:sp>
        <p:nvSpPr>
          <p:cNvPr id="12" name="Slide Number Placeholder 4">
            <a:extLst>
              <a:ext uri="{FF2B5EF4-FFF2-40B4-BE49-F238E27FC236}">
                <a16:creationId xmlns:a16="http://schemas.microsoft.com/office/drawing/2014/main" xmlns="" id="{56937346-2DD6-4E85-9528-26DD907D1490}"/>
              </a:ext>
            </a:extLst>
          </p:cNvPr>
          <p:cNvSpPr>
            <a:spLocks noGrp="1"/>
          </p:cNvSpPr>
          <p:nvPr>
            <p:ph type="sldNum" sz="quarter" idx="12"/>
          </p:nvPr>
        </p:nvSpPr>
        <p:spPr>
          <a:xfrm>
            <a:off x="8610600" y="6416679"/>
            <a:ext cx="457200" cy="365125"/>
          </a:xfrm>
        </p:spPr>
        <p:txBody>
          <a:bodyPr/>
          <a:lstStyle/>
          <a:p>
            <a:fld id="{AA6609B8-1C18-4083-9988-A5F5F3686A15}" type="slidenum">
              <a:rPr lang="en-US" smtClean="0"/>
              <a:pPr/>
              <a:t>130</a:t>
            </a:fld>
            <a:endParaRPr lang="en-US" dirty="0"/>
          </a:p>
        </p:txBody>
      </p:sp>
    </p:spTree>
    <p:extLst>
      <p:ext uri="{BB962C8B-B14F-4D97-AF65-F5344CB8AC3E}">
        <p14:creationId xmlns:p14="http://schemas.microsoft.com/office/powerpoint/2010/main" val="184298256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306000" y="1993761"/>
            <a:ext cx="6000750" cy="3629025"/>
          </a:xfrm>
          <a:prstGeom prst="rect">
            <a:avLst/>
          </a:prstGeom>
        </p:spPr>
      </p:pic>
      <p:sp>
        <p:nvSpPr>
          <p:cNvPr id="2" name="Titre 1"/>
          <p:cNvSpPr>
            <a:spLocks noGrp="1"/>
          </p:cNvSpPr>
          <p:nvPr>
            <p:ph type="title"/>
          </p:nvPr>
        </p:nvSpPr>
        <p:spPr/>
        <p:txBody>
          <a:bodyPr>
            <a:normAutofit/>
          </a:bodyPr>
          <a:lstStyle/>
          <a:p>
            <a:r>
              <a:rPr lang="en-US" noProof="0" dirty="0"/>
              <a:t>Adding a Document to the E-learning</a:t>
            </a:r>
          </a:p>
        </p:txBody>
      </p:sp>
      <p:sp>
        <p:nvSpPr>
          <p:cNvPr id="21" name="ZoneTexte 20"/>
          <p:cNvSpPr txBox="1"/>
          <p:nvPr/>
        </p:nvSpPr>
        <p:spPr>
          <a:xfrm>
            <a:off x="306000" y="1186543"/>
            <a:ext cx="7905950" cy="707886"/>
          </a:xfrm>
          <a:prstGeom prst="rect">
            <a:avLst/>
          </a:prstGeom>
          <a:noFill/>
        </p:spPr>
        <p:txBody>
          <a:bodyPr wrap="square" rtlCol="0">
            <a:spAutoFit/>
          </a:bodyPr>
          <a:lstStyle/>
          <a:p>
            <a:r>
              <a:rPr lang="en-US" sz="2000" dirty="0"/>
              <a:t>To add a document belonging to the new e-learning subject (level 2):</a:t>
            </a:r>
          </a:p>
          <a:p>
            <a:pPr marL="342900" indent="-342900">
              <a:buFont typeface="Arial" panose="020B0604020202020204" pitchFamily="34" charset="0"/>
              <a:buChar char="•"/>
            </a:pPr>
            <a:r>
              <a:rPr lang="en-US" sz="2000" dirty="0"/>
              <a:t>Click </a:t>
            </a:r>
            <a:r>
              <a:rPr lang="en-US" sz="2000" b="1" dirty="0">
                <a:solidFill>
                  <a:schemeClr val="accent1"/>
                </a:solidFill>
              </a:rPr>
              <a:t>New Subject</a:t>
            </a:r>
            <a:r>
              <a:rPr lang="en-US" sz="2000" dirty="0"/>
              <a:t>. The E-learning subject dialog is displayed.</a:t>
            </a:r>
          </a:p>
        </p:txBody>
      </p:sp>
      <p:sp>
        <p:nvSpPr>
          <p:cNvPr id="23" name="ZoneTexte 22"/>
          <p:cNvSpPr txBox="1"/>
          <p:nvPr/>
        </p:nvSpPr>
        <p:spPr>
          <a:xfrm>
            <a:off x="6858000" y="2847498"/>
            <a:ext cx="2057400" cy="1477328"/>
          </a:xfrm>
          <a:prstGeom prst="rect">
            <a:avLst/>
          </a:prstGeom>
          <a:solidFill>
            <a:schemeClr val="bg1"/>
          </a:solidFill>
          <a:effectLst>
            <a:outerShdw blurRad="50800" dist="38100" dir="2700000" algn="tl" rotWithShape="0">
              <a:prstClr val="black">
                <a:alpha val="40000"/>
              </a:prstClr>
            </a:outerShdw>
          </a:effectLst>
        </p:spPr>
        <p:txBody>
          <a:bodyPr wrap="square" rtlCol="0">
            <a:spAutoFit/>
          </a:bodyPr>
          <a:lstStyle/>
          <a:p>
            <a:r>
              <a:rPr lang="en-US" dirty="0"/>
              <a:t>The newly created e-learning subject is displayed in the list. No level is defined yet.</a:t>
            </a:r>
          </a:p>
        </p:txBody>
      </p:sp>
      <p:sp>
        <p:nvSpPr>
          <p:cNvPr id="24" name="Rectangle à coins arrondis 23"/>
          <p:cNvSpPr/>
          <p:nvPr/>
        </p:nvSpPr>
        <p:spPr>
          <a:xfrm>
            <a:off x="2085975" y="4960799"/>
            <a:ext cx="3657600" cy="228600"/>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Connecteur en angle 25"/>
          <p:cNvCxnSpPr>
            <a:stCxn id="23" idx="1"/>
            <a:endCxn id="24" idx="3"/>
          </p:cNvCxnSpPr>
          <p:nvPr/>
        </p:nvCxnSpPr>
        <p:spPr>
          <a:xfrm rot="10800000" flipV="1">
            <a:off x="5743576" y="3586161"/>
            <a:ext cx="1114425" cy="1488937"/>
          </a:xfrm>
          <a:prstGeom prst="bentConnector3">
            <a:avLst/>
          </a:prstGeom>
          <a:ln w="19050">
            <a:tailEnd type="arrow"/>
          </a:ln>
        </p:spPr>
        <p:style>
          <a:lnRef idx="1">
            <a:schemeClr val="accent1"/>
          </a:lnRef>
          <a:fillRef idx="0">
            <a:schemeClr val="accent1"/>
          </a:fillRef>
          <a:effectRef idx="0">
            <a:schemeClr val="accent1"/>
          </a:effectRef>
          <a:fontRef idx="minor">
            <a:schemeClr val="tx1"/>
          </a:fontRef>
        </p:style>
      </p:cxnSp>
      <p:sp>
        <p:nvSpPr>
          <p:cNvPr id="10" name="Footer Placeholder 3">
            <a:extLst>
              <a:ext uri="{FF2B5EF4-FFF2-40B4-BE49-F238E27FC236}">
                <a16:creationId xmlns:a16="http://schemas.microsoft.com/office/drawing/2014/main" xmlns="" id="{3E570FCD-EA36-421F-8AAC-D6264CB7C233}"/>
              </a:ext>
            </a:extLst>
          </p:cNvPr>
          <p:cNvSpPr>
            <a:spLocks noGrp="1"/>
          </p:cNvSpPr>
          <p:nvPr>
            <p:ph type="ftr" sz="quarter" idx="11"/>
          </p:nvPr>
        </p:nvSpPr>
        <p:spPr>
          <a:xfrm>
            <a:off x="5638800" y="6416679"/>
            <a:ext cx="2895600" cy="365125"/>
          </a:xfrm>
        </p:spPr>
        <p:txBody>
          <a:bodyPr/>
          <a:lstStyle/>
          <a:p>
            <a:r>
              <a:rPr lang="en-US" dirty="0"/>
              <a:t>© 2018 </a:t>
            </a:r>
            <a:r>
              <a:rPr lang="en-US" dirty="0" err="1"/>
              <a:t>Planisware</a:t>
            </a:r>
            <a:endParaRPr lang="en-US" dirty="0"/>
          </a:p>
        </p:txBody>
      </p:sp>
      <p:sp>
        <p:nvSpPr>
          <p:cNvPr id="11" name="Slide Number Placeholder 4">
            <a:extLst>
              <a:ext uri="{FF2B5EF4-FFF2-40B4-BE49-F238E27FC236}">
                <a16:creationId xmlns:a16="http://schemas.microsoft.com/office/drawing/2014/main" xmlns="" id="{2420089A-51BE-4000-8F51-54BDB1F712CA}"/>
              </a:ext>
            </a:extLst>
          </p:cNvPr>
          <p:cNvSpPr>
            <a:spLocks noGrp="1"/>
          </p:cNvSpPr>
          <p:nvPr>
            <p:ph type="sldNum" sz="quarter" idx="12"/>
          </p:nvPr>
        </p:nvSpPr>
        <p:spPr>
          <a:xfrm>
            <a:off x="8610600" y="6416679"/>
            <a:ext cx="457200" cy="365125"/>
          </a:xfrm>
        </p:spPr>
        <p:txBody>
          <a:bodyPr/>
          <a:lstStyle/>
          <a:p>
            <a:fld id="{AA6609B8-1C18-4083-9988-A5F5F3686A15}" type="slidenum">
              <a:rPr lang="en-US" smtClean="0"/>
              <a:pPr/>
              <a:t>131</a:t>
            </a:fld>
            <a:endParaRPr lang="en-US" dirty="0"/>
          </a:p>
        </p:txBody>
      </p:sp>
    </p:spTree>
    <p:extLst>
      <p:ext uri="{BB962C8B-B14F-4D97-AF65-F5344CB8AC3E}">
        <p14:creationId xmlns:p14="http://schemas.microsoft.com/office/powerpoint/2010/main" val="199494475"/>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p:cNvPicPr>
            <a:picLocks noChangeAspect="1"/>
          </p:cNvPicPr>
          <p:nvPr/>
        </p:nvPicPr>
        <p:blipFill>
          <a:blip r:embed="rId2"/>
          <a:stretch>
            <a:fillRect/>
          </a:stretch>
        </p:blipFill>
        <p:spPr>
          <a:xfrm>
            <a:off x="512957" y="1313765"/>
            <a:ext cx="4841486" cy="5301849"/>
          </a:xfrm>
          <a:prstGeom prst="rect">
            <a:avLst/>
          </a:prstGeom>
        </p:spPr>
      </p:pic>
      <p:sp>
        <p:nvSpPr>
          <p:cNvPr id="2" name="Titre 1"/>
          <p:cNvSpPr>
            <a:spLocks noGrp="1"/>
          </p:cNvSpPr>
          <p:nvPr>
            <p:ph type="title"/>
          </p:nvPr>
        </p:nvSpPr>
        <p:spPr>
          <a:xfrm>
            <a:off x="152400" y="76200"/>
            <a:ext cx="8991600" cy="914400"/>
          </a:xfrm>
        </p:spPr>
        <p:txBody>
          <a:bodyPr>
            <a:normAutofit/>
          </a:bodyPr>
          <a:lstStyle/>
          <a:p>
            <a:r>
              <a:rPr lang="en-US" noProof="0" dirty="0"/>
              <a:t>Adding a Document to the E-learning</a:t>
            </a:r>
          </a:p>
        </p:txBody>
      </p:sp>
      <p:sp>
        <p:nvSpPr>
          <p:cNvPr id="6" name="ZoneTexte 5"/>
          <p:cNvSpPr txBox="1"/>
          <p:nvPr/>
        </p:nvSpPr>
        <p:spPr>
          <a:xfrm>
            <a:off x="4990435" y="2125401"/>
            <a:ext cx="3973286" cy="923330"/>
          </a:xfrm>
          <a:prstGeom prst="rect">
            <a:avLst/>
          </a:prstGeom>
          <a:solidFill>
            <a:schemeClr val="bg1"/>
          </a:solidFill>
          <a:effectLst>
            <a:outerShdw blurRad="50800" dist="38100" dir="2700000" algn="tl" rotWithShape="0">
              <a:prstClr val="black">
                <a:alpha val="40000"/>
              </a:prstClr>
            </a:outerShdw>
          </a:effectLst>
        </p:spPr>
        <p:txBody>
          <a:bodyPr wrap="square" rtlCol="0">
            <a:spAutoFit/>
          </a:bodyPr>
          <a:lstStyle/>
          <a:p>
            <a:r>
              <a:rPr lang="en-US" dirty="0"/>
              <a:t>Choose between </a:t>
            </a:r>
            <a:r>
              <a:rPr lang="en-US" b="1" dirty="0">
                <a:solidFill>
                  <a:schemeClr val="accent1"/>
                </a:solidFill>
              </a:rPr>
              <a:t>Slide deck</a:t>
            </a:r>
            <a:r>
              <a:rPr lang="en-US" dirty="0"/>
              <a:t>, </a:t>
            </a:r>
            <a:r>
              <a:rPr lang="en-US" b="1" dirty="0">
                <a:solidFill>
                  <a:schemeClr val="accent1"/>
                </a:solidFill>
              </a:rPr>
              <a:t>Video,</a:t>
            </a:r>
            <a:r>
              <a:rPr lang="en-US" dirty="0"/>
              <a:t> </a:t>
            </a:r>
            <a:r>
              <a:rPr lang="en-US" b="1" dirty="0">
                <a:solidFill>
                  <a:schemeClr val="accent1"/>
                </a:solidFill>
              </a:rPr>
              <a:t>White paper, URL, and </a:t>
            </a:r>
            <a:r>
              <a:rPr lang="en-US" b="1" dirty="0" err="1">
                <a:solidFill>
                  <a:schemeClr val="accent1"/>
                </a:solidFill>
              </a:rPr>
              <a:t>Planisware</a:t>
            </a:r>
            <a:r>
              <a:rPr lang="en-US" b="1" dirty="0">
                <a:solidFill>
                  <a:schemeClr val="accent1"/>
                </a:solidFill>
              </a:rPr>
              <a:t> Tour</a:t>
            </a:r>
            <a:r>
              <a:rPr lang="en-US" dirty="0"/>
              <a:t>.</a:t>
            </a:r>
          </a:p>
        </p:txBody>
      </p:sp>
      <p:sp>
        <p:nvSpPr>
          <p:cNvPr id="7" name="ZoneTexte 6"/>
          <p:cNvSpPr txBox="1"/>
          <p:nvPr/>
        </p:nvSpPr>
        <p:spPr>
          <a:xfrm>
            <a:off x="4876801" y="3999131"/>
            <a:ext cx="3962399" cy="646331"/>
          </a:xfrm>
          <a:prstGeom prst="rect">
            <a:avLst/>
          </a:prstGeom>
          <a:solidFill>
            <a:schemeClr val="bg1"/>
          </a:solidFill>
          <a:effectLst>
            <a:outerShdw blurRad="50800" dist="38100" dir="2700000" algn="tl" rotWithShape="0">
              <a:prstClr val="black">
                <a:alpha val="40000"/>
              </a:prstClr>
            </a:outerShdw>
          </a:effectLst>
        </p:spPr>
        <p:txBody>
          <a:bodyPr wrap="square" rtlCol="0">
            <a:spAutoFit/>
          </a:bodyPr>
          <a:lstStyle/>
          <a:p>
            <a:r>
              <a:rPr lang="en-US" dirty="0"/>
              <a:t>Click </a:t>
            </a:r>
            <a:r>
              <a:rPr lang="en-US" b="1" dirty="0">
                <a:solidFill>
                  <a:schemeClr val="accent1"/>
                </a:solidFill>
              </a:rPr>
              <a:t>OK</a:t>
            </a:r>
            <a:r>
              <a:rPr lang="en-US" dirty="0"/>
              <a:t>. The document is added to the e-learning.</a:t>
            </a:r>
          </a:p>
        </p:txBody>
      </p:sp>
      <p:sp>
        <p:nvSpPr>
          <p:cNvPr id="8" name="Rectangle à coins arrondis 7"/>
          <p:cNvSpPr/>
          <p:nvPr/>
        </p:nvSpPr>
        <p:spPr>
          <a:xfrm>
            <a:off x="1783482" y="2762949"/>
            <a:ext cx="3044437" cy="144000"/>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à coins arrondis 8"/>
          <p:cNvSpPr/>
          <p:nvPr/>
        </p:nvSpPr>
        <p:spPr>
          <a:xfrm>
            <a:off x="1783482" y="2940041"/>
            <a:ext cx="3044437" cy="188400"/>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ZoneTexte 9"/>
          <p:cNvSpPr txBox="1"/>
          <p:nvPr/>
        </p:nvSpPr>
        <p:spPr>
          <a:xfrm>
            <a:off x="4887687" y="3237131"/>
            <a:ext cx="3962399" cy="646331"/>
          </a:xfrm>
          <a:prstGeom prst="rect">
            <a:avLst/>
          </a:prstGeom>
          <a:solidFill>
            <a:schemeClr val="bg1"/>
          </a:solidFill>
          <a:effectLst>
            <a:outerShdw blurRad="50800" dist="38100" dir="2700000" algn="tl" rotWithShape="0">
              <a:prstClr val="black">
                <a:alpha val="40000"/>
              </a:prstClr>
            </a:outerShdw>
          </a:effectLst>
        </p:spPr>
        <p:txBody>
          <a:bodyPr wrap="square" rtlCol="0">
            <a:spAutoFit/>
          </a:bodyPr>
          <a:lstStyle/>
          <a:p>
            <a:r>
              <a:rPr lang="en-US" dirty="0"/>
              <a:t>Select the document that you want to add.</a:t>
            </a:r>
          </a:p>
        </p:txBody>
      </p:sp>
      <p:cxnSp>
        <p:nvCxnSpPr>
          <p:cNvPr id="11" name="Connecteur en angle 10"/>
          <p:cNvCxnSpPr>
            <a:stCxn id="10" idx="1"/>
            <a:endCxn id="9" idx="3"/>
          </p:cNvCxnSpPr>
          <p:nvPr/>
        </p:nvCxnSpPr>
        <p:spPr>
          <a:xfrm rot="10800000">
            <a:off x="4827919" y="3034241"/>
            <a:ext cx="59768" cy="526056"/>
          </a:xfrm>
          <a:prstGeom prst="bentConnector3">
            <a:avLst/>
          </a:prstGeom>
          <a:ln w="19050">
            <a:tailEnd type="arrow"/>
          </a:ln>
        </p:spPr>
        <p:style>
          <a:lnRef idx="1">
            <a:schemeClr val="accent1"/>
          </a:lnRef>
          <a:fillRef idx="0">
            <a:schemeClr val="accent1"/>
          </a:fillRef>
          <a:effectRef idx="0">
            <a:schemeClr val="accent1"/>
          </a:effectRef>
          <a:fontRef idx="minor">
            <a:schemeClr val="tx1"/>
          </a:fontRef>
        </p:style>
      </p:cxnSp>
      <p:sp>
        <p:nvSpPr>
          <p:cNvPr id="12" name="Rectangle à coins arrondis 11"/>
          <p:cNvSpPr/>
          <p:nvPr/>
        </p:nvSpPr>
        <p:spPr>
          <a:xfrm>
            <a:off x="3957009" y="6344654"/>
            <a:ext cx="537010" cy="270959"/>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Connecteur en angle 12"/>
          <p:cNvCxnSpPr>
            <a:cxnSpLocks/>
            <a:stCxn id="7" idx="1"/>
            <a:endCxn id="12" idx="0"/>
          </p:cNvCxnSpPr>
          <p:nvPr/>
        </p:nvCxnSpPr>
        <p:spPr>
          <a:xfrm rot="10800000" flipV="1">
            <a:off x="4225515" y="4322296"/>
            <a:ext cx="651287" cy="2022357"/>
          </a:xfrm>
          <a:prstGeom prst="bentConnector2">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14" name="Connecteur en angle 13"/>
          <p:cNvCxnSpPr>
            <a:cxnSpLocks/>
            <a:stCxn id="6" idx="1"/>
            <a:endCxn id="8" idx="3"/>
          </p:cNvCxnSpPr>
          <p:nvPr/>
        </p:nvCxnSpPr>
        <p:spPr>
          <a:xfrm rot="10800000" flipV="1">
            <a:off x="4827919" y="2587065"/>
            <a:ext cx="162516" cy="247883"/>
          </a:xfrm>
          <a:prstGeom prst="bentConnector3">
            <a:avLst/>
          </a:prstGeom>
          <a:ln w="19050">
            <a:tailEnd type="arrow"/>
          </a:ln>
        </p:spPr>
        <p:style>
          <a:lnRef idx="1">
            <a:schemeClr val="accent1"/>
          </a:lnRef>
          <a:fillRef idx="0">
            <a:schemeClr val="accent1"/>
          </a:fillRef>
          <a:effectRef idx="0">
            <a:schemeClr val="accent1"/>
          </a:effectRef>
          <a:fontRef idx="minor">
            <a:schemeClr val="tx1"/>
          </a:fontRef>
        </p:style>
      </p:cxnSp>
      <p:sp>
        <p:nvSpPr>
          <p:cNvPr id="15" name="ZoneTexte 14"/>
          <p:cNvSpPr txBox="1"/>
          <p:nvPr/>
        </p:nvSpPr>
        <p:spPr>
          <a:xfrm>
            <a:off x="5001322" y="820963"/>
            <a:ext cx="3962399" cy="646331"/>
          </a:xfrm>
          <a:prstGeom prst="rect">
            <a:avLst/>
          </a:prstGeom>
          <a:solidFill>
            <a:schemeClr val="bg1"/>
          </a:solidFill>
          <a:effectLst>
            <a:outerShdw blurRad="50800" dist="38100" dir="2700000" algn="tl" rotWithShape="0">
              <a:prstClr val="black">
                <a:alpha val="40000"/>
              </a:prstClr>
            </a:outerShdw>
          </a:effectLst>
        </p:spPr>
        <p:txBody>
          <a:bodyPr wrap="square" rtlCol="0">
            <a:spAutoFit/>
          </a:bodyPr>
          <a:lstStyle/>
          <a:p>
            <a:r>
              <a:rPr lang="en-US" dirty="0"/>
              <a:t>Select the created E-learning subject. </a:t>
            </a:r>
          </a:p>
        </p:txBody>
      </p:sp>
      <p:sp>
        <p:nvSpPr>
          <p:cNvPr id="16" name="Rectangle à coins arrondis 15"/>
          <p:cNvSpPr/>
          <p:nvPr/>
        </p:nvSpPr>
        <p:spPr>
          <a:xfrm>
            <a:off x="3342019" y="1798941"/>
            <a:ext cx="1839581" cy="156865"/>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Connecteur en angle 16"/>
          <p:cNvCxnSpPr>
            <a:cxnSpLocks/>
            <a:stCxn id="15" idx="1"/>
            <a:endCxn id="16" idx="3"/>
          </p:cNvCxnSpPr>
          <p:nvPr/>
        </p:nvCxnSpPr>
        <p:spPr>
          <a:xfrm rot="10800000" flipH="1" flipV="1">
            <a:off x="5001322" y="1144128"/>
            <a:ext cx="180278" cy="733245"/>
          </a:xfrm>
          <a:prstGeom prst="bentConnector5">
            <a:avLst>
              <a:gd name="adj1" fmla="val -126804"/>
              <a:gd name="adj2" fmla="val 66688"/>
              <a:gd name="adj3" fmla="val 226804"/>
            </a:avLst>
          </a:prstGeom>
          <a:ln w="19050">
            <a:tailEnd type="arrow"/>
          </a:ln>
        </p:spPr>
        <p:style>
          <a:lnRef idx="1">
            <a:schemeClr val="accent1"/>
          </a:lnRef>
          <a:fillRef idx="0">
            <a:schemeClr val="accent1"/>
          </a:fillRef>
          <a:effectRef idx="0">
            <a:schemeClr val="accent1"/>
          </a:effectRef>
          <a:fontRef idx="minor">
            <a:schemeClr val="tx1"/>
          </a:fontRef>
        </p:style>
      </p:cxnSp>
      <p:sp>
        <p:nvSpPr>
          <p:cNvPr id="19" name="Rectangle à coins arrondis 18"/>
          <p:cNvSpPr/>
          <p:nvPr/>
        </p:nvSpPr>
        <p:spPr>
          <a:xfrm>
            <a:off x="495643" y="1725188"/>
            <a:ext cx="752132" cy="444400"/>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ZoneTexte 19"/>
          <p:cNvSpPr txBox="1"/>
          <p:nvPr/>
        </p:nvSpPr>
        <p:spPr>
          <a:xfrm>
            <a:off x="226819" y="847812"/>
            <a:ext cx="4267200" cy="646331"/>
          </a:xfrm>
          <a:prstGeom prst="rect">
            <a:avLst/>
          </a:prstGeom>
          <a:solidFill>
            <a:schemeClr val="bg1"/>
          </a:solidFill>
          <a:effectLst>
            <a:outerShdw blurRad="50800" dist="38100" dir="2700000" algn="tl" rotWithShape="0">
              <a:prstClr val="black">
                <a:alpha val="40000"/>
              </a:prstClr>
            </a:outerShdw>
          </a:effectLst>
        </p:spPr>
        <p:txBody>
          <a:bodyPr wrap="square" rtlCol="0">
            <a:spAutoFit/>
          </a:bodyPr>
          <a:lstStyle/>
          <a:p>
            <a:r>
              <a:rPr lang="en-US" dirty="0"/>
              <a:t>Enter a </a:t>
            </a:r>
            <a:r>
              <a:rPr lang="en-US" b="1" dirty="0">
                <a:solidFill>
                  <a:schemeClr val="accent1"/>
                </a:solidFill>
              </a:rPr>
              <a:t>Name</a:t>
            </a:r>
            <a:r>
              <a:rPr lang="en-US" dirty="0"/>
              <a:t> (mandatory) and a </a:t>
            </a:r>
            <a:r>
              <a:rPr lang="en-US" b="1" dirty="0">
                <a:solidFill>
                  <a:schemeClr val="accent1"/>
                </a:solidFill>
              </a:rPr>
              <a:t>Description</a:t>
            </a:r>
            <a:r>
              <a:rPr lang="en-US" dirty="0"/>
              <a:t>, and select related modules.</a:t>
            </a:r>
          </a:p>
        </p:txBody>
      </p:sp>
      <p:cxnSp>
        <p:nvCxnSpPr>
          <p:cNvPr id="22" name="Connecteur en angle 21"/>
          <p:cNvCxnSpPr>
            <a:cxnSpLocks/>
            <a:stCxn id="20" idx="2"/>
            <a:endCxn id="19" idx="0"/>
          </p:cNvCxnSpPr>
          <p:nvPr/>
        </p:nvCxnSpPr>
        <p:spPr>
          <a:xfrm rot="5400000">
            <a:off x="1500542" y="865310"/>
            <a:ext cx="231045" cy="1488710"/>
          </a:xfrm>
          <a:prstGeom prst="bentConnector3">
            <a:avLst>
              <a:gd name="adj1" fmla="val 50000"/>
            </a:avLst>
          </a:prstGeom>
          <a:ln w="19050">
            <a:tailEnd type="arrow"/>
          </a:ln>
        </p:spPr>
        <p:style>
          <a:lnRef idx="1">
            <a:schemeClr val="accent1"/>
          </a:lnRef>
          <a:fillRef idx="0">
            <a:schemeClr val="accent1"/>
          </a:fillRef>
          <a:effectRef idx="0">
            <a:schemeClr val="accent1"/>
          </a:effectRef>
          <a:fontRef idx="minor">
            <a:schemeClr val="tx1"/>
          </a:fontRef>
        </p:style>
      </p:cxnSp>
      <p:sp>
        <p:nvSpPr>
          <p:cNvPr id="21" name="Footer Placeholder 3">
            <a:extLst>
              <a:ext uri="{FF2B5EF4-FFF2-40B4-BE49-F238E27FC236}">
                <a16:creationId xmlns:a16="http://schemas.microsoft.com/office/drawing/2014/main" xmlns="" id="{3EF21D69-38B6-4BCB-A6AD-65B48AD3C9C5}"/>
              </a:ext>
            </a:extLst>
          </p:cNvPr>
          <p:cNvSpPr>
            <a:spLocks noGrp="1"/>
          </p:cNvSpPr>
          <p:nvPr>
            <p:ph type="ftr" sz="quarter" idx="11"/>
          </p:nvPr>
        </p:nvSpPr>
        <p:spPr>
          <a:xfrm>
            <a:off x="5638800" y="6416679"/>
            <a:ext cx="2895600" cy="365125"/>
          </a:xfrm>
        </p:spPr>
        <p:txBody>
          <a:bodyPr/>
          <a:lstStyle/>
          <a:p>
            <a:r>
              <a:rPr lang="en-US" dirty="0"/>
              <a:t>© 2018 </a:t>
            </a:r>
            <a:r>
              <a:rPr lang="en-US" dirty="0" err="1"/>
              <a:t>Planisware</a:t>
            </a:r>
            <a:endParaRPr lang="en-US" dirty="0"/>
          </a:p>
        </p:txBody>
      </p:sp>
      <p:sp>
        <p:nvSpPr>
          <p:cNvPr id="23" name="Slide Number Placeholder 4">
            <a:extLst>
              <a:ext uri="{FF2B5EF4-FFF2-40B4-BE49-F238E27FC236}">
                <a16:creationId xmlns:a16="http://schemas.microsoft.com/office/drawing/2014/main" xmlns="" id="{72E754DB-4230-48B7-8FF7-919455A908C4}"/>
              </a:ext>
            </a:extLst>
          </p:cNvPr>
          <p:cNvSpPr>
            <a:spLocks noGrp="1"/>
          </p:cNvSpPr>
          <p:nvPr>
            <p:ph type="sldNum" sz="quarter" idx="12"/>
          </p:nvPr>
        </p:nvSpPr>
        <p:spPr>
          <a:xfrm>
            <a:off x="8610600" y="6416679"/>
            <a:ext cx="457200" cy="365125"/>
          </a:xfrm>
        </p:spPr>
        <p:txBody>
          <a:bodyPr/>
          <a:lstStyle/>
          <a:p>
            <a:fld id="{AA6609B8-1C18-4083-9988-A5F5F3686A15}" type="slidenum">
              <a:rPr lang="en-US" smtClean="0"/>
              <a:pPr/>
              <a:t>132</a:t>
            </a:fld>
            <a:endParaRPr lang="en-US" dirty="0"/>
          </a:p>
        </p:txBody>
      </p:sp>
    </p:spTree>
    <p:extLst>
      <p:ext uri="{BB962C8B-B14F-4D97-AF65-F5344CB8AC3E}">
        <p14:creationId xmlns:p14="http://schemas.microsoft.com/office/powerpoint/2010/main" val="3521425024"/>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Meet Ajay, the Head of Usability</a:t>
            </a:r>
          </a:p>
        </p:txBody>
      </p:sp>
      <p:sp>
        <p:nvSpPr>
          <p:cNvPr id="8" name="Speech Bubble: Oval 7"/>
          <p:cNvSpPr/>
          <p:nvPr/>
        </p:nvSpPr>
        <p:spPr>
          <a:xfrm>
            <a:off x="314962" y="1579349"/>
            <a:ext cx="3190358" cy="1783611"/>
          </a:xfrm>
          <a:prstGeom prst="wedgeEllipseCallout">
            <a:avLst>
              <a:gd name="adj1" fmla="val 52357"/>
              <a:gd name="adj2" fmla="val 362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With so much data coming in, we need to make it more presentable and meaningful!</a:t>
            </a:r>
          </a:p>
        </p:txBody>
      </p:sp>
      <p:sp>
        <p:nvSpPr>
          <p:cNvPr id="9" name="Speech Bubble: Oval 8"/>
          <p:cNvSpPr/>
          <p:nvPr/>
        </p:nvSpPr>
        <p:spPr>
          <a:xfrm>
            <a:off x="5723119" y="1645032"/>
            <a:ext cx="2887481" cy="1717928"/>
          </a:xfrm>
          <a:prstGeom prst="wedgeEllipseCallout">
            <a:avLst>
              <a:gd name="adj1" fmla="val -56953"/>
              <a:gd name="adj2" fmla="val 3992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We need thorough methods to highlight important information!</a:t>
            </a:r>
          </a:p>
        </p:txBody>
      </p:sp>
      <p:sp>
        <p:nvSpPr>
          <p:cNvPr id="10" name="Speech Bubble: Oval 9"/>
          <p:cNvSpPr/>
          <p:nvPr/>
        </p:nvSpPr>
        <p:spPr>
          <a:xfrm>
            <a:off x="314961" y="3951710"/>
            <a:ext cx="3190360" cy="2008508"/>
          </a:xfrm>
          <a:prstGeom prst="wedgeEllipseCallout">
            <a:avLst>
              <a:gd name="adj1" fmla="val 56455"/>
              <a:gd name="adj2" fmla="val -3381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The number of attributes is overwhelming and I don’t want to see them all the time!</a:t>
            </a:r>
          </a:p>
        </p:txBody>
      </p:sp>
      <p:sp>
        <p:nvSpPr>
          <p:cNvPr id="11" name="Speech Bubble: Oval 10"/>
          <p:cNvSpPr/>
          <p:nvPr/>
        </p:nvSpPr>
        <p:spPr>
          <a:xfrm>
            <a:off x="5723119" y="4166445"/>
            <a:ext cx="2887481" cy="1783611"/>
          </a:xfrm>
          <a:prstGeom prst="wedgeEllipseCallout">
            <a:avLst>
              <a:gd name="adj1" fmla="val -57554"/>
              <a:gd name="adj2" fmla="val -309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We need to make it easier for our users to navigate the application!</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04898" y="2899954"/>
            <a:ext cx="1776549" cy="1776549"/>
          </a:xfrm>
          <a:prstGeom prst="rect">
            <a:avLst/>
          </a:prstGeom>
        </p:spPr>
      </p:pic>
      <p:sp>
        <p:nvSpPr>
          <p:cNvPr id="12" name="Rectangle: Rounded Corners 11"/>
          <p:cNvSpPr/>
          <p:nvPr/>
        </p:nvSpPr>
        <p:spPr>
          <a:xfrm>
            <a:off x="624314" y="1188539"/>
            <a:ext cx="2661219" cy="25855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Styles</a:t>
            </a:r>
          </a:p>
        </p:txBody>
      </p:sp>
      <p:sp>
        <p:nvSpPr>
          <p:cNvPr id="13" name="Rectangle: Rounded Corners 12"/>
          <p:cNvSpPr/>
          <p:nvPr/>
        </p:nvSpPr>
        <p:spPr>
          <a:xfrm>
            <a:off x="624313" y="6046530"/>
            <a:ext cx="2661219" cy="25855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Attribute Chooser Style</a:t>
            </a:r>
          </a:p>
        </p:txBody>
      </p:sp>
      <p:sp>
        <p:nvSpPr>
          <p:cNvPr id="14" name="Rectangle: Rounded Corners 13"/>
          <p:cNvSpPr/>
          <p:nvPr/>
        </p:nvSpPr>
        <p:spPr>
          <a:xfrm>
            <a:off x="5836249" y="1208618"/>
            <a:ext cx="2661219" cy="25855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Colors and Images</a:t>
            </a:r>
          </a:p>
        </p:txBody>
      </p:sp>
      <p:sp>
        <p:nvSpPr>
          <p:cNvPr id="15" name="Rectangle: Rounded Corners 14"/>
          <p:cNvSpPr/>
          <p:nvPr/>
        </p:nvSpPr>
        <p:spPr>
          <a:xfrm>
            <a:off x="5077839" y="6026892"/>
            <a:ext cx="3456562" cy="278191"/>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Text keys, toolbar</a:t>
            </a:r>
            <a:r>
              <a:rPr lang="en-US"/>
              <a:t>, E-learning</a:t>
            </a:r>
            <a:endParaRPr lang="en-US" dirty="0"/>
          </a:p>
        </p:txBody>
      </p:sp>
      <p:sp>
        <p:nvSpPr>
          <p:cNvPr id="16" name="Footer Placeholder 3">
            <a:extLst>
              <a:ext uri="{FF2B5EF4-FFF2-40B4-BE49-F238E27FC236}">
                <a16:creationId xmlns:a16="http://schemas.microsoft.com/office/drawing/2014/main" xmlns="" id="{BA138846-6FEB-435B-AF84-13F44E6F49E5}"/>
              </a:ext>
            </a:extLst>
          </p:cNvPr>
          <p:cNvSpPr>
            <a:spLocks noGrp="1"/>
          </p:cNvSpPr>
          <p:nvPr>
            <p:ph type="ftr" sz="quarter" idx="11"/>
          </p:nvPr>
        </p:nvSpPr>
        <p:spPr>
          <a:xfrm>
            <a:off x="5638800" y="6416679"/>
            <a:ext cx="2895600" cy="365125"/>
          </a:xfrm>
        </p:spPr>
        <p:txBody>
          <a:bodyPr/>
          <a:lstStyle/>
          <a:p>
            <a:r>
              <a:rPr lang="en-US" dirty="0"/>
              <a:t>© 2018 </a:t>
            </a:r>
            <a:r>
              <a:rPr lang="en-US" dirty="0" err="1"/>
              <a:t>Planisware</a:t>
            </a:r>
            <a:endParaRPr lang="en-US" dirty="0"/>
          </a:p>
        </p:txBody>
      </p:sp>
      <p:sp>
        <p:nvSpPr>
          <p:cNvPr id="17" name="Slide Number Placeholder 4">
            <a:extLst>
              <a:ext uri="{FF2B5EF4-FFF2-40B4-BE49-F238E27FC236}">
                <a16:creationId xmlns:a16="http://schemas.microsoft.com/office/drawing/2014/main" xmlns="" id="{5D1DC2C6-6DF1-4B7E-A5A1-C248987371EA}"/>
              </a:ext>
            </a:extLst>
          </p:cNvPr>
          <p:cNvSpPr>
            <a:spLocks noGrp="1"/>
          </p:cNvSpPr>
          <p:nvPr>
            <p:ph type="sldNum" sz="quarter" idx="12"/>
          </p:nvPr>
        </p:nvSpPr>
        <p:spPr>
          <a:xfrm>
            <a:off x="8610600" y="6416679"/>
            <a:ext cx="457200" cy="365125"/>
          </a:xfrm>
        </p:spPr>
        <p:txBody>
          <a:bodyPr/>
          <a:lstStyle/>
          <a:p>
            <a:fld id="{AA6609B8-1C18-4083-9988-A5F5F3686A15}" type="slidenum">
              <a:rPr lang="en-US" smtClean="0"/>
              <a:pPr/>
              <a:t>133</a:t>
            </a:fld>
            <a:endParaRPr lang="en-US" dirty="0"/>
          </a:p>
        </p:txBody>
      </p:sp>
    </p:spTree>
    <p:extLst>
      <p:ext uri="{BB962C8B-B14F-4D97-AF65-F5344CB8AC3E}">
        <p14:creationId xmlns:p14="http://schemas.microsoft.com/office/powerpoint/2010/main" val="40571684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noProof="0" dirty="0"/>
              <a:t>Questions</a:t>
            </a:r>
          </a:p>
        </p:txBody>
      </p:sp>
      <p:sp>
        <p:nvSpPr>
          <p:cNvPr id="3" name="Espace réservé du texte 2"/>
          <p:cNvSpPr>
            <a:spLocks noGrp="1"/>
          </p:cNvSpPr>
          <p:nvPr>
            <p:ph type="body" idx="1"/>
          </p:nvPr>
        </p:nvSpPr>
        <p:spPr>
          <a:xfrm>
            <a:off x="12879" y="3581400"/>
            <a:ext cx="4787721" cy="1371600"/>
          </a:xfrm>
        </p:spPr>
        <p:txBody>
          <a:bodyPr/>
          <a:lstStyle/>
          <a:p>
            <a:endParaRPr lang="en-US" dirty="0"/>
          </a:p>
        </p:txBody>
      </p:sp>
      <p:sp>
        <p:nvSpPr>
          <p:cNvPr id="6" name="Footer Placeholder 3">
            <a:extLst>
              <a:ext uri="{FF2B5EF4-FFF2-40B4-BE49-F238E27FC236}">
                <a16:creationId xmlns:a16="http://schemas.microsoft.com/office/drawing/2014/main" xmlns="" id="{2C8570E0-E036-4F92-B4A4-1C8B03F6D24A}"/>
              </a:ext>
            </a:extLst>
          </p:cNvPr>
          <p:cNvSpPr>
            <a:spLocks noGrp="1"/>
          </p:cNvSpPr>
          <p:nvPr>
            <p:ph type="ftr" sz="quarter" idx="11"/>
          </p:nvPr>
        </p:nvSpPr>
        <p:spPr>
          <a:xfrm>
            <a:off x="5638800" y="6416679"/>
            <a:ext cx="2895600" cy="365125"/>
          </a:xfrm>
        </p:spPr>
        <p:txBody>
          <a:bodyPr/>
          <a:lstStyle/>
          <a:p>
            <a:r>
              <a:rPr lang="en-US" dirty="0"/>
              <a:t>© 2018 </a:t>
            </a:r>
            <a:r>
              <a:rPr lang="en-US" dirty="0" err="1"/>
              <a:t>Planisware</a:t>
            </a:r>
            <a:endParaRPr lang="en-US" dirty="0"/>
          </a:p>
        </p:txBody>
      </p:sp>
      <p:sp>
        <p:nvSpPr>
          <p:cNvPr id="7" name="Slide Number Placeholder 4">
            <a:extLst>
              <a:ext uri="{FF2B5EF4-FFF2-40B4-BE49-F238E27FC236}">
                <a16:creationId xmlns:a16="http://schemas.microsoft.com/office/drawing/2014/main" xmlns="" id="{4222ED37-DE28-4301-8D94-7D40238A758C}"/>
              </a:ext>
            </a:extLst>
          </p:cNvPr>
          <p:cNvSpPr>
            <a:spLocks noGrp="1"/>
          </p:cNvSpPr>
          <p:nvPr>
            <p:ph type="sldNum" sz="quarter" idx="12"/>
          </p:nvPr>
        </p:nvSpPr>
        <p:spPr>
          <a:xfrm>
            <a:off x="8610600" y="6416679"/>
            <a:ext cx="457200" cy="365125"/>
          </a:xfrm>
        </p:spPr>
        <p:txBody>
          <a:bodyPr/>
          <a:lstStyle/>
          <a:p>
            <a:fld id="{AA6609B8-1C18-4083-9988-A5F5F3686A15}" type="slidenum">
              <a:rPr lang="en-US" smtClean="0"/>
              <a:pPr/>
              <a:t>134</a:t>
            </a:fld>
            <a:endParaRPr lang="en-US" dirty="0"/>
          </a:p>
        </p:txBody>
      </p:sp>
    </p:spTree>
    <p:extLst>
      <p:ext uri="{BB962C8B-B14F-4D97-AF65-F5344CB8AC3E}">
        <p14:creationId xmlns:p14="http://schemas.microsoft.com/office/powerpoint/2010/main" val="2523437027"/>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1608282" y="4210050"/>
            <a:ext cx="5802454" cy="400050"/>
          </a:xfrm>
        </p:spPr>
        <p:txBody>
          <a:bodyPr>
            <a:normAutofit fontScale="90000"/>
          </a:bodyPr>
          <a:lstStyle/>
          <a:p>
            <a:r>
              <a:rPr lang="en-US" noProof="0" dirty="0"/>
              <a:t>Level 1 Configuration – Protect your data</a:t>
            </a:r>
          </a:p>
        </p:txBody>
      </p:sp>
      <p:sp>
        <p:nvSpPr>
          <p:cNvPr id="3" name="Sous-titre 2"/>
          <p:cNvSpPr>
            <a:spLocks noGrp="1"/>
          </p:cNvSpPr>
          <p:nvPr>
            <p:ph type="subTitle" idx="1"/>
          </p:nvPr>
        </p:nvSpPr>
        <p:spPr>
          <a:xfrm>
            <a:off x="1608281" y="4680572"/>
            <a:ext cx="3896436" cy="558181"/>
          </a:xfrm>
        </p:spPr>
        <p:txBody>
          <a:bodyPr/>
          <a:lstStyle/>
          <a:p>
            <a:r>
              <a:rPr lang="en-US" noProof="0" dirty="0"/>
              <a:t>Security</a:t>
            </a:r>
          </a:p>
        </p:txBody>
      </p:sp>
      <p:sp>
        <p:nvSpPr>
          <p:cNvPr id="4" name="Footer Placeholder 3">
            <a:extLst>
              <a:ext uri="{FF2B5EF4-FFF2-40B4-BE49-F238E27FC236}">
                <a16:creationId xmlns:a16="http://schemas.microsoft.com/office/drawing/2014/main" xmlns="" id="{B18D0D65-E5BF-4F1B-8429-59984BFE81BE}"/>
              </a:ext>
            </a:extLst>
          </p:cNvPr>
          <p:cNvSpPr>
            <a:spLocks noGrp="1"/>
          </p:cNvSpPr>
          <p:nvPr>
            <p:ph type="ftr" sz="quarter" idx="11"/>
          </p:nvPr>
        </p:nvSpPr>
        <p:spPr>
          <a:xfrm>
            <a:off x="5638800" y="6416679"/>
            <a:ext cx="2895600" cy="365125"/>
          </a:xfrm>
        </p:spPr>
        <p:txBody>
          <a:bodyPr/>
          <a:lstStyle/>
          <a:p>
            <a:r>
              <a:rPr lang="en-US" dirty="0"/>
              <a:t>© 2018 </a:t>
            </a:r>
            <a:r>
              <a:rPr lang="en-US" dirty="0" err="1"/>
              <a:t>Planisware</a:t>
            </a:r>
            <a:endParaRPr lang="en-US" dirty="0"/>
          </a:p>
        </p:txBody>
      </p:sp>
      <p:sp>
        <p:nvSpPr>
          <p:cNvPr id="5" name="Slide Number Placeholder 4">
            <a:extLst>
              <a:ext uri="{FF2B5EF4-FFF2-40B4-BE49-F238E27FC236}">
                <a16:creationId xmlns:a16="http://schemas.microsoft.com/office/drawing/2014/main" xmlns="" id="{E589CD22-6DF2-4172-B322-F1F1A9E10E48}"/>
              </a:ext>
            </a:extLst>
          </p:cNvPr>
          <p:cNvSpPr>
            <a:spLocks noGrp="1"/>
          </p:cNvSpPr>
          <p:nvPr>
            <p:ph type="sldNum" sz="quarter" idx="12"/>
          </p:nvPr>
        </p:nvSpPr>
        <p:spPr>
          <a:xfrm>
            <a:off x="8610600" y="6416679"/>
            <a:ext cx="457200" cy="365125"/>
          </a:xfrm>
        </p:spPr>
        <p:txBody>
          <a:bodyPr/>
          <a:lstStyle/>
          <a:p>
            <a:fld id="{AA6609B8-1C18-4083-9988-A5F5F3686A15}" type="slidenum">
              <a:rPr lang="en-US" smtClean="0"/>
              <a:pPr/>
              <a:t>135</a:t>
            </a:fld>
            <a:endParaRPr lang="en-US" dirty="0"/>
          </a:p>
        </p:txBody>
      </p:sp>
    </p:spTree>
    <p:extLst>
      <p:ext uri="{BB962C8B-B14F-4D97-AF65-F5344CB8AC3E}">
        <p14:creationId xmlns:p14="http://schemas.microsoft.com/office/powerpoint/2010/main" val="72579712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Agenda </a:t>
            </a:r>
            <a:r>
              <a:rPr lang="en-US" dirty="0"/>
              <a:t>(1:30</a:t>
            </a:r>
            <a:r>
              <a:rPr lang="en-US" noProof="0" dirty="0"/>
              <a:t>pm – 3:00pm)</a:t>
            </a:r>
          </a:p>
        </p:txBody>
      </p:sp>
      <p:sp>
        <p:nvSpPr>
          <p:cNvPr id="4" name="Content Placeholder 3"/>
          <p:cNvSpPr>
            <a:spLocks noGrp="1"/>
          </p:cNvSpPr>
          <p:nvPr>
            <p:ph idx="1"/>
          </p:nvPr>
        </p:nvSpPr>
        <p:spPr/>
        <p:txBody>
          <a:bodyPr>
            <a:normAutofit/>
          </a:bodyPr>
          <a:lstStyle/>
          <a:p>
            <a:r>
              <a:rPr lang="en-US" noProof="0" dirty="0"/>
              <a:t>Locks</a:t>
            </a:r>
          </a:p>
          <a:p>
            <a:r>
              <a:rPr lang="en-US" noProof="0" dirty="0"/>
              <a:t>Alerts</a:t>
            </a:r>
          </a:p>
          <a:p>
            <a:r>
              <a:rPr lang="en-US" noProof="0" dirty="0"/>
              <a:t>User Trace</a:t>
            </a:r>
          </a:p>
          <a:p>
            <a:r>
              <a:rPr lang="en-US" noProof="0" dirty="0"/>
              <a:t>Data Management Rules</a:t>
            </a:r>
          </a:p>
          <a:p>
            <a:r>
              <a:rPr lang="en-US" noProof="0" dirty="0"/>
              <a:t>User Profiles</a:t>
            </a:r>
          </a:p>
          <a:p>
            <a:r>
              <a:rPr lang="en-US" noProof="0" dirty="0"/>
              <a:t>Access Rights</a:t>
            </a:r>
          </a:p>
        </p:txBody>
      </p:sp>
    </p:spTree>
    <p:extLst>
      <p:ext uri="{BB962C8B-B14F-4D97-AF65-F5344CB8AC3E}">
        <p14:creationId xmlns:p14="http://schemas.microsoft.com/office/powerpoint/2010/main" val="87811014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0" y="1524004"/>
            <a:ext cx="6629400" cy="1895475"/>
          </a:xfrm>
        </p:spPr>
        <p:txBody>
          <a:bodyPr/>
          <a:lstStyle/>
          <a:p>
            <a:r>
              <a:rPr lang="en-US" noProof="0" dirty="0"/>
              <a:t>Meet your IT Security Officer</a:t>
            </a:r>
          </a:p>
        </p:txBody>
      </p:sp>
      <p:sp>
        <p:nvSpPr>
          <p:cNvPr id="6" name="Footer Placeholder 3">
            <a:extLst>
              <a:ext uri="{FF2B5EF4-FFF2-40B4-BE49-F238E27FC236}">
                <a16:creationId xmlns:a16="http://schemas.microsoft.com/office/drawing/2014/main" xmlns="" id="{AA60478B-9945-4B6F-9000-6D80C2AE1224}"/>
              </a:ext>
            </a:extLst>
          </p:cNvPr>
          <p:cNvSpPr>
            <a:spLocks noGrp="1"/>
          </p:cNvSpPr>
          <p:nvPr>
            <p:ph type="ftr" sz="quarter" idx="11"/>
          </p:nvPr>
        </p:nvSpPr>
        <p:spPr>
          <a:xfrm>
            <a:off x="5638800" y="6416679"/>
            <a:ext cx="2895600" cy="365125"/>
          </a:xfrm>
        </p:spPr>
        <p:txBody>
          <a:bodyPr/>
          <a:lstStyle/>
          <a:p>
            <a:r>
              <a:rPr lang="en-US" dirty="0"/>
              <a:t>© 2018 </a:t>
            </a:r>
            <a:r>
              <a:rPr lang="en-US" dirty="0" err="1"/>
              <a:t>Planisware</a:t>
            </a:r>
            <a:endParaRPr lang="en-US" dirty="0"/>
          </a:p>
        </p:txBody>
      </p:sp>
      <p:sp>
        <p:nvSpPr>
          <p:cNvPr id="7" name="Slide Number Placeholder 4">
            <a:extLst>
              <a:ext uri="{FF2B5EF4-FFF2-40B4-BE49-F238E27FC236}">
                <a16:creationId xmlns:a16="http://schemas.microsoft.com/office/drawing/2014/main" xmlns="" id="{98784DC7-C283-4C6D-A70E-88A524A85486}"/>
              </a:ext>
            </a:extLst>
          </p:cNvPr>
          <p:cNvSpPr>
            <a:spLocks noGrp="1"/>
          </p:cNvSpPr>
          <p:nvPr>
            <p:ph type="sldNum" sz="quarter" idx="12"/>
          </p:nvPr>
        </p:nvSpPr>
        <p:spPr>
          <a:xfrm>
            <a:off x="8610600" y="6416679"/>
            <a:ext cx="457200" cy="365125"/>
          </a:xfrm>
        </p:spPr>
        <p:txBody>
          <a:bodyPr/>
          <a:lstStyle/>
          <a:p>
            <a:fld id="{AA6609B8-1C18-4083-9988-A5F5F3686A15}" type="slidenum">
              <a:rPr lang="en-US" smtClean="0"/>
              <a:pPr/>
              <a:t>137</a:t>
            </a:fld>
            <a:endParaRPr lang="en-US" dirty="0"/>
          </a:p>
        </p:txBody>
      </p:sp>
    </p:spTree>
    <p:extLst>
      <p:ext uri="{BB962C8B-B14F-4D97-AF65-F5344CB8AC3E}">
        <p14:creationId xmlns:p14="http://schemas.microsoft.com/office/powerpoint/2010/main" val="388655212"/>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839200" cy="787624"/>
          </a:xfrm>
        </p:spPr>
        <p:txBody>
          <a:bodyPr/>
          <a:lstStyle/>
          <a:p>
            <a:r>
              <a:rPr lang="en-US" noProof="0" dirty="0"/>
              <a:t>Meet Ivan, the IT Security Officer</a:t>
            </a:r>
          </a:p>
        </p:txBody>
      </p:sp>
      <p:sp>
        <p:nvSpPr>
          <p:cNvPr id="8" name="Speech Bubble: Oval 7"/>
          <p:cNvSpPr/>
          <p:nvPr/>
        </p:nvSpPr>
        <p:spPr>
          <a:xfrm>
            <a:off x="534342" y="928318"/>
            <a:ext cx="3190358" cy="1783611"/>
          </a:xfrm>
          <a:prstGeom prst="wedgeEllipseCallout">
            <a:avLst>
              <a:gd name="adj1" fmla="val 58209"/>
              <a:gd name="adj2" fmla="val 6114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Our data is too accessible by every user. This could cause major data management issues.</a:t>
            </a:r>
          </a:p>
        </p:txBody>
      </p:sp>
      <p:sp>
        <p:nvSpPr>
          <p:cNvPr id="9" name="Speech Bubble: Oval 8"/>
          <p:cNvSpPr/>
          <p:nvPr/>
        </p:nvSpPr>
        <p:spPr>
          <a:xfrm>
            <a:off x="5257797" y="4825526"/>
            <a:ext cx="2887481" cy="1717928"/>
          </a:xfrm>
          <a:prstGeom prst="wedgeEllipseCallout">
            <a:avLst>
              <a:gd name="adj1" fmla="val -50373"/>
              <a:gd name="adj2" fmla="val -6746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We would like to have more visibility into changes of certain attributes.</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24700" y="2856339"/>
            <a:ext cx="1694600" cy="1694600"/>
          </a:xfrm>
          <a:prstGeom prst="ellipse">
            <a:avLst/>
          </a:prstGeom>
          <a:ln w="63500" cap="rnd">
            <a:solidFill>
              <a:schemeClr val="accent1"/>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0" name="Speech Bubble: Oval 9"/>
          <p:cNvSpPr/>
          <p:nvPr/>
        </p:nvSpPr>
        <p:spPr>
          <a:xfrm>
            <a:off x="4572000" y="863824"/>
            <a:ext cx="3219061" cy="1717928"/>
          </a:xfrm>
          <a:prstGeom prst="wedgeEllipseCallout">
            <a:avLst>
              <a:gd name="adj1" fmla="val -36064"/>
              <a:gd name="adj2" fmla="val 6470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We would like users to be alerted when making changes to critical data.</a:t>
            </a:r>
          </a:p>
        </p:txBody>
      </p:sp>
      <p:sp>
        <p:nvSpPr>
          <p:cNvPr id="11" name="Speech Bubble: Oval 10"/>
          <p:cNvSpPr/>
          <p:nvPr/>
        </p:nvSpPr>
        <p:spPr>
          <a:xfrm>
            <a:off x="27993" y="2971053"/>
            <a:ext cx="2887481" cy="1717928"/>
          </a:xfrm>
          <a:prstGeom prst="wedgeEllipseCallout">
            <a:avLst>
              <a:gd name="adj1" fmla="val 74141"/>
              <a:gd name="adj2" fmla="val -655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We need to force users to use the data we need them to use.</a:t>
            </a:r>
          </a:p>
        </p:txBody>
      </p:sp>
      <p:sp>
        <p:nvSpPr>
          <p:cNvPr id="13" name="Speech Bubble: Oval 12"/>
          <p:cNvSpPr/>
          <p:nvPr/>
        </p:nvSpPr>
        <p:spPr>
          <a:xfrm>
            <a:off x="1582667" y="4825526"/>
            <a:ext cx="2887481" cy="1717928"/>
          </a:xfrm>
          <a:prstGeom prst="wedgeEllipseCallout">
            <a:avLst>
              <a:gd name="adj1" fmla="val 35906"/>
              <a:gd name="adj2" fmla="val -6583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Every users can create projects. We need to restrict the creation to Project Managers.</a:t>
            </a:r>
          </a:p>
        </p:txBody>
      </p:sp>
      <p:sp>
        <p:nvSpPr>
          <p:cNvPr id="14" name="Speech Bubble: Oval 13"/>
          <p:cNvSpPr/>
          <p:nvPr/>
        </p:nvSpPr>
        <p:spPr>
          <a:xfrm>
            <a:off x="6015740" y="2670453"/>
            <a:ext cx="2887481" cy="1717928"/>
          </a:xfrm>
          <a:prstGeom prst="wedgeEllipseCallout">
            <a:avLst>
              <a:gd name="adj1" fmla="val -69115"/>
              <a:gd name="adj2" fmla="val 42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The financial team would like access to projects and reports.</a:t>
            </a:r>
          </a:p>
        </p:txBody>
      </p:sp>
      <p:sp>
        <p:nvSpPr>
          <p:cNvPr id="12" name="Footer Placeholder 3">
            <a:extLst>
              <a:ext uri="{FF2B5EF4-FFF2-40B4-BE49-F238E27FC236}">
                <a16:creationId xmlns:a16="http://schemas.microsoft.com/office/drawing/2014/main" xmlns="" id="{6807E358-DC79-4B31-8764-31802E72452F}"/>
              </a:ext>
            </a:extLst>
          </p:cNvPr>
          <p:cNvSpPr>
            <a:spLocks noGrp="1"/>
          </p:cNvSpPr>
          <p:nvPr>
            <p:ph type="ftr" sz="quarter" idx="11"/>
          </p:nvPr>
        </p:nvSpPr>
        <p:spPr>
          <a:xfrm>
            <a:off x="5638800" y="6416679"/>
            <a:ext cx="2895600" cy="365125"/>
          </a:xfrm>
        </p:spPr>
        <p:txBody>
          <a:bodyPr/>
          <a:lstStyle/>
          <a:p>
            <a:r>
              <a:rPr lang="en-US" dirty="0"/>
              <a:t>© 2018 </a:t>
            </a:r>
            <a:r>
              <a:rPr lang="en-US" dirty="0" err="1"/>
              <a:t>Planisware</a:t>
            </a:r>
            <a:endParaRPr lang="en-US" dirty="0"/>
          </a:p>
        </p:txBody>
      </p:sp>
      <p:sp>
        <p:nvSpPr>
          <p:cNvPr id="15" name="Slide Number Placeholder 4">
            <a:extLst>
              <a:ext uri="{FF2B5EF4-FFF2-40B4-BE49-F238E27FC236}">
                <a16:creationId xmlns:a16="http://schemas.microsoft.com/office/drawing/2014/main" xmlns="" id="{EF081C2F-254F-4F9E-876C-91A5F9ADF4CF}"/>
              </a:ext>
            </a:extLst>
          </p:cNvPr>
          <p:cNvSpPr>
            <a:spLocks noGrp="1"/>
          </p:cNvSpPr>
          <p:nvPr>
            <p:ph type="sldNum" sz="quarter" idx="12"/>
          </p:nvPr>
        </p:nvSpPr>
        <p:spPr>
          <a:xfrm>
            <a:off x="8610600" y="6416679"/>
            <a:ext cx="457200" cy="365125"/>
          </a:xfrm>
        </p:spPr>
        <p:txBody>
          <a:bodyPr/>
          <a:lstStyle/>
          <a:p>
            <a:fld id="{AA6609B8-1C18-4083-9988-A5F5F3686A15}" type="slidenum">
              <a:rPr lang="en-US" smtClean="0"/>
              <a:pPr/>
              <a:t>138</a:t>
            </a:fld>
            <a:endParaRPr lang="en-US" dirty="0"/>
          </a:p>
        </p:txBody>
      </p:sp>
    </p:spTree>
    <p:extLst>
      <p:ext uri="{BB962C8B-B14F-4D97-AF65-F5344CB8AC3E}">
        <p14:creationId xmlns:p14="http://schemas.microsoft.com/office/powerpoint/2010/main" val="2361585080"/>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noProof="0" dirty="0"/>
              <a:t>Locks</a:t>
            </a:r>
          </a:p>
        </p:txBody>
      </p:sp>
      <p:sp>
        <p:nvSpPr>
          <p:cNvPr id="3" name="Espace réservé du texte 2"/>
          <p:cNvSpPr>
            <a:spLocks noGrp="1"/>
          </p:cNvSpPr>
          <p:nvPr>
            <p:ph type="body" idx="1"/>
          </p:nvPr>
        </p:nvSpPr>
        <p:spPr/>
        <p:txBody>
          <a:bodyPr/>
          <a:lstStyle/>
          <a:p>
            <a:r>
              <a:rPr lang="en-US" noProof="0" dirty="0"/>
              <a:t>Introduction</a:t>
            </a:r>
          </a:p>
          <a:p>
            <a:r>
              <a:rPr lang="en-US" noProof="0" dirty="0"/>
              <a:t>Creating locks</a:t>
            </a:r>
          </a:p>
        </p:txBody>
      </p:sp>
      <p:sp>
        <p:nvSpPr>
          <p:cNvPr id="6" name="Footer Placeholder 3">
            <a:extLst>
              <a:ext uri="{FF2B5EF4-FFF2-40B4-BE49-F238E27FC236}">
                <a16:creationId xmlns:a16="http://schemas.microsoft.com/office/drawing/2014/main" xmlns="" id="{627116C5-7A15-45BD-95A5-6E0922B0E4B6}"/>
              </a:ext>
            </a:extLst>
          </p:cNvPr>
          <p:cNvSpPr>
            <a:spLocks noGrp="1"/>
          </p:cNvSpPr>
          <p:nvPr>
            <p:ph type="ftr" sz="quarter" idx="11"/>
          </p:nvPr>
        </p:nvSpPr>
        <p:spPr>
          <a:xfrm>
            <a:off x="5638800" y="6416679"/>
            <a:ext cx="2895600" cy="365125"/>
          </a:xfrm>
        </p:spPr>
        <p:txBody>
          <a:bodyPr/>
          <a:lstStyle/>
          <a:p>
            <a:r>
              <a:rPr lang="en-US" dirty="0"/>
              <a:t>© 2018 </a:t>
            </a:r>
            <a:r>
              <a:rPr lang="en-US" dirty="0" err="1"/>
              <a:t>Planisware</a:t>
            </a:r>
            <a:endParaRPr lang="en-US" dirty="0"/>
          </a:p>
        </p:txBody>
      </p:sp>
      <p:sp>
        <p:nvSpPr>
          <p:cNvPr id="7" name="Slide Number Placeholder 4">
            <a:extLst>
              <a:ext uri="{FF2B5EF4-FFF2-40B4-BE49-F238E27FC236}">
                <a16:creationId xmlns:a16="http://schemas.microsoft.com/office/drawing/2014/main" xmlns="" id="{28879577-C86F-48EB-A6E0-AA5BA1419C38}"/>
              </a:ext>
            </a:extLst>
          </p:cNvPr>
          <p:cNvSpPr>
            <a:spLocks noGrp="1"/>
          </p:cNvSpPr>
          <p:nvPr>
            <p:ph type="sldNum" sz="quarter" idx="12"/>
          </p:nvPr>
        </p:nvSpPr>
        <p:spPr>
          <a:xfrm>
            <a:off x="8610600" y="6416679"/>
            <a:ext cx="457200" cy="365125"/>
          </a:xfrm>
        </p:spPr>
        <p:txBody>
          <a:bodyPr/>
          <a:lstStyle/>
          <a:p>
            <a:fld id="{AA6609B8-1C18-4083-9988-A5F5F3686A15}" type="slidenum">
              <a:rPr lang="en-US" smtClean="0"/>
              <a:pPr/>
              <a:t>139</a:t>
            </a:fld>
            <a:endParaRPr lang="en-US" dirty="0"/>
          </a:p>
        </p:txBody>
      </p:sp>
    </p:spTree>
    <p:extLst>
      <p:ext uri="{BB962C8B-B14F-4D97-AF65-F5344CB8AC3E}">
        <p14:creationId xmlns:p14="http://schemas.microsoft.com/office/powerpoint/2010/main" val="27755361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noProof="0" dirty="0"/>
              <a:t>Exercise</a:t>
            </a:r>
          </a:p>
        </p:txBody>
      </p:sp>
      <p:sp>
        <p:nvSpPr>
          <p:cNvPr id="4" name="Espace réservé du numéro de diapositive 3"/>
          <p:cNvSpPr>
            <a:spLocks noGrp="1"/>
          </p:cNvSpPr>
          <p:nvPr>
            <p:ph type="sldNum" sz="quarter" idx="12"/>
          </p:nvPr>
        </p:nvSpPr>
        <p:spPr/>
        <p:txBody>
          <a:bodyPr/>
          <a:lstStyle/>
          <a:p>
            <a:fld id="{AA6609B8-1C18-4083-9988-A5F5F3686A15}" type="slidenum">
              <a:rPr lang="en-US" smtClean="0"/>
              <a:pPr/>
              <a:t>14</a:t>
            </a:fld>
            <a:endParaRPr lang="en-US"/>
          </a:p>
        </p:txBody>
      </p:sp>
      <p:sp>
        <p:nvSpPr>
          <p:cNvPr id="5" name="ZoneTexte 4"/>
          <p:cNvSpPr txBox="1"/>
          <p:nvPr/>
        </p:nvSpPr>
        <p:spPr>
          <a:xfrm>
            <a:off x="306000" y="1219200"/>
            <a:ext cx="8609400" cy="1015663"/>
          </a:xfrm>
          <a:prstGeom prst="rect">
            <a:avLst/>
          </a:prstGeom>
          <a:noFill/>
        </p:spPr>
        <p:txBody>
          <a:bodyPr wrap="square" rtlCol="0">
            <a:spAutoFit/>
          </a:bodyPr>
          <a:lstStyle/>
          <a:p>
            <a:pPr marL="342900" indent="-342900">
              <a:buFont typeface="Arial" panose="020B0604020202020204" pitchFamily="34" charset="0"/>
              <a:buChar char="•"/>
            </a:pPr>
            <a:r>
              <a:rPr lang="en-US" sz="2000" dirty="0"/>
              <a:t>Add the Administration module tab and the Data and Configuration tabs</a:t>
            </a:r>
          </a:p>
          <a:p>
            <a:pPr marL="342900" indent="-342900">
              <a:buFont typeface="Arial" panose="020B0604020202020204" pitchFamily="34" charset="0"/>
              <a:buChar char="•"/>
            </a:pPr>
            <a:endParaRPr lang="en-US" sz="2000" dirty="0"/>
          </a:p>
          <a:p>
            <a:endParaRPr lang="en-US" sz="2000" dirty="0"/>
          </a:p>
        </p:txBody>
      </p:sp>
      <p:sp>
        <p:nvSpPr>
          <p:cNvPr id="6" name="Espace réservé du pied de page 2">
            <a:extLst>
              <a:ext uri="{FF2B5EF4-FFF2-40B4-BE49-F238E27FC236}">
                <a16:creationId xmlns:a16="http://schemas.microsoft.com/office/drawing/2014/main" xmlns="" id="{F3B75793-0E26-44B3-AA9C-CAB79E4D3C94}"/>
              </a:ext>
            </a:extLst>
          </p:cNvPr>
          <p:cNvSpPr>
            <a:spLocks noGrp="1"/>
          </p:cNvSpPr>
          <p:nvPr>
            <p:ph type="ftr" sz="quarter" idx="11"/>
          </p:nvPr>
        </p:nvSpPr>
        <p:spPr>
          <a:xfrm>
            <a:off x="5638800" y="6416679"/>
            <a:ext cx="2895600" cy="365125"/>
          </a:xfrm>
        </p:spPr>
        <p:txBody>
          <a:bodyPr/>
          <a:lstStyle/>
          <a:p>
            <a:r>
              <a:rPr lang="en-US" dirty="0"/>
              <a:t>© 2018 Planisware</a:t>
            </a:r>
          </a:p>
        </p:txBody>
      </p:sp>
    </p:spTree>
    <p:extLst>
      <p:ext uri="{BB962C8B-B14F-4D97-AF65-F5344CB8AC3E}">
        <p14:creationId xmlns:p14="http://schemas.microsoft.com/office/powerpoint/2010/main" val="1793256902"/>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Ivan’s first problem…</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24700" y="2856339"/>
            <a:ext cx="1694600" cy="1694600"/>
          </a:xfrm>
          <a:prstGeom prst="ellipse">
            <a:avLst/>
          </a:prstGeom>
          <a:ln w="63500" cap="rnd">
            <a:solidFill>
              <a:schemeClr val="accent1"/>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7" name="Speech Bubble: Oval 6"/>
          <p:cNvSpPr/>
          <p:nvPr/>
        </p:nvSpPr>
        <p:spPr>
          <a:xfrm>
            <a:off x="534342" y="928318"/>
            <a:ext cx="3190358" cy="1783611"/>
          </a:xfrm>
          <a:prstGeom prst="wedgeEllipseCallout">
            <a:avLst>
              <a:gd name="adj1" fmla="val 58209"/>
              <a:gd name="adj2" fmla="val 6114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Our data is too accessible by every user. This could cause major data management issues.</a:t>
            </a:r>
          </a:p>
        </p:txBody>
      </p:sp>
      <p:sp>
        <p:nvSpPr>
          <p:cNvPr id="8" name="Footer Placeholder 3">
            <a:extLst>
              <a:ext uri="{FF2B5EF4-FFF2-40B4-BE49-F238E27FC236}">
                <a16:creationId xmlns:a16="http://schemas.microsoft.com/office/drawing/2014/main" xmlns="" id="{1F5F11E1-82FB-4F16-9F5A-D126B0BD8428}"/>
              </a:ext>
            </a:extLst>
          </p:cNvPr>
          <p:cNvSpPr>
            <a:spLocks noGrp="1"/>
          </p:cNvSpPr>
          <p:nvPr>
            <p:ph type="ftr" sz="quarter" idx="11"/>
          </p:nvPr>
        </p:nvSpPr>
        <p:spPr>
          <a:xfrm>
            <a:off x="5638800" y="6416679"/>
            <a:ext cx="2895600" cy="365125"/>
          </a:xfrm>
        </p:spPr>
        <p:txBody>
          <a:bodyPr/>
          <a:lstStyle/>
          <a:p>
            <a:r>
              <a:rPr lang="en-US" dirty="0"/>
              <a:t>© 2018 </a:t>
            </a:r>
            <a:r>
              <a:rPr lang="en-US" dirty="0" err="1"/>
              <a:t>Planisware</a:t>
            </a:r>
            <a:endParaRPr lang="en-US" dirty="0"/>
          </a:p>
        </p:txBody>
      </p:sp>
      <p:sp>
        <p:nvSpPr>
          <p:cNvPr id="9" name="Slide Number Placeholder 4">
            <a:extLst>
              <a:ext uri="{FF2B5EF4-FFF2-40B4-BE49-F238E27FC236}">
                <a16:creationId xmlns:a16="http://schemas.microsoft.com/office/drawing/2014/main" xmlns="" id="{468BC969-E770-49F6-8EE5-2D134FDF7452}"/>
              </a:ext>
            </a:extLst>
          </p:cNvPr>
          <p:cNvSpPr>
            <a:spLocks noGrp="1"/>
          </p:cNvSpPr>
          <p:nvPr>
            <p:ph type="sldNum" sz="quarter" idx="12"/>
          </p:nvPr>
        </p:nvSpPr>
        <p:spPr>
          <a:xfrm>
            <a:off x="8610600" y="6416679"/>
            <a:ext cx="457200" cy="365125"/>
          </a:xfrm>
        </p:spPr>
        <p:txBody>
          <a:bodyPr/>
          <a:lstStyle/>
          <a:p>
            <a:fld id="{AA6609B8-1C18-4083-9988-A5F5F3686A15}" type="slidenum">
              <a:rPr lang="en-US" smtClean="0"/>
              <a:pPr/>
              <a:t>140</a:t>
            </a:fld>
            <a:endParaRPr lang="en-US" dirty="0"/>
          </a:p>
        </p:txBody>
      </p:sp>
    </p:spTree>
    <p:extLst>
      <p:ext uri="{BB962C8B-B14F-4D97-AF65-F5344CB8AC3E}">
        <p14:creationId xmlns:p14="http://schemas.microsoft.com/office/powerpoint/2010/main" val="3960173555"/>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30960"/>
            <a:ext cx="8839200" cy="914400"/>
          </a:xfrm>
        </p:spPr>
        <p:txBody>
          <a:bodyPr/>
          <a:lstStyle/>
          <a:p>
            <a:r>
              <a:rPr lang="en-US" noProof="0" dirty="0"/>
              <a:t>Locks - Scenario</a:t>
            </a:r>
          </a:p>
        </p:txBody>
      </p:sp>
      <p:sp>
        <p:nvSpPr>
          <p:cNvPr id="3" name="Rectangle: Rounded Corners 2"/>
          <p:cNvSpPr/>
          <p:nvPr/>
        </p:nvSpPr>
        <p:spPr>
          <a:xfrm>
            <a:off x="975360" y="1411120"/>
            <a:ext cx="8092440" cy="109728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solidFill>
              </a:rPr>
              <a:t>Our users are changing the project state after the project has been set to active!! We need to restrict data changes on this attribute so that only Admins can change the value after a project has activated.</a:t>
            </a:r>
          </a:p>
        </p:txBody>
      </p:sp>
      <p:sp>
        <p:nvSpPr>
          <p:cNvPr id="6" name="TextBox 5"/>
          <p:cNvSpPr txBox="1"/>
          <p:nvPr/>
        </p:nvSpPr>
        <p:spPr>
          <a:xfrm>
            <a:off x="0" y="887900"/>
            <a:ext cx="3058160" cy="523220"/>
          </a:xfrm>
          <a:prstGeom prst="rect">
            <a:avLst/>
          </a:prstGeom>
          <a:noFill/>
        </p:spPr>
        <p:txBody>
          <a:bodyPr wrap="square" rtlCol="0">
            <a:spAutoFit/>
          </a:bodyPr>
          <a:lstStyle/>
          <a:p>
            <a:r>
              <a:rPr lang="en-US" sz="2800" b="1" dirty="0">
                <a:solidFill>
                  <a:schemeClr val="tx2"/>
                </a:solidFill>
              </a:rPr>
              <a:t>Scenario</a:t>
            </a:r>
          </a:p>
        </p:txBody>
      </p:sp>
      <p:pic>
        <p:nvPicPr>
          <p:cNvPr id="16" name="Picture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820" y="1511448"/>
            <a:ext cx="915671" cy="915671"/>
          </a:xfrm>
          <a:prstGeom prst="ellipse">
            <a:avLst/>
          </a:prstGeom>
          <a:ln w="63500" cap="rnd">
            <a:solidFill>
              <a:schemeClr val="accent1"/>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8" name="Footer Placeholder 3">
            <a:extLst>
              <a:ext uri="{FF2B5EF4-FFF2-40B4-BE49-F238E27FC236}">
                <a16:creationId xmlns:a16="http://schemas.microsoft.com/office/drawing/2014/main" xmlns="" id="{F144CF07-7CA4-4909-946A-DA813598D2CF}"/>
              </a:ext>
            </a:extLst>
          </p:cNvPr>
          <p:cNvSpPr>
            <a:spLocks noGrp="1"/>
          </p:cNvSpPr>
          <p:nvPr>
            <p:ph type="ftr" sz="quarter" idx="11"/>
          </p:nvPr>
        </p:nvSpPr>
        <p:spPr>
          <a:xfrm>
            <a:off x="5638800" y="6416679"/>
            <a:ext cx="2895600" cy="365125"/>
          </a:xfrm>
        </p:spPr>
        <p:txBody>
          <a:bodyPr/>
          <a:lstStyle/>
          <a:p>
            <a:r>
              <a:rPr lang="en-US" dirty="0"/>
              <a:t>© 2018 </a:t>
            </a:r>
            <a:r>
              <a:rPr lang="en-US" dirty="0" err="1"/>
              <a:t>Planisware</a:t>
            </a:r>
            <a:endParaRPr lang="en-US" dirty="0"/>
          </a:p>
        </p:txBody>
      </p:sp>
      <p:sp>
        <p:nvSpPr>
          <p:cNvPr id="9" name="Slide Number Placeholder 4">
            <a:extLst>
              <a:ext uri="{FF2B5EF4-FFF2-40B4-BE49-F238E27FC236}">
                <a16:creationId xmlns:a16="http://schemas.microsoft.com/office/drawing/2014/main" xmlns="" id="{E5AE7ECC-C797-48A5-8E69-D5E8A4A5D730}"/>
              </a:ext>
            </a:extLst>
          </p:cNvPr>
          <p:cNvSpPr>
            <a:spLocks noGrp="1"/>
          </p:cNvSpPr>
          <p:nvPr>
            <p:ph type="sldNum" sz="quarter" idx="12"/>
          </p:nvPr>
        </p:nvSpPr>
        <p:spPr>
          <a:xfrm>
            <a:off x="8610600" y="6416679"/>
            <a:ext cx="457200" cy="365125"/>
          </a:xfrm>
        </p:spPr>
        <p:txBody>
          <a:bodyPr/>
          <a:lstStyle/>
          <a:p>
            <a:fld id="{AA6609B8-1C18-4083-9988-A5F5F3686A15}" type="slidenum">
              <a:rPr lang="en-US" smtClean="0"/>
              <a:pPr/>
              <a:t>141</a:t>
            </a:fld>
            <a:endParaRPr lang="en-US" dirty="0"/>
          </a:p>
        </p:txBody>
      </p:sp>
    </p:spTree>
    <p:extLst>
      <p:ext uri="{BB962C8B-B14F-4D97-AF65-F5344CB8AC3E}">
        <p14:creationId xmlns:p14="http://schemas.microsoft.com/office/powerpoint/2010/main" val="156831147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30960"/>
            <a:ext cx="8839200" cy="914400"/>
          </a:xfrm>
        </p:spPr>
        <p:txBody>
          <a:bodyPr/>
          <a:lstStyle/>
          <a:p>
            <a:r>
              <a:rPr lang="en-US" noProof="0" dirty="0"/>
              <a:t>Locks - Scenario</a:t>
            </a:r>
          </a:p>
        </p:txBody>
      </p:sp>
      <p:sp>
        <p:nvSpPr>
          <p:cNvPr id="3" name="Rectangle: Rounded Corners 2"/>
          <p:cNvSpPr/>
          <p:nvPr/>
        </p:nvSpPr>
        <p:spPr>
          <a:xfrm>
            <a:off x="975360" y="1411120"/>
            <a:ext cx="8092440" cy="109728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solidFill>
              </a:rPr>
              <a:t>Our users are changing the project state after the project has been set to active!! We need to restrict data changes on this attribute so that only Admins can change the value after a project has activated.</a:t>
            </a:r>
          </a:p>
        </p:txBody>
      </p:sp>
      <p:sp>
        <p:nvSpPr>
          <p:cNvPr id="6" name="TextBox 5"/>
          <p:cNvSpPr txBox="1"/>
          <p:nvPr/>
        </p:nvSpPr>
        <p:spPr>
          <a:xfrm>
            <a:off x="0" y="887900"/>
            <a:ext cx="3058160" cy="523220"/>
          </a:xfrm>
          <a:prstGeom prst="rect">
            <a:avLst/>
          </a:prstGeom>
          <a:noFill/>
        </p:spPr>
        <p:txBody>
          <a:bodyPr wrap="square" rtlCol="0">
            <a:spAutoFit/>
          </a:bodyPr>
          <a:lstStyle/>
          <a:p>
            <a:r>
              <a:rPr lang="en-US" sz="2800" b="1" dirty="0">
                <a:solidFill>
                  <a:schemeClr val="tx2"/>
                </a:solidFill>
              </a:rPr>
              <a:t>Scenario</a:t>
            </a:r>
          </a:p>
        </p:txBody>
      </p:sp>
      <p:sp>
        <p:nvSpPr>
          <p:cNvPr id="12" name="TextBox 11"/>
          <p:cNvSpPr txBox="1"/>
          <p:nvPr/>
        </p:nvSpPr>
        <p:spPr>
          <a:xfrm>
            <a:off x="0" y="2610909"/>
            <a:ext cx="3058160" cy="523220"/>
          </a:xfrm>
          <a:prstGeom prst="rect">
            <a:avLst/>
          </a:prstGeom>
          <a:noFill/>
        </p:spPr>
        <p:txBody>
          <a:bodyPr wrap="square" rtlCol="0">
            <a:spAutoFit/>
          </a:bodyPr>
          <a:lstStyle/>
          <a:p>
            <a:r>
              <a:rPr lang="en-US" sz="2800" b="1" dirty="0">
                <a:solidFill>
                  <a:schemeClr val="accent4"/>
                </a:solidFill>
              </a:rPr>
              <a:t>Analysis</a:t>
            </a:r>
          </a:p>
        </p:txBody>
      </p:sp>
      <p:sp>
        <p:nvSpPr>
          <p:cNvPr id="13" name="Rectangle: Rounded Corners 12"/>
          <p:cNvSpPr/>
          <p:nvPr/>
        </p:nvSpPr>
        <p:spPr>
          <a:xfrm>
            <a:off x="91440" y="3205947"/>
            <a:ext cx="8976360" cy="3210732"/>
          </a:xfrm>
          <a:prstGeom prst="roundRect">
            <a:avLst/>
          </a:prstGeom>
        </p:spPr>
        <p:style>
          <a:lnRef idx="2">
            <a:schemeClr val="accent4"/>
          </a:lnRef>
          <a:fillRef idx="1">
            <a:schemeClr val="lt1"/>
          </a:fillRef>
          <a:effectRef idx="0">
            <a:schemeClr val="accent4"/>
          </a:effectRef>
          <a:fontRef idx="minor">
            <a:schemeClr val="dk1"/>
          </a:fontRef>
        </p:style>
        <p:txBody>
          <a:bodyPr rtlCol="0" anchor="ctr"/>
          <a:lstStyle/>
          <a:p>
            <a:r>
              <a:rPr lang="en-GB" dirty="0">
                <a:solidFill>
                  <a:schemeClr val="accent4"/>
                </a:solidFill>
              </a:rPr>
              <a:t>Locks allow you to lock specific attributes to specific users or in specific situations. </a:t>
            </a:r>
          </a:p>
          <a:p>
            <a:endParaRPr lang="en-GB" dirty="0">
              <a:solidFill>
                <a:schemeClr val="accent4"/>
              </a:solidFill>
            </a:endParaRPr>
          </a:p>
          <a:p>
            <a:r>
              <a:rPr lang="en-GB" b="1" dirty="0">
                <a:solidFill>
                  <a:schemeClr val="accent4"/>
                </a:solidFill>
              </a:rPr>
              <a:t>How to break down the situation: </a:t>
            </a:r>
            <a:r>
              <a:rPr lang="en-GB" dirty="0">
                <a:solidFill>
                  <a:schemeClr val="accent4"/>
                </a:solidFill>
              </a:rPr>
              <a:t/>
            </a:r>
            <a:br>
              <a:rPr lang="en-GB" dirty="0">
                <a:solidFill>
                  <a:schemeClr val="accent4"/>
                </a:solidFill>
              </a:rPr>
            </a:br>
            <a:r>
              <a:rPr lang="en-GB" dirty="0">
                <a:solidFill>
                  <a:schemeClr val="accent4"/>
                </a:solidFill>
              </a:rPr>
              <a:t>	Figure out relevant classes and attributes	- </a:t>
            </a:r>
            <a:r>
              <a:rPr lang="en-GB" b="1" dirty="0">
                <a:solidFill>
                  <a:schemeClr val="accent4"/>
                </a:solidFill>
              </a:rPr>
              <a:t>Project:</a:t>
            </a:r>
            <a:r>
              <a:rPr lang="en-GB" dirty="0">
                <a:solidFill>
                  <a:schemeClr val="accent4"/>
                </a:solidFill>
              </a:rPr>
              <a:t> state</a:t>
            </a:r>
          </a:p>
          <a:p>
            <a:r>
              <a:rPr lang="en-GB" dirty="0">
                <a:solidFill>
                  <a:schemeClr val="accent4"/>
                </a:solidFill>
              </a:rPr>
              <a:t>	Figure out lock conditions : </a:t>
            </a:r>
            <a:br>
              <a:rPr lang="en-GB" dirty="0">
                <a:solidFill>
                  <a:schemeClr val="accent4"/>
                </a:solidFill>
              </a:rPr>
            </a:br>
            <a:r>
              <a:rPr lang="en-GB" dirty="0">
                <a:solidFill>
                  <a:schemeClr val="accent4"/>
                </a:solidFill>
              </a:rPr>
              <a:t> 		When is the lock activated?           </a:t>
            </a:r>
          </a:p>
          <a:p>
            <a:r>
              <a:rPr lang="en-GB" dirty="0">
                <a:solidFill>
                  <a:schemeClr val="accent4"/>
                </a:solidFill>
              </a:rPr>
              <a:t>			- Locked when Active for Non Admin</a:t>
            </a:r>
            <a:br>
              <a:rPr lang="en-GB" dirty="0">
                <a:solidFill>
                  <a:schemeClr val="accent4"/>
                </a:solidFill>
              </a:rPr>
            </a:br>
            <a:r>
              <a:rPr lang="en-GB" dirty="0">
                <a:solidFill>
                  <a:schemeClr val="accent4"/>
                </a:solidFill>
              </a:rPr>
              <a:t> 		When is the lock deactivated?       </a:t>
            </a:r>
          </a:p>
          <a:p>
            <a:r>
              <a:rPr lang="en-GB" dirty="0">
                <a:solidFill>
                  <a:schemeClr val="accent4"/>
                </a:solidFill>
              </a:rPr>
              <a:t>			- Unlocked when state is not Active</a:t>
            </a:r>
          </a:p>
          <a:p>
            <a:r>
              <a:rPr lang="en-GB" dirty="0">
                <a:solidFill>
                  <a:schemeClr val="accent4"/>
                </a:solidFill>
              </a:rPr>
              <a:t>	</a:t>
            </a:r>
          </a:p>
        </p:txBody>
      </p:sp>
      <p:sp>
        <p:nvSpPr>
          <p:cNvPr id="7" name="Oval 6"/>
          <p:cNvSpPr/>
          <p:nvPr/>
        </p:nvSpPr>
        <p:spPr>
          <a:xfrm>
            <a:off x="4003689" y="1379368"/>
            <a:ext cx="294640" cy="26416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1</a:t>
            </a:r>
          </a:p>
        </p:txBody>
      </p:sp>
      <p:sp>
        <p:nvSpPr>
          <p:cNvPr id="11" name="Oval 10"/>
          <p:cNvSpPr/>
          <p:nvPr/>
        </p:nvSpPr>
        <p:spPr>
          <a:xfrm>
            <a:off x="5176325" y="2162959"/>
            <a:ext cx="294640" cy="26416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2</a:t>
            </a:r>
          </a:p>
        </p:txBody>
      </p:sp>
      <p:sp>
        <p:nvSpPr>
          <p:cNvPr id="14" name="Oval 13"/>
          <p:cNvSpPr/>
          <p:nvPr/>
        </p:nvSpPr>
        <p:spPr>
          <a:xfrm>
            <a:off x="903777" y="4333918"/>
            <a:ext cx="294640" cy="26416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1</a:t>
            </a:r>
          </a:p>
        </p:txBody>
      </p:sp>
      <p:pic>
        <p:nvPicPr>
          <p:cNvPr id="16" name="Picture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820" y="1511448"/>
            <a:ext cx="915671" cy="915671"/>
          </a:xfrm>
          <a:prstGeom prst="ellipse">
            <a:avLst/>
          </a:prstGeom>
          <a:ln w="63500" cap="rnd">
            <a:solidFill>
              <a:schemeClr val="accent1"/>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5" name="Oval 14">
            <a:extLst>
              <a:ext uri="{FF2B5EF4-FFF2-40B4-BE49-F238E27FC236}">
                <a16:creationId xmlns:a16="http://schemas.microsoft.com/office/drawing/2014/main" xmlns="" id="{32497071-EAEB-45B2-9F7B-86F4BD1D85AB}"/>
              </a:ext>
            </a:extLst>
          </p:cNvPr>
          <p:cNvSpPr/>
          <p:nvPr/>
        </p:nvSpPr>
        <p:spPr>
          <a:xfrm>
            <a:off x="7446060" y="1759388"/>
            <a:ext cx="294640" cy="26416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2</a:t>
            </a:r>
          </a:p>
        </p:txBody>
      </p:sp>
      <p:sp>
        <p:nvSpPr>
          <p:cNvPr id="18" name="Oval 17">
            <a:extLst>
              <a:ext uri="{FF2B5EF4-FFF2-40B4-BE49-F238E27FC236}">
                <a16:creationId xmlns:a16="http://schemas.microsoft.com/office/drawing/2014/main" xmlns="" id="{DD2369C9-954A-4E85-BF06-6916BECEC5C3}"/>
              </a:ext>
            </a:extLst>
          </p:cNvPr>
          <p:cNvSpPr/>
          <p:nvPr/>
        </p:nvSpPr>
        <p:spPr>
          <a:xfrm>
            <a:off x="903777" y="4621988"/>
            <a:ext cx="294640" cy="26416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2</a:t>
            </a:r>
          </a:p>
        </p:txBody>
      </p:sp>
      <p:sp>
        <p:nvSpPr>
          <p:cNvPr id="17" name="Footer Placeholder 3">
            <a:extLst>
              <a:ext uri="{FF2B5EF4-FFF2-40B4-BE49-F238E27FC236}">
                <a16:creationId xmlns:a16="http://schemas.microsoft.com/office/drawing/2014/main" xmlns="" id="{1A8DD65C-E1B8-4140-A434-1F48C874472E}"/>
              </a:ext>
            </a:extLst>
          </p:cNvPr>
          <p:cNvSpPr>
            <a:spLocks noGrp="1"/>
          </p:cNvSpPr>
          <p:nvPr>
            <p:ph type="ftr" sz="quarter" idx="11"/>
          </p:nvPr>
        </p:nvSpPr>
        <p:spPr>
          <a:xfrm>
            <a:off x="5638800" y="6416679"/>
            <a:ext cx="2895600" cy="365125"/>
          </a:xfrm>
        </p:spPr>
        <p:txBody>
          <a:bodyPr/>
          <a:lstStyle/>
          <a:p>
            <a:r>
              <a:rPr lang="en-US" dirty="0"/>
              <a:t>© 2018 </a:t>
            </a:r>
            <a:r>
              <a:rPr lang="en-US" dirty="0" err="1"/>
              <a:t>Planisware</a:t>
            </a:r>
            <a:endParaRPr lang="en-US" dirty="0"/>
          </a:p>
        </p:txBody>
      </p:sp>
      <p:sp>
        <p:nvSpPr>
          <p:cNvPr id="19" name="Slide Number Placeholder 4">
            <a:extLst>
              <a:ext uri="{FF2B5EF4-FFF2-40B4-BE49-F238E27FC236}">
                <a16:creationId xmlns:a16="http://schemas.microsoft.com/office/drawing/2014/main" xmlns="" id="{6B833A19-0A06-40DC-91F1-CB63E788E3C8}"/>
              </a:ext>
            </a:extLst>
          </p:cNvPr>
          <p:cNvSpPr>
            <a:spLocks noGrp="1"/>
          </p:cNvSpPr>
          <p:nvPr>
            <p:ph type="sldNum" sz="quarter" idx="12"/>
          </p:nvPr>
        </p:nvSpPr>
        <p:spPr>
          <a:xfrm>
            <a:off x="8610600" y="6416679"/>
            <a:ext cx="457200" cy="365125"/>
          </a:xfrm>
        </p:spPr>
        <p:txBody>
          <a:bodyPr/>
          <a:lstStyle/>
          <a:p>
            <a:fld id="{AA6609B8-1C18-4083-9988-A5F5F3686A15}" type="slidenum">
              <a:rPr lang="en-US" smtClean="0"/>
              <a:pPr/>
              <a:t>142</a:t>
            </a:fld>
            <a:endParaRPr lang="en-US" dirty="0"/>
          </a:p>
        </p:txBody>
      </p:sp>
    </p:spTree>
    <p:extLst>
      <p:ext uri="{BB962C8B-B14F-4D97-AF65-F5344CB8AC3E}">
        <p14:creationId xmlns:p14="http://schemas.microsoft.com/office/powerpoint/2010/main" val="48908583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noProof="0" dirty="0"/>
              <a:t>Introduction</a:t>
            </a:r>
          </a:p>
        </p:txBody>
      </p:sp>
      <p:sp>
        <p:nvSpPr>
          <p:cNvPr id="5" name="ZoneTexte 4"/>
          <p:cNvSpPr txBox="1"/>
          <p:nvPr/>
        </p:nvSpPr>
        <p:spPr>
          <a:xfrm>
            <a:off x="306000" y="1097280"/>
            <a:ext cx="8838000" cy="1015663"/>
          </a:xfrm>
          <a:prstGeom prst="rect">
            <a:avLst/>
          </a:prstGeom>
          <a:noFill/>
        </p:spPr>
        <p:txBody>
          <a:bodyPr wrap="square" rtlCol="0">
            <a:spAutoFit/>
          </a:bodyPr>
          <a:lstStyle/>
          <a:p>
            <a:r>
              <a:rPr lang="en-US" sz="2000" dirty="0"/>
              <a:t>A lock prevents attributes from modification or deletion.</a:t>
            </a:r>
          </a:p>
          <a:p>
            <a:r>
              <a:rPr lang="en-US" sz="2000" dirty="0"/>
              <a:t>In this example, the project </a:t>
            </a:r>
            <a:r>
              <a:rPr lang="en-US" sz="2000" b="1" dirty="0"/>
              <a:t>State</a:t>
            </a:r>
            <a:r>
              <a:rPr lang="en-US" sz="2000" dirty="0"/>
              <a:t> has been locked and put into read-only mode. The field is highlighted in grey and cannot be modified by a user. </a:t>
            </a:r>
          </a:p>
        </p:txBody>
      </p:sp>
      <p:pic>
        <p:nvPicPr>
          <p:cNvPr id="8" name="Picture 7"/>
          <p:cNvPicPr>
            <a:picLocks noChangeAspect="1"/>
          </p:cNvPicPr>
          <p:nvPr/>
        </p:nvPicPr>
        <p:blipFill>
          <a:blip r:embed="rId2"/>
          <a:stretch>
            <a:fillRect/>
          </a:stretch>
        </p:blipFill>
        <p:spPr>
          <a:xfrm>
            <a:off x="1309180" y="2080676"/>
            <a:ext cx="6525639" cy="4404806"/>
          </a:xfrm>
          <a:prstGeom prst="rect">
            <a:avLst/>
          </a:prstGeom>
        </p:spPr>
      </p:pic>
      <p:sp>
        <p:nvSpPr>
          <p:cNvPr id="6" name="Rectangle à coins arrondis 5"/>
          <p:cNvSpPr/>
          <p:nvPr/>
        </p:nvSpPr>
        <p:spPr>
          <a:xfrm>
            <a:off x="1309180" y="3647872"/>
            <a:ext cx="3602375" cy="205902"/>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 name="Footer Placeholder 3">
            <a:extLst>
              <a:ext uri="{FF2B5EF4-FFF2-40B4-BE49-F238E27FC236}">
                <a16:creationId xmlns:a16="http://schemas.microsoft.com/office/drawing/2014/main" xmlns="" id="{2C393111-4AAC-4BAA-AC8A-E607AAFECC4D}"/>
              </a:ext>
            </a:extLst>
          </p:cNvPr>
          <p:cNvSpPr>
            <a:spLocks noGrp="1"/>
          </p:cNvSpPr>
          <p:nvPr>
            <p:ph type="ftr" sz="quarter" idx="11"/>
          </p:nvPr>
        </p:nvSpPr>
        <p:spPr>
          <a:xfrm>
            <a:off x="5638800" y="6416679"/>
            <a:ext cx="2895600" cy="365125"/>
          </a:xfrm>
        </p:spPr>
        <p:txBody>
          <a:bodyPr/>
          <a:lstStyle/>
          <a:p>
            <a:r>
              <a:rPr lang="en-US" dirty="0"/>
              <a:t>© 2018 </a:t>
            </a:r>
            <a:r>
              <a:rPr lang="en-US" dirty="0" err="1"/>
              <a:t>Planisware</a:t>
            </a:r>
            <a:endParaRPr lang="en-US" dirty="0"/>
          </a:p>
        </p:txBody>
      </p:sp>
      <p:sp>
        <p:nvSpPr>
          <p:cNvPr id="10" name="Slide Number Placeholder 4">
            <a:extLst>
              <a:ext uri="{FF2B5EF4-FFF2-40B4-BE49-F238E27FC236}">
                <a16:creationId xmlns:a16="http://schemas.microsoft.com/office/drawing/2014/main" xmlns="" id="{E5740418-6989-4326-9BF7-2717D28B736B}"/>
              </a:ext>
            </a:extLst>
          </p:cNvPr>
          <p:cNvSpPr>
            <a:spLocks noGrp="1"/>
          </p:cNvSpPr>
          <p:nvPr>
            <p:ph type="sldNum" sz="quarter" idx="12"/>
          </p:nvPr>
        </p:nvSpPr>
        <p:spPr>
          <a:xfrm>
            <a:off x="8610600" y="6416679"/>
            <a:ext cx="457200" cy="365125"/>
          </a:xfrm>
        </p:spPr>
        <p:txBody>
          <a:bodyPr/>
          <a:lstStyle/>
          <a:p>
            <a:fld id="{AA6609B8-1C18-4083-9988-A5F5F3686A15}" type="slidenum">
              <a:rPr lang="en-US" smtClean="0"/>
              <a:pPr/>
              <a:t>143</a:t>
            </a:fld>
            <a:endParaRPr lang="en-US" dirty="0"/>
          </a:p>
        </p:txBody>
      </p:sp>
    </p:spTree>
    <p:extLst>
      <p:ext uri="{BB962C8B-B14F-4D97-AF65-F5344CB8AC3E}">
        <p14:creationId xmlns:p14="http://schemas.microsoft.com/office/powerpoint/2010/main" val="233738438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noProof="0" dirty="0"/>
              <a:t>Creating locks</a:t>
            </a:r>
          </a:p>
        </p:txBody>
      </p:sp>
      <p:pic>
        <p:nvPicPr>
          <p:cNvPr id="921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41407"/>
          <a:stretch/>
        </p:blipFill>
        <p:spPr bwMode="auto">
          <a:xfrm>
            <a:off x="276357" y="1752600"/>
            <a:ext cx="8639043" cy="21515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ZoneTexte 4"/>
          <p:cNvSpPr txBox="1"/>
          <p:nvPr/>
        </p:nvSpPr>
        <p:spPr>
          <a:xfrm>
            <a:off x="276357" y="986135"/>
            <a:ext cx="8486643" cy="461665"/>
          </a:xfrm>
          <a:prstGeom prst="rect">
            <a:avLst/>
          </a:prstGeom>
          <a:noFill/>
        </p:spPr>
        <p:txBody>
          <a:bodyPr wrap="square" rtlCol="0">
            <a:spAutoFit/>
          </a:bodyPr>
          <a:lstStyle/>
          <a:p>
            <a:r>
              <a:rPr lang="en-US" sz="2400" dirty="0"/>
              <a:t>To create a lock:</a:t>
            </a:r>
          </a:p>
        </p:txBody>
      </p:sp>
      <p:sp>
        <p:nvSpPr>
          <p:cNvPr id="6" name="ZoneTexte 5"/>
          <p:cNvSpPr txBox="1"/>
          <p:nvPr/>
        </p:nvSpPr>
        <p:spPr>
          <a:xfrm>
            <a:off x="2819400" y="2068144"/>
            <a:ext cx="5029200" cy="646331"/>
          </a:xfrm>
          <a:prstGeom prst="rect">
            <a:avLst/>
          </a:prstGeom>
          <a:solidFill>
            <a:schemeClr val="bg1"/>
          </a:solidFill>
          <a:effectLst>
            <a:outerShdw blurRad="50800" dist="38100" dir="2700000" algn="tl" rotWithShape="0">
              <a:prstClr val="black">
                <a:alpha val="40000"/>
              </a:prstClr>
            </a:outerShdw>
          </a:effectLst>
        </p:spPr>
        <p:txBody>
          <a:bodyPr wrap="square" rtlCol="0">
            <a:spAutoFit/>
          </a:bodyPr>
          <a:lstStyle/>
          <a:p>
            <a:r>
              <a:rPr lang="en-US" dirty="0"/>
              <a:t>Click the </a:t>
            </a:r>
            <a:r>
              <a:rPr lang="en-US" b="1" dirty="0">
                <a:solidFill>
                  <a:schemeClr val="accent1"/>
                </a:solidFill>
              </a:rPr>
              <a:t>+</a:t>
            </a:r>
            <a:r>
              <a:rPr lang="en-US" dirty="0"/>
              <a:t> button.</a:t>
            </a:r>
          </a:p>
          <a:p>
            <a:r>
              <a:rPr lang="en-US" dirty="0"/>
              <a:t>Enter a </a:t>
            </a:r>
            <a:r>
              <a:rPr lang="en-US" b="1" dirty="0">
                <a:solidFill>
                  <a:schemeClr val="accent1"/>
                </a:solidFill>
              </a:rPr>
              <a:t>Name</a:t>
            </a:r>
            <a:r>
              <a:rPr lang="en-US" dirty="0"/>
              <a:t> and a </a:t>
            </a:r>
            <a:r>
              <a:rPr lang="en-US" b="1" dirty="0">
                <a:solidFill>
                  <a:schemeClr val="accent1"/>
                </a:solidFill>
              </a:rPr>
              <a:t>Description</a:t>
            </a:r>
            <a:r>
              <a:rPr lang="en-US" dirty="0"/>
              <a:t> (mandatory).</a:t>
            </a:r>
          </a:p>
        </p:txBody>
      </p:sp>
      <p:sp>
        <p:nvSpPr>
          <p:cNvPr id="7" name="Rectangle à coins arrondis 6"/>
          <p:cNvSpPr/>
          <p:nvPr/>
        </p:nvSpPr>
        <p:spPr>
          <a:xfrm>
            <a:off x="457200" y="3356344"/>
            <a:ext cx="609600" cy="152400"/>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 name="ZoneTexte 7"/>
          <p:cNvSpPr txBox="1"/>
          <p:nvPr/>
        </p:nvSpPr>
        <p:spPr>
          <a:xfrm>
            <a:off x="428757" y="4118344"/>
            <a:ext cx="3228843" cy="646331"/>
          </a:xfrm>
          <a:prstGeom prst="rect">
            <a:avLst/>
          </a:prstGeom>
          <a:solidFill>
            <a:schemeClr val="bg1"/>
          </a:solidFill>
          <a:effectLst>
            <a:outerShdw blurRad="50800" dist="38100" dir="2700000" algn="tl" rotWithShape="0">
              <a:prstClr val="black">
                <a:alpha val="40000"/>
              </a:prstClr>
            </a:outerShdw>
          </a:effectLst>
        </p:spPr>
        <p:txBody>
          <a:bodyPr wrap="square" rtlCol="0">
            <a:spAutoFit/>
          </a:bodyPr>
          <a:lstStyle/>
          <a:p>
            <a:r>
              <a:rPr lang="en-US" dirty="0"/>
              <a:t>Check </a:t>
            </a:r>
            <a:r>
              <a:rPr lang="en-US" b="1" dirty="0">
                <a:solidFill>
                  <a:schemeClr val="accent1"/>
                </a:solidFill>
              </a:rPr>
              <a:t>On deletion </a:t>
            </a:r>
            <a:r>
              <a:rPr lang="en-US" dirty="0"/>
              <a:t>to prevent the attribute from deletion.</a:t>
            </a:r>
          </a:p>
        </p:txBody>
      </p:sp>
      <p:cxnSp>
        <p:nvCxnSpPr>
          <p:cNvPr id="10" name="Connecteur en angle 9"/>
          <p:cNvCxnSpPr>
            <a:stCxn id="7" idx="1"/>
            <a:endCxn id="8" idx="1"/>
          </p:cNvCxnSpPr>
          <p:nvPr/>
        </p:nvCxnSpPr>
        <p:spPr>
          <a:xfrm rot="10800000" flipV="1">
            <a:off x="428758" y="3432544"/>
            <a:ext cx="28443" cy="1008966"/>
          </a:xfrm>
          <a:prstGeom prst="bentConnector3">
            <a:avLst>
              <a:gd name="adj1" fmla="val 903713"/>
            </a:avLst>
          </a:prstGeom>
          <a:ln w="19050">
            <a:tailEnd type="arrow"/>
          </a:ln>
        </p:spPr>
        <p:style>
          <a:lnRef idx="1">
            <a:schemeClr val="accent1"/>
          </a:lnRef>
          <a:fillRef idx="0">
            <a:schemeClr val="accent1"/>
          </a:fillRef>
          <a:effectRef idx="0">
            <a:schemeClr val="accent1"/>
          </a:effectRef>
          <a:fontRef idx="minor">
            <a:schemeClr val="tx1"/>
          </a:fontRef>
        </p:style>
      </p:cxnSp>
      <p:sp>
        <p:nvSpPr>
          <p:cNvPr id="11" name="Rectangle à coins arrondis 10"/>
          <p:cNvSpPr/>
          <p:nvPr/>
        </p:nvSpPr>
        <p:spPr>
          <a:xfrm>
            <a:off x="4595878" y="3356344"/>
            <a:ext cx="890522" cy="152400"/>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 name="ZoneTexte 13"/>
          <p:cNvSpPr txBox="1"/>
          <p:nvPr/>
        </p:nvSpPr>
        <p:spPr>
          <a:xfrm>
            <a:off x="3733800" y="4118344"/>
            <a:ext cx="3733800" cy="2308324"/>
          </a:xfrm>
          <a:prstGeom prst="rect">
            <a:avLst/>
          </a:prstGeom>
          <a:solidFill>
            <a:schemeClr val="bg1"/>
          </a:solidFill>
          <a:effectLst>
            <a:outerShdw blurRad="50800" dist="38100" dir="2700000" algn="tl" rotWithShape="0">
              <a:prstClr val="black">
                <a:alpha val="40000"/>
              </a:prstClr>
            </a:outerShdw>
          </a:effectLst>
        </p:spPr>
        <p:txBody>
          <a:bodyPr wrap="square" rtlCol="0">
            <a:spAutoFit/>
          </a:bodyPr>
          <a:lstStyle/>
          <a:p>
            <a:r>
              <a:rPr lang="en-US" dirty="0"/>
              <a:t>Check </a:t>
            </a:r>
            <a:r>
              <a:rPr lang="en-US" b="1" dirty="0">
                <a:solidFill>
                  <a:schemeClr val="accent1"/>
                </a:solidFill>
              </a:rPr>
              <a:t>On all modifications </a:t>
            </a:r>
            <a:r>
              <a:rPr lang="en-US" dirty="0"/>
              <a:t>to put the attribute into read-only mode. </a:t>
            </a:r>
            <a:r>
              <a:rPr lang="en-US" b="1" dirty="0"/>
              <a:t>Warning</a:t>
            </a:r>
            <a:r>
              <a:rPr lang="en-US" dirty="0"/>
              <a:t>: This flag prevents all objects matching the Filter from being modified at all. This means that no attributes can be modified.  </a:t>
            </a:r>
            <a:r>
              <a:rPr lang="en-US" dirty="0">
                <a:solidFill>
                  <a:srgbClr val="FF0000"/>
                </a:solidFill>
              </a:rPr>
              <a:t>It is best to not use this option for performance reasons.</a:t>
            </a:r>
          </a:p>
        </p:txBody>
      </p:sp>
      <p:cxnSp>
        <p:nvCxnSpPr>
          <p:cNvPr id="15" name="Connecteur en angle 14"/>
          <p:cNvCxnSpPr>
            <a:stCxn id="11" idx="2"/>
            <a:endCxn id="14" idx="0"/>
          </p:cNvCxnSpPr>
          <p:nvPr/>
        </p:nvCxnSpPr>
        <p:spPr>
          <a:xfrm rot="16200000" flipH="1">
            <a:off x="5016119" y="3533763"/>
            <a:ext cx="609600" cy="559561"/>
          </a:xfrm>
          <a:prstGeom prst="bentConnector3">
            <a:avLst>
              <a:gd name="adj1" fmla="val 50000"/>
            </a:avLst>
          </a:prstGeom>
          <a:ln w="19050">
            <a:tailEnd type="arrow"/>
          </a:ln>
        </p:spPr>
        <p:style>
          <a:lnRef idx="1">
            <a:schemeClr val="accent1"/>
          </a:lnRef>
          <a:fillRef idx="0">
            <a:schemeClr val="accent1"/>
          </a:fillRef>
          <a:effectRef idx="0">
            <a:schemeClr val="accent1"/>
          </a:effectRef>
          <a:fontRef idx="minor">
            <a:schemeClr val="tx1"/>
          </a:fontRef>
        </p:style>
      </p:cxnSp>
      <p:sp>
        <p:nvSpPr>
          <p:cNvPr id="16" name="Rectangle à coins arrondis 15"/>
          <p:cNvSpPr/>
          <p:nvPr/>
        </p:nvSpPr>
        <p:spPr>
          <a:xfrm>
            <a:off x="442980" y="3508744"/>
            <a:ext cx="1385820" cy="266700"/>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 name="ZoneTexte 16"/>
          <p:cNvSpPr txBox="1"/>
          <p:nvPr/>
        </p:nvSpPr>
        <p:spPr>
          <a:xfrm>
            <a:off x="2124740" y="3457428"/>
            <a:ext cx="2233678" cy="369332"/>
          </a:xfrm>
          <a:prstGeom prst="rect">
            <a:avLst/>
          </a:prstGeom>
          <a:solidFill>
            <a:schemeClr val="bg1"/>
          </a:solidFill>
          <a:effectLst>
            <a:outerShdw blurRad="50800" dist="38100" dir="2700000" algn="tl" rotWithShape="0">
              <a:prstClr val="black">
                <a:alpha val="40000"/>
              </a:prstClr>
            </a:outerShdw>
          </a:effectLst>
        </p:spPr>
        <p:txBody>
          <a:bodyPr wrap="square" rtlCol="0">
            <a:spAutoFit/>
          </a:bodyPr>
          <a:lstStyle/>
          <a:p>
            <a:r>
              <a:rPr lang="en-US" dirty="0"/>
              <a:t>Select attributes.</a:t>
            </a:r>
          </a:p>
        </p:txBody>
      </p:sp>
      <p:cxnSp>
        <p:nvCxnSpPr>
          <p:cNvPr id="19" name="Connecteur droit avec flèche 18"/>
          <p:cNvCxnSpPr>
            <a:stCxn id="17" idx="1"/>
            <a:endCxn id="16" idx="3"/>
          </p:cNvCxnSpPr>
          <p:nvPr/>
        </p:nvCxnSpPr>
        <p:spPr>
          <a:xfrm flipH="1">
            <a:off x="1828800" y="3642094"/>
            <a:ext cx="295940" cy="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sp>
        <p:nvSpPr>
          <p:cNvPr id="23" name="ZoneTexte 22"/>
          <p:cNvSpPr txBox="1"/>
          <p:nvPr/>
        </p:nvSpPr>
        <p:spPr>
          <a:xfrm>
            <a:off x="7543800" y="4511012"/>
            <a:ext cx="1524000" cy="369332"/>
          </a:xfrm>
          <a:prstGeom prst="rect">
            <a:avLst/>
          </a:prstGeom>
          <a:solidFill>
            <a:schemeClr val="bg1"/>
          </a:solidFill>
          <a:effectLst>
            <a:outerShdw blurRad="50800" dist="38100" dir="2700000" algn="tl" rotWithShape="0">
              <a:prstClr val="black">
                <a:alpha val="40000"/>
              </a:prstClr>
            </a:outerShdw>
          </a:effectLst>
        </p:spPr>
        <p:txBody>
          <a:bodyPr wrap="square" rtlCol="0">
            <a:spAutoFit/>
          </a:bodyPr>
          <a:lstStyle/>
          <a:p>
            <a:r>
              <a:rPr lang="en-US" dirty="0"/>
              <a:t>Click </a:t>
            </a:r>
            <a:r>
              <a:rPr lang="en-US" b="1" dirty="0">
                <a:solidFill>
                  <a:schemeClr val="accent1"/>
                </a:solidFill>
              </a:rPr>
              <a:t>Create</a:t>
            </a:r>
            <a:r>
              <a:rPr lang="en-US" dirty="0"/>
              <a:t>.</a:t>
            </a:r>
          </a:p>
        </p:txBody>
      </p:sp>
      <p:sp>
        <p:nvSpPr>
          <p:cNvPr id="24" name="Rectangle à coins arrondis 23"/>
          <p:cNvSpPr/>
          <p:nvPr/>
        </p:nvSpPr>
        <p:spPr>
          <a:xfrm>
            <a:off x="7924800" y="3661144"/>
            <a:ext cx="609600" cy="294933"/>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27" name="Connecteur en angle 26"/>
          <p:cNvCxnSpPr>
            <a:stCxn id="24" idx="2"/>
            <a:endCxn id="23" idx="0"/>
          </p:cNvCxnSpPr>
          <p:nvPr/>
        </p:nvCxnSpPr>
        <p:spPr>
          <a:xfrm rot="16200000" flipH="1">
            <a:off x="7990233" y="4195444"/>
            <a:ext cx="554935" cy="76200"/>
          </a:xfrm>
          <a:prstGeom prst="bentConnector3">
            <a:avLst/>
          </a:prstGeom>
          <a:ln w="19050">
            <a:tailEnd type="arrow"/>
          </a:ln>
        </p:spPr>
        <p:style>
          <a:lnRef idx="1">
            <a:schemeClr val="accent1"/>
          </a:lnRef>
          <a:fillRef idx="0">
            <a:schemeClr val="accent1"/>
          </a:fillRef>
          <a:effectRef idx="0">
            <a:schemeClr val="accent1"/>
          </a:effectRef>
          <a:fontRef idx="minor">
            <a:schemeClr val="tx1"/>
          </a:fontRef>
        </p:style>
      </p:cxnSp>
      <p:sp>
        <p:nvSpPr>
          <p:cNvPr id="20" name="Footer Placeholder 3">
            <a:extLst>
              <a:ext uri="{FF2B5EF4-FFF2-40B4-BE49-F238E27FC236}">
                <a16:creationId xmlns:a16="http://schemas.microsoft.com/office/drawing/2014/main" xmlns="" id="{DDF65332-E3E7-4DE9-AA5B-7BD5EBD971BA}"/>
              </a:ext>
            </a:extLst>
          </p:cNvPr>
          <p:cNvSpPr>
            <a:spLocks noGrp="1"/>
          </p:cNvSpPr>
          <p:nvPr>
            <p:ph type="ftr" sz="quarter" idx="11"/>
          </p:nvPr>
        </p:nvSpPr>
        <p:spPr>
          <a:xfrm>
            <a:off x="5638800" y="6416679"/>
            <a:ext cx="2895600" cy="365125"/>
          </a:xfrm>
        </p:spPr>
        <p:txBody>
          <a:bodyPr/>
          <a:lstStyle/>
          <a:p>
            <a:r>
              <a:rPr lang="en-US" dirty="0"/>
              <a:t>© 2018 </a:t>
            </a:r>
            <a:r>
              <a:rPr lang="en-US" dirty="0" err="1"/>
              <a:t>Planisware</a:t>
            </a:r>
            <a:endParaRPr lang="en-US" dirty="0"/>
          </a:p>
        </p:txBody>
      </p:sp>
      <p:sp>
        <p:nvSpPr>
          <p:cNvPr id="21" name="Slide Number Placeholder 4">
            <a:extLst>
              <a:ext uri="{FF2B5EF4-FFF2-40B4-BE49-F238E27FC236}">
                <a16:creationId xmlns:a16="http://schemas.microsoft.com/office/drawing/2014/main" xmlns="" id="{86C10A07-35B1-4FE4-9CA1-1EF05A061341}"/>
              </a:ext>
            </a:extLst>
          </p:cNvPr>
          <p:cNvSpPr>
            <a:spLocks noGrp="1"/>
          </p:cNvSpPr>
          <p:nvPr>
            <p:ph type="sldNum" sz="quarter" idx="12"/>
          </p:nvPr>
        </p:nvSpPr>
        <p:spPr>
          <a:xfrm>
            <a:off x="8610600" y="6416679"/>
            <a:ext cx="457200" cy="365125"/>
          </a:xfrm>
        </p:spPr>
        <p:txBody>
          <a:bodyPr/>
          <a:lstStyle/>
          <a:p>
            <a:fld id="{AA6609B8-1C18-4083-9988-A5F5F3686A15}" type="slidenum">
              <a:rPr lang="en-US" smtClean="0"/>
              <a:pPr/>
              <a:t>144</a:t>
            </a:fld>
            <a:endParaRPr lang="en-US" dirty="0"/>
          </a:p>
        </p:txBody>
      </p:sp>
    </p:spTree>
    <p:extLst>
      <p:ext uri="{BB962C8B-B14F-4D97-AF65-F5344CB8AC3E}">
        <p14:creationId xmlns:p14="http://schemas.microsoft.com/office/powerpoint/2010/main" val="291461951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noProof="0" dirty="0"/>
              <a:t>Creating locks for certain users/groups</a:t>
            </a:r>
          </a:p>
        </p:txBody>
      </p:sp>
      <p:pic>
        <p:nvPicPr>
          <p:cNvPr id="921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41407"/>
          <a:stretch/>
        </p:blipFill>
        <p:spPr bwMode="auto">
          <a:xfrm>
            <a:off x="276357" y="1546860"/>
            <a:ext cx="8639043" cy="21515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ZoneTexte 4"/>
          <p:cNvSpPr txBox="1"/>
          <p:nvPr/>
        </p:nvSpPr>
        <p:spPr>
          <a:xfrm>
            <a:off x="276357" y="986135"/>
            <a:ext cx="8486643" cy="461665"/>
          </a:xfrm>
          <a:prstGeom prst="rect">
            <a:avLst/>
          </a:prstGeom>
          <a:noFill/>
        </p:spPr>
        <p:txBody>
          <a:bodyPr wrap="square" rtlCol="0">
            <a:spAutoFit/>
          </a:bodyPr>
          <a:lstStyle/>
          <a:p>
            <a:r>
              <a:rPr lang="en-US" sz="2400" dirty="0"/>
              <a:t>To lock a field to only certain users or groups:</a:t>
            </a:r>
          </a:p>
        </p:txBody>
      </p:sp>
      <p:sp>
        <p:nvSpPr>
          <p:cNvPr id="11" name="Rectangle à coins arrondis 10"/>
          <p:cNvSpPr/>
          <p:nvPr/>
        </p:nvSpPr>
        <p:spPr>
          <a:xfrm>
            <a:off x="4595878" y="2874968"/>
            <a:ext cx="3938522" cy="225299"/>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 name="ZoneTexte 13"/>
          <p:cNvSpPr txBox="1"/>
          <p:nvPr/>
        </p:nvSpPr>
        <p:spPr>
          <a:xfrm>
            <a:off x="3733800" y="3912604"/>
            <a:ext cx="3733800" cy="646331"/>
          </a:xfrm>
          <a:prstGeom prst="rect">
            <a:avLst/>
          </a:prstGeom>
          <a:solidFill>
            <a:schemeClr val="bg1"/>
          </a:solidFill>
          <a:effectLst>
            <a:outerShdw blurRad="50800" dist="38100" dir="2700000" algn="tl" rotWithShape="0">
              <a:prstClr val="black">
                <a:alpha val="40000"/>
              </a:prstClr>
            </a:outerShdw>
          </a:effectLst>
        </p:spPr>
        <p:txBody>
          <a:bodyPr wrap="square" rtlCol="0">
            <a:spAutoFit/>
          </a:bodyPr>
          <a:lstStyle/>
          <a:p>
            <a:r>
              <a:rPr lang="en-US" dirty="0"/>
              <a:t>The </a:t>
            </a:r>
            <a:r>
              <a:rPr lang="en-US" b="1" dirty="0">
                <a:solidFill>
                  <a:schemeClr val="accent1"/>
                </a:solidFill>
              </a:rPr>
              <a:t>Filter </a:t>
            </a:r>
            <a:r>
              <a:rPr lang="en-US" dirty="0"/>
              <a:t>will cause this lock to only apply to certain situations. </a:t>
            </a:r>
            <a:r>
              <a:rPr lang="en-US" b="1" dirty="0">
                <a:solidFill>
                  <a:schemeClr val="accent1"/>
                </a:solidFill>
              </a:rPr>
              <a:t> </a:t>
            </a:r>
            <a:endParaRPr lang="en-US" dirty="0">
              <a:solidFill>
                <a:srgbClr val="FF0000"/>
              </a:solidFill>
            </a:endParaRPr>
          </a:p>
        </p:txBody>
      </p:sp>
      <p:cxnSp>
        <p:nvCxnSpPr>
          <p:cNvPr id="15" name="Connecteur en angle 14"/>
          <p:cNvCxnSpPr>
            <a:cxnSpLocks/>
            <a:stCxn id="11" idx="2"/>
            <a:endCxn id="14" idx="0"/>
          </p:cNvCxnSpPr>
          <p:nvPr/>
        </p:nvCxnSpPr>
        <p:spPr>
          <a:xfrm rot="5400000">
            <a:off x="5676752" y="3024216"/>
            <a:ext cx="812337" cy="964439"/>
          </a:xfrm>
          <a:prstGeom prst="bentConnector3">
            <a:avLst>
              <a:gd name="adj1" fmla="val 50000"/>
            </a:avLst>
          </a:prstGeom>
          <a:ln w="19050">
            <a:tailEnd type="arrow"/>
          </a:ln>
        </p:spPr>
        <p:style>
          <a:lnRef idx="1">
            <a:schemeClr val="accent1"/>
          </a:lnRef>
          <a:fillRef idx="0">
            <a:schemeClr val="accent1"/>
          </a:fillRef>
          <a:effectRef idx="0">
            <a:schemeClr val="accent1"/>
          </a:effectRef>
          <a:fontRef idx="minor">
            <a:schemeClr val="tx1"/>
          </a:fontRef>
        </p:style>
      </p:cxnSp>
      <p:sp>
        <p:nvSpPr>
          <p:cNvPr id="22" name="ZoneTexte 4"/>
          <p:cNvSpPr txBox="1"/>
          <p:nvPr/>
        </p:nvSpPr>
        <p:spPr>
          <a:xfrm>
            <a:off x="100078" y="4570020"/>
            <a:ext cx="8991600" cy="1384995"/>
          </a:xfrm>
          <a:prstGeom prst="rect">
            <a:avLst/>
          </a:prstGeom>
          <a:noFill/>
        </p:spPr>
        <p:txBody>
          <a:bodyPr wrap="square" rtlCol="0">
            <a:spAutoFit/>
          </a:bodyPr>
          <a:lstStyle/>
          <a:p>
            <a:r>
              <a:rPr lang="en-US" sz="2400" dirty="0"/>
              <a:t>The formula </a:t>
            </a:r>
            <a:r>
              <a:rPr lang="en-US" sz="2400" b="1" dirty="0"/>
              <a:t>USER_IN_GROUP(</a:t>
            </a:r>
            <a:r>
              <a:rPr lang="en-US" sz="2400" b="1" dirty="0" err="1"/>
              <a:t>user,group</a:t>
            </a:r>
            <a:r>
              <a:rPr lang="en-US" sz="2400" b="1" dirty="0"/>
              <a:t>) </a:t>
            </a:r>
            <a:r>
              <a:rPr lang="en-US" sz="2400" dirty="0"/>
              <a:t>will return true if the user is in the specified group.</a:t>
            </a:r>
          </a:p>
          <a:p>
            <a:r>
              <a:rPr lang="en-US" dirty="0"/>
              <a:t>In this case, if we want to lock a field to everyone </a:t>
            </a:r>
            <a:r>
              <a:rPr lang="en-US" i="1" dirty="0"/>
              <a:t>but</a:t>
            </a:r>
            <a:r>
              <a:rPr lang="en-US" dirty="0"/>
              <a:t> administrators, the filter would be: </a:t>
            </a:r>
          </a:p>
          <a:p>
            <a:r>
              <a:rPr lang="en-US" b="1" dirty="0"/>
              <a:t>NOT USER_IN_GROUP($CURRENT_USER,”ADMIN”) </a:t>
            </a:r>
          </a:p>
        </p:txBody>
      </p:sp>
      <p:sp>
        <p:nvSpPr>
          <p:cNvPr id="12" name="Footer Placeholder 3">
            <a:extLst>
              <a:ext uri="{FF2B5EF4-FFF2-40B4-BE49-F238E27FC236}">
                <a16:creationId xmlns:a16="http://schemas.microsoft.com/office/drawing/2014/main" xmlns="" id="{AF0924EE-AF53-408D-AB37-F54615910157}"/>
              </a:ext>
            </a:extLst>
          </p:cNvPr>
          <p:cNvSpPr>
            <a:spLocks noGrp="1"/>
          </p:cNvSpPr>
          <p:nvPr>
            <p:ph type="ftr" sz="quarter" idx="11"/>
          </p:nvPr>
        </p:nvSpPr>
        <p:spPr>
          <a:xfrm>
            <a:off x="5638800" y="6416679"/>
            <a:ext cx="2895600" cy="365125"/>
          </a:xfrm>
        </p:spPr>
        <p:txBody>
          <a:bodyPr/>
          <a:lstStyle/>
          <a:p>
            <a:r>
              <a:rPr lang="en-US" dirty="0"/>
              <a:t>© 2018 </a:t>
            </a:r>
            <a:r>
              <a:rPr lang="en-US" dirty="0" err="1"/>
              <a:t>Planisware</a:t>
            </a:r>
            <a:endParaRPr lang="en-US" dirty="0"/>
          </a:p>
        </p:txBody>
      </p:sp>
      <p:sp>
        <p:nvSpPr>
          <p:cNvPr id="13" name="Slide Number Placeholder 4">
            <a:extLst>
              <a:ext uri="{FF2B5EF4-FFF2-40B4-BE49-F238E27FC236}">
                <a16:creationId xmlns:a16="http://schemas.microsoft.com/office/drawing/2014/main" xmlns="" id="{0023BF42-C778-4A26-9810-73BECE42D81F}"/>
              </a:ext>
            </a:extLst>
          </p:cNvPr>
          <p:cNvSpPr>
            <a:spLocks noGrp="1"/>
          </p:cNvSpPr>
          <p:nvPr>
            <p:ph type="sldNum" sz="quarter" idx="12"/>
          </p:nvPr>
        </p:nvSpPr>
        <p:spPr>
          <a:xfrm>
            <a:off x="8610600" y="6416679"/>
            <a:ext cx="457200" cy="365125"/>
          </a:xfrm>
        </p:spPr>
        <p:txBody>
          <a:bodyPr/>
          <a:lstStyle/>
          <a:p>
            <a:fld id="{AA6609B8-1C18-4083-9988-A5F5F3686A15}" type="slidenum">
              <a:rPr lang="en-US" smtClean="0"/>
              <a:pPr/>
              <a:t>145</a:t>
            </a:fld>
            <a:endParaRPr lang="en-US" dirty="0"/>
          </a:p>
        </p:txBody>
      </p:sp>
    </p:spTree>
    <p:extLst>
      <p:ext uri="{BB962C8B-B14F-4D97-AF65-F5344CB8AC3E}">
        <p14:creationId xmlns:p14="http://schemas.microsoft.com/office/powerpoint/2010/main" val="3276914124"/>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noProof="0" dirty="0"/>
              <a:t>Exercise</a:t>
            </a:r>
          </a:p>
        </p:txBody>
      </p:sp>
      <p:sp>
        <p:nvSpPr>
          <p:cNvPr id="5" name="ZoneTexte 4"/>
          <p:cNvSpPr txBox="1"/>
          <p:nvPr/>
        </p:nvSpPr>
        <p:spPr>
          <a:xfrm>
            <a:off x="306000" y="1219200"/>
            <a:ext cx="8609400" cy="4708981"/>
          </a:xfrm>
          <a:prstGeom prst="rect">
            <a:avLst/>
          </a:prstGeom>
          <a:noFill/>
        </p:spPr>
        <p:txBody>
          <a:bodyPr wrap="square" rtlCol="0">
            <a:spAutoFit/>
          </a:bodyPr>
          <a:lstStyle/>
          <a:p>
            <a:r>
              <a:rPr lang="en-US" sz="2000" dirty="0"/>
              <a:t>Create a lock on your XX_UA_S_DIFFICULTY_LEVEL project attribute and only allow modifications if the current user is listed as the owner of the project.</a:t>
            </a:r>
          </a:p>
          <a:p>
            <a:endParaRPr lang="en-US" sz="2000" dirty="0"/>
          </a:p>
          <a:p>
            <a:r>
              <a:rPr lang="en-US" sz="2000" dirty="0"/>
              <a:t>Name = XX_LO_ DIFFICULTY_LEVEL</a:t>
            </a:r>
          </a:p>
          <a:p>
            <a:r>
              <a:rPr lang="en-US" sz="2000" dirty="0"/>
              <a:t>Description = XX Difficulty level lock</a:t>
            </a:r>
          </a:p>
          <a:p>
            <a:r>
              <a:rPr lang="en-US" sz="2000" dirty="0"/>
              <a:t>On modification of the following attributes = XX Difficulty level</a:t>
            </a:r>
          </a:p>
          <a:p>
            <a:r>
              <a:rPr lang="en-US" sz="2000" dirty="0"/>
              <a:t>Filter = $CURRENT_USER &lt;&gt; OWNER</a:t>
            </a:r>
          </a:p>
          <a:p>
            <a:endParaRPr lang="en-US" sz="2000" dirty="0"/>
          </a:p>
          <a:p>
            <a:r>
              <a:rPr lang="en-US" sz="2000" dirty="0"/>
              <a:t>Test the lock to make sure you can only change the difficulty level on project where you are listed as the owner.</a:t>
            </a:r>
          </a:p>
          <a:p>
            <a:endParaRPr lang="en-US" sz="2000" dirty="0"/>
          </a:p>
          <a:p>
            <a:endParaRPr lang="en-US" sz="2000" dirty="0"/>
          </a:p>
          <a:p>
            <a:endParaRPr lang="en-US" sz="2000" dirty="0"/>
          </a:p>
          <a:p>
            <a:endParaRPr lang="en-US" sz="2000" dirty="0"/>
          </a:p>
        </p:txBody>
      </p:sp>
      <p:sp>
        <p:nvSpPr>
          <p:cNvPr id="6" name="Footer Placeholder 3">
            <a:extLst>
              <a:ext uri="{FF2B5EF4-FFF2-40B4-BE49-F238E27FC236}">
                <a16:creationId xmlns:a16="http://schemas.microsoft.com/office/drawing/2014/main" xmlns="" id="{832F2C01-1235-4508-8C23-34A0D35EDAEE}"/>
              </a:ext>
            </a:extLst>
          </p:cNvPr>
          <p:cNvSpPr>
            <a:spLocks noGrp="1"/>
          </p:cNvSpPr>
          <p:nvPr>
            <p:ph type="ftr" sz="quarter" idx="11"/>
          </p:nvPr>
        </p:nvSpPr>
        <p:spPr>
          <a:xfrm>
            <a:off x="5638800" y="6416679"/>
            <a:ext cx="2895600" cy="365125"/>
          </a:xfrm>
        </p:spPr>
        <p:txBody>
          <a:bodyPr/>
          <a:lstStyle/>
          <a:p>
            <a:r>
              <a:rPr lang="en-US" dirty="0"/>
              <a:t>© 2018 </a:t>
            </a:r>
            <a:r>
              <a:rPr lang="en-US" dirty="0" err="1"/>
              <a:t>Planisware</a:t>
            </a:r>
            <a:endParaRPr lang="en-US" dirty="0"/>
          </a:p>
        </p:txBody>
      </p:sp>
      <p:sp>
        <p:nvSpPr>
          <p:cNvPr id="7" name="Slide Number Placeholder 4">
            <a:extLst>
              <a:ext uri="{FF2B5EF4-FFF2-40B4-BE49-F238E27FC236}">
                <a16:creationId xmlns:a16="http://schemas.microsoft.com/office/drawing/2014/main" xmlns="" id="{18C5CDD8-5E9E-4C42-8E61-94F533D5C4D1}"/>
              </a:ext>
            </a:extLst>
          </p:cNvPr>
          <p:cNvSpPr>
            <a:spLocks noGrp="1"/>
          </p:cNvSpPr>
          <p:nvPr>
            <p:ph type="sldNum" sz="quarter" idx="12"/>
          </p:nvPr>
        </p:nvSpPr>
        <p:spPr>
          <a:xfrm>
            <a:off x="8610600" y="6416679"/>
            <a:ext cx="457200" cy="365125"/>
          </a:xfrm>
        </p:spPr>
        <p:txBody>
          <a:bodyPr/>
          <a:lstStyle/>
          <a:p>
            <a:fld id="{AA6609B8-1C18-4083-9988-A5F5F3686A15}" type="slidenum">
              <a:rPr lang="en-US" smtClean="0"/>
              <a:pPr/>
              <a:t>146</a:t>
            </a:fld>
            <a:endParaRPr lang="en-US" dirty="0"/>
          </a:p>
        </p:txBody>
      </p:sp>
    </p:spTree>
    <p:extLst>
      <p:ext uri="{BB962C8B-B14F-4D97-AF65-F5344CB8AC3E}">
        <p14:creationId xmlns:p14="http://schemas.microsoft.com/office/powerpoint/2010/main" val="3180305835"/>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noProof="0" dirty="0"/>
              <a:t>Alerts</a:t>
            </a:r>
          </a:p>
        </p:txBody>
      </p:sp>
      <p:sp>
        <p:nvSpPr>
          <p:cNvPr id="3" name="Espace réservé du texte 2"/>
          <p:cNvSpPr>
            <a:spLocks noGrp="1"/>
          </p:cNvSpPr>
          <p:nvPr>
            <p:ph type="body" idx="1"/>
          </p:nvPr>
        </p:nvSpPr>
        <p:spPr/>
        <p:txBody>
          <a:bodyPr/>
          <a:lstStyle/>
          <a:p>
            <a:r>
              <a:rPr lang="en-US" noProof="0" dirty="0"/>
              <a:t>Introduction</a:t>
            </a:r>
          </a:p>
          <a:p>
            <a:r>
              <a:rPr lang="en-US" noProof="0" dirty="0"/>
              <a:t>Creating alerts</a:t>
            </a:r>
          </a:p>
        </p:txBody>
      </p:sp>
      <p:sp>
        <p:nvSpPr>
          <p:cNvPr id="6" name="Footer Placeholder 3">
            <a:extLst>
              <a:ext uri="{FF2B5EF4-FFF2-40B4-BE49-F238E27FC236}">
                <a16:creationId xmlns:a16="http://schemas.microsoft.com/office/drawing/2014/main" xmlns="" id="{2F73ACEF-AAC6-483D-B039-0109B968F862}"/>
              </a:ext>
            </a:extLst>
          </p:cNvPr>
          <p:cNvSpPr>
            <a:spLocks noGrp="1"/>
          </p:cNvSpPr>
          <p:nvPr>
            <p:ph type="ftr" sz="quarter" idx="11"/>
          </p:nvPr>
        </p:nvSpPr>
        <p:spPr>
          <a:xfrm>
            <a:off x="5638800" y="6416679"/>
            <a:ext cx="2895600" cy="365125"/>
          </a:xfrm>
        </p:spPr>
        <p:txBody>
          <a:bodyPr/>
          <a:lstStyle/>
          <a:p>
            <a:r>
              <a:rPr lang="en-US" dirty="0"/>
              <a:t>© 2018 </a:t>
            </a:r>
            <a:r>
              <a:rPr lang="en-US" dirty="0" err="1"/>
              <a:t>Planisware</a:t>
            </a:r>
            <a:endParaRPr lang="en-US" dirty="0"/>
          </a:p>
        </p:txBody>
      </p:sp>
      <p:sp>
        <p:nvSpPr>
          <p:cNvPr id="7" name="Slide Number Placeholder 4">
            <a:extLst>
              <a:ext uri="{FF2B5EF4-FFF2-40B4-BE49-F238E27FC236}">
                <a16:creationId xmlns:a16="http://schemas.microsoft.com/office/drawing/2014/main" xmlns="" id="{1430F80B-39B6-45BD-ABBC-AA84D8A4F785}"/>
              </a:ext>
            </a:extLst>
          </p:cNvPr>
          <p:cNvSpPr>
            <a:spLocks noGrp="1"/>
          </p:cNvSpPr>
          <p:nvPr>
            <p:ph type="sldNum" sz="quarter" idx="12"/>
          </p:nvPr>
        </p:nvSpPr>
        <p:spPr>
          <a:xfrm>
            <a:off x="8610600" y="6416679"/>
            <a:ext cx="457200" cy="365125"/>
          </a:xfrm>
        </p:spPr>
        <p:txBody>
          <a:bodyPr/>
          <a:lstStyle/>
          <a:p>
            <a:fld id="{AA6609B8-1C18-4083-9988-A5F5F3686A15}" type="slidenum">
              <a:rPr lang="en-US" smtClean="0"/>
              <a:pPr/>
              <a:t>147</a:t>
            </a:fld>
            <a:endParaRPr lang="en-US" dirty="0"/>
          </a:p>
        </p:txBody>
      </p:sp>
    </p:spTree>
    <p:extLst>
      <p:ext uri="{BB962C8B-B14F-4D97-AF65-F5344CB8AC3E}">
        <p14:creationId xmlns:p14="http://schemas.microsoft.com/office/powerpoint/2010/main" val="3174771631"/>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Ivan’s second problem…</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24700" y="2856339"/>
            <a:ext cx="1694600" cy="1694600"/>
          </a:xfrm>
          <a:prstGeom prst="ellipse">
            <a:avLst/>
          </a:prstGeom>
          <a:ln w="63500" cap="rnd">
            <a:solidFill>
              <a:schemeClr val="accent1"/>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7" name="Speech Bubble: Oval 6"/>
          <p:cNvSpPr/>
          <p:nvPr/>
        </p:nvSpPr>
        <p:spPr>
          <a:xfrm>
            <a:off x="4572000" y="863824"/>
            <a:ext cx="3219061" cy="1717928"/>
          </a:xfrm>
          <a:prstGeom prst="wedgeEllipseCallout">
            <a:avLst>
              <a:gd name="adj1" fmla="val -36064"/>
              <a:gd name="adj2" fmla="val 6470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We would like users to be alerted when making changes to critical data.</a:t>
            </a:r>
          </a:p>
        </p:txBody>
      </p:sp>
      <p:sp>
        <p:nvSpPr>
          <p:cNvPr id="8" name="Footer Placeholder 3">
            <a:extLst>
              <a:ext uri="{FF2B5EF4-FFF2-40B4-BE49-F238E27FC236}">
                <a16:creationId xmlns:a16="http://schemas.microsoft.com/office/drawing/2014/main" xmlns="" id="{F819CC37-CA27-48C2-8D03-BE5BA14E66CA}"/>
              </a:ext>
            </a:extLst>
          </p:cNvPr>
          <p:cNvSpPr>
            <a:spLocks noGrp="1"/>
          </p:cNvSpPr>
          <p:nvPr>
            <p:ph type="ftr" sz="quarter" idx="11"/>
          </p:nvPr>
        </p:nvSpPr>
        <p:spPr>
          <a:xfrm>
            <a:off x="5638800" y="6416679"/>
            <a:ext cx="2895600" cy="365125"/>
          </a:xfrm>
        </p:spPr>
        <p:txBody>
          <a:bodyPr/>
          <a:lstStyle/>
          <a:p>
            <a:r>
              <a:rPr lang="en-US" dirty="0"/>
              <a:t>© 2018 </a:t>
            </a:r>
            <a:r>
              <a:rPr lang="en-US" dirty="0" err="1"/>
              <a:t>Planisware</a:t>
            </a:r>
            <a:endParaRPr lang="en-US" dirty="0"/>
          </a:p>
        </p:txBody>
      </p:sp>
      <p:sp>
        <p:nvSpPr>
          <p:cNvPr id="9" name="Slide Number Placeholder 4">
            <a:extLst>
              <a:ext uri="{FF2B5EF4-FFF2-40B4-BE49-F238E27FC236}">
                <a16:creationId xmlns:a16="http://schemas.microsoft.com/office/drawing/2014/main" xmlns="" id="{49DDC44B-CC2C-421E-BB3A-752839230063}"/>
              </a:ext>
            </a:extLst>
          </p:cNvPr>
          <p:cNvSpPr>
            <a:spLocks noGrp="1"/>
          </p:cNvSpPr>
          <p:nvPr>
            <p:ph type="sldNum" sz="quarter" idx="12"/>
          </p:nvPr>
        </p:nvSpPr>
        <p:spPr>
          <a:xfrm>
            <a:off x="8610600" y="6416679"/>
            <a:ext cx="457200" cy="365125"/>
          </a:xfrm>
        </p:spPr>
        <p:txBody>
          <a:bodyPr/>
          <a:lstStyle/>
          <a:p>
            <a:fld id="{AA6609B8-1C18-4083-9988-A5F5F3686A15}" type="slidenum">
              <a:rPr lang="en-US" smtClean="0"/>
              <a:pPr/>
              <a:t>148</a:t>
            </a:fld>
            <a:endParaRPr lang="en-US" dirty="0"/>
          </a:p>
        </p:txBody>
      </p:sp>
    </p:spTree>
    <p:extLst>
      <p:ext uri="{BB962C8B-B14F-4D97-AF65-F5344CB8AC3E}">
        <p14:creationId xmlns:p14="http://schemas.microsoft.com/office/powerpoint/2010/main" val="4181055330"/>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30960"/>
            <a:ext cx="8839200" cy="914400"/>
          </a:xfrm>
        </p:spPr>
        <p:txBody>
          <a:bodyPr/>
          <a:lstStyle/>
          <a:p>
            <a:r>
              <a:rPr lang="en-US" noProof="0" dirty="0"/>
              <a:t>Alert - Scenario</a:t>
            </a:r>
          </a:p>
        </p:txBody>
      </p:sp>
      <p:sp>
        <p:nvSpPr>
          <p:cNvPr id="3" name="Rectangle: Rounded Corners 2"/>
          <p:cNvSpPr/>
          <p:nvPr/>
        </p:nvSpPr>
        <p:spPr>
          <a:xfrm>
            <a:off x="975360" y="1411120"/>
            <a:ext cx="8092440" cy="109728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solidFill>
              </a:rPr>
              <a:t>Our users are changing the project state. We need to lock this down.</a:t>
            </a:r>
          </a:p>
        </p:txBody>
      </p:sp>
      <p:sp>
        <p:nvSpPr>
          <p:cNvPr id="6" name="TextBox 5"/>
          <p:cNvSpPr txBox="1"/>
          <p:nvPr/>
        </p:nvSpPr>
        <p:spPr>
          <a:xfrm>
            <a:off x="0" y="887900"/>
            <a:ext cx="3058160" cy="523220"/>
          </a:xfrm>
          <a:prstGeom prst="rect">
            <a:avLst/>
          </a:prstGeom>
          <a:noFill/>
        </p:spPr>
        <p:txBody>
          <a:bodyPr wrap="square" rtlCol="0">
            <a:spAutoFit/>
          </a:bodyPr>
          <a:lstStyle/>
          <a:p>
            <a:r>
              <a:rPr lang="en-US" sz="2800" b="1" dirty="0">
                <a:solidFill>
                  <a:schemeClr val="tx2"/>
                </a:solidFill>
              </a:rPr>
              <a:t>Scenario</a:t>
            </a:r>
          </a:p>
        </p:txBody>
      </p:sp>
      <p:sp>
        <p:nvSpPr>
          <p:cNvPr id="7" name="Oval 6"/>
          <p:cNvSpPr/>
          <p:nvPr/>
        </p:nvSpPr>
        <p:spPr>
          <a:xfrm>
            <a:off x="4124960" y="1610827"/>
            <a:ext cx="294640" cy="26416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1</a:t>
            </a:r>
          </a:p>
        </p:txBody>
      </p:sp>
      <p:sp>
        <p:nvSpPr>
          <p:cNvPr id="11" name="Oval 10"/>
          <p:cNvSpPr/>
          <p:nvPr/>
        </p:nvSpPr>
        <p:spPr>
          <a:xfrm>
            <a:off x="6791960" y="1610827"/>
            <a:ext cx="294640" cy="26416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2</a:t>
            </a:r>
          </a:p>
        </p:txBody>
      </p:sp>
      <p:pic>
        <p:nvPicPr>
          <p:cNvPr id="16" name="Picture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820" y="1511448"/>
            <a:ext cx="915671" cy="915671"/>
          </a:xfrm>
          <a:prstGeom prst="ellipse">
            <a:avLst/>
          </a:prstGeom>
          <a:ln w="63500" cap="rnd">
            <a:solidFill>
              <a:schemeClr val="accent1"/>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7" name="Rectangle: Rounded Corners 16"/>
          <p:cNvSpPr/>
          <p:nvPr/>
        </p:nvSpPr>
        <p:spPr>
          <a:xfrm>
            <a:off x="975360" y="1411120"/>
            <a:ext cx="8092440" cy="109728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solidFill>
              </a:rPr>
              <a:t>That lock on the project state is great! We have another attribute, the project description, that we don’t want to lock, but rather ensure it is populated at all times! </a:t>
            </a:r>
          </a:p>
        </p:txBody>
      </p:sp>
      <p:sp>
        <p:nvSpPr>
          <p:cNvPr id="12" name="Footer Placeholder 3">
            <a:extLst>
              <a:ext uri="{FF2B5EF4-FFF2-40B4-BE49-F238E27FC236}">
                <a16:creationId xmlns:a16="http://schemas.microsoft.com/office/drawing/2014/main" xmlns="" id="{63E91466-B29E-4085-A086-513701676296}"/>
              </a:ext>
            </a:extLst>
          </p:cNvPr>
          <p:cNvSpPr>
            <a:spLocks noGrp="1"/>
          </p:cNvSpPr>
          <p:nvPr>
            <p:ph type="ftr" sz="quarter" idx="11"/>
          </p:nvPr>
        </p:nvSpPr>
        <p:spPr>
          <a:xfrm>
            <a:off x="5638800" y="6416679"/>
            <a:ext cx="2895600" cy="365125"/>
          </a:xfrm>
        </p:spPr>
        <p:txBody>
          <a:bodyPr/>
          <a:lstStyle/>
          <a:p>
            <a:r>
              <a:rPr lang="en-US" dirty="0"/>
              <a:t>© 2018 </a:t>
            </a:r>
            <a:r>
              <a:rPr lang="en-US" dirty="0" err="1"/>
              <a:t>Planisware</a:t>
            </a:r>
            <a:endParaRPr lang="en-US" dirty="0"/>
          </a:p>
        </p:txBody>
      </p:sp>
      <p:sp>
        <p:nvSpPr>
          <p:cNvPr id="13" name="Slide Number Placeholder 4">
            <a:extLst>
              <a:ext uri="{FF2B5EF4-FFF2-40B4-BE49-F238E27FC236}">
                <a16:creationId xmlns:a16="http://schemas.microsoft.com/office/drawing/2014/main" xmlns="" id="{CCB3E5BC-C7F1-4152-8774-3418F8C6E7A3}"/>
              </a:ext>
            </a:extLst>
          </p:cNvPr>
          <p:cNvSpPr>
            <a:spLocks noGrp="1"/>
          </p:cNvSpPr>
          <p:nvPr>
            <p:ph type="sldNum" sz="quarter" idx="12"/>
          </p:nvPr>
        </p:nvSpPr>
        <p:spPr>
          <a:xfrm>
            <a:off x="8610600" y="6416679"/>
            <a:ext cx="457200" cy="365125"/>
          </a:xfrm>
        </p:spPr>
        <p:txBody>
          <a:bodyPr/>
          <a:lstStyle/>
          <a:p>
            <a:fld id="{AA6609B8-1C18-4083-9988-A5F5F3686A15}" type="slidenum">
              <a:rPr lang="en-US" smtClean="0"/>
              <a:pPr/>
              <a:t>149</a:t>
            </a:fld>
            <a:endParaRPr lang="en-US" dirty="0"/>
          </a:p>
        </p:txBody>
      </p:sp>
    </p:spTree>
    <p:extLst>
      <p:ext uri="{BB962C8B-B14F-4D97-AF65-F5344CB8AC3E}">
        <p14:creationId xmlns:p14="http://schemas.microsoft.com/office/powerpoint/2010/main" val="42501431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z="4800" noProof="0" dirty="0"/>
              <a:t>Managing configuration tools</a:t>
            </a:r>
          </a:p>
        </p:txBody>
      </p:sp>
      <p:sp>
        <p:nvSpPr>
          <p:cNvPr id="3" name="Espace réservé du texte 2"/>
          <p:cNvSpPr>
            <a:spLocks noGrp="1"/>
          </p:cNvSpPr>
          <p:nvPr>
            <p:ph type="body" idx="1"/>
          </p:nvPr>
        </p:nvSpPr>
        <p:spPr>
          <a:xfrm>
            <a:off x="12879" y="3581400"/>
            <a:ext cx="4330521" cy="1371600"/>
          </a:xfrm>
        </p:spPr>
        <p:txBody>
          <a:bodyPr/>
          <a:lstStyle/>
          <a:p>
            <a:r>
              <a:rPr lang="en-US" noProof="0" dirty="0"/>
              <a:t>(De)activating configuration tools</a:t>
            </a:r>
          </a:p>
          <a:p>
            <a:r>
              <a:rPr lang="en-US" noProof="0" dirty="0"/>
              <a:t>Modifying configuration tools</a:t>
            </a:r>
          </a:p>
          <a:p>
            <a:r>
              <a:rPr lang="en-US" noProof="0" dirty="0"/>
              <a:t>Deleting configuration tools</a:t>
            </a:r>
          </a:p>
        </p:txBody>
      </p:sp>
      <p:sp>
        <p:nvSpPr>
          <p:cNvPr id="4" name="Espace réservé du pied de page 3"/>
          <p:cNvSpPr>
            <a:spLocks noGrp="1"/>
          </p:cNvSpPr>
          <p:nvPr>
            <p:ph type="ftr" sz="quarter" idx="11"/>
          </p:nvPr>
        </p:nvSpPr>
        <p:spPr/>
        <p:txBody>
          <a:bodyPr/>
          <a:lstStyle/>
          <a:p>
            <a:r>
              <a:rPr lang="en-US" dirty="0"/>
              <a:t>© 2018 Planisware</a:t>
            </a:r>
          </a:p>
        </p:txBody>
      </p:sp>
      <p:sp>
        <p:nvSpPr>
          <p:cNvPr id="5" name="Espace réservé du numéro de diapositive 4"/>
          <p:cNvSpPr>
            <a:spLocks noGrp="1"/>
          </p:cNvSpPr>
          <p:nvPr>
            <p:ph type="sldNum" sz="quarter" idx="12"/>
          </p:nvPr>
        </p:nvSpPr>
        <p:spPr/>
        <p:txBody>
          <a:bodyPr/>
          <a:lstStyle/>
          <a:p>
            <a:fld id="{AA6609B8-1C18-4083-9988-A5F5F3686A15}" type="slidenum">
              <a:rPr lang="en-US" smtClean="0"/>
              <a:pPr/>
              <a:t>15</a:t>
            </a:fld>
            <a:endParaRPr lang="en-US"/>
          </a:p>
        </p:txBody>
      </p:sp>
    </p:spTree>
    <p:extLst>
      <p:ext uri="{BB962C8B-B14F-4D97-AF65-F5344CB8AC3E}">
        <p14:creationId xmlns:p14="http://schemas.microsoft.com/office/powerpoint/2010/main" val="2924583057"/>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30960"/>
            <a:ext cx="8839200" cy="914400"/>
          </a:xfrm>
        </p:spPr>
        <p:txBody>
          <a:bodyPr/>
          <a:lstStyle/>
          <a:p>
            <a:r>
              <a:rPr lang="en-US" noProof="0" dirty="0"/>
              <a:t>Alert - Scenario</a:t>
            </a:r>
          </a:p>
        </p:txBody>
      </p:sp>
      <p:sp>
        <p:nvSpPr>
          <p:cNvPr id="3" name="Rectangle: Rounded Corners 2"/>
          <p:cNvSpPr/>
          <p:nvPr/>
        </p:nvSpPr>
        <p:spPr>
          <a:xfrm>
            <a:off x="975360" y="1411120"/>
            <a:ext cx="8092440" cy="109728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solidFill>
              </a:rPr>
              <a:t>Our users are changing the project state. We need to lock this down.</a:t>
            </a:r>
          </a:p>
        </p:txBody>
      </p:sp>
      <p:sp>
        <p:nvSpPr>
          <p:cNvPr id="6" name="TextBox 5"/>
          <p:cNvSpPr txBox="1"/>
          <p:nvPr/>
        </p:nvSpPr>
        <p:spPr>
          <a:xfrm>
            <a:off x="0" y="887900"/>
            <a:ext cx="3058160" cy="523220"/>
          </a:xfrm>
          <a:prstGeom prst="rect">
            <a:avLst/>
          </a:prstGeom>
          <a:noFill/>
        </p:spPr>
        <p:txBody>
          <a:bodyPr wrap="square" rtlCol="0">
            <a:spAutoFit/>
          </a:bodyPr>
          <a:lstStyle/>
          <a:p>
            <a:r>
              <a:rPr lang="en-US" sz="2800" b="1" dirty="0">
                <a:solidFill>
                  <a:schemeClr val="tx2"/>
                </a:solidFill>
              </a:rPr>
              <a:t>Scenario</a:t>
            </a:r>
          </a:p>
        </p:txBody>
      </p:sp>
      <p:sp>
        <p:nvSpPr>
          <p:cNvPr id="12" name="TextBox 11"/>
          <p:cNvSpPr txBox="1"/>
          <p:nvPr/>
        </p:nvSpPr>
        <p:spPr>
          <a:xfrm>
            <a:off x="0" y="2610909"/>
            <a:ext cx="3058160" cy="523220"/>
          </a:xfrm>
          <a:prstGeom prst="rect">
            <a:avLst/>
          </a:prstGeom>
          <a:noFill/>
        </p:spPr>
        <p:txBody>
          <a:bodyPr wrap="square" rtlCol="0">
            <a:spAutoFit/>
          </a:bodyPr>
          <a:lstStyle/>
          <a:p>
            <a:r>
              <a:rPr lang="en-US" sz="2800" b="1" dirty="0">
                <a:solidFill>
                  <a:schemeClr val="accent4"/>
                </a:solidFill>
              </a:rPr>
              <a:t>Analysis</a:t>
            </a:r>
          </a:p>
        </p:txBody>
      </p:sp>
      <p:sp>
        <p:nvSpPr>
          <p:cNvPr id="13" name="Rectangle: Rounded Corners 12"/>
          <p:cNvSpPr/>
          <p:nvPr/>
        </p:nvSpPr>
        <p:spPr>
          <a:xfrm>
            <a:off x="91440" y="3205947"/>
            <a:ext cx="8976360" cy="3210732"/>
          </a:xfrm>
          <a:prstGeom prst="roundRect">
            <a:avLst/>
          </a:prstGeom>
        </p:spPr>
        <p:style>
          <a:lnRef idx="2">
            <a:schemeClr val="accent4"/>
          </a:lnRef>
          <a:fillRef idx="1">
            <a:schemeClr val="lt1"/>
          </a:fillRef>
          <a:effectRef idx="0">
            <a:schemeClr val="accent4"/>
          </a:effectRef>
          <a:fontRef idx="minor">
            <a:schemeClr val="dk1"/>
          </a:fontRef>
        </p:style>
        <p:txBody>
          <a:bodyPr rtlCol="0" anchor="ctr"/>
          <a:lstStyle/>
          <a:p>
            <a:r>
              <a:rPr lang="en-GB" dirty="0">
                <a:solidFill>
                  <a:schemeClr val="accent4"/>
                </a:solidFill>
              </a:rPr>
              <a:t>Alerts can do so many things! In this example, we will use an alert to tell the current user they need to have a description if they attempt to delete a description. But we can also alert other users, either through emailing or through notifications.</a:t>
            </a:r>
          </a:p>
          <a:p>
            <a:endParaRPr lang="en-GB" dirty="0">
              <a:solidFill>
                <a:schemeClr val="accent4"/>
              </a:solidFill>
            </a:endParaRPr>
          </a:p>
          <a:p>
            <a:r>
              <a:rPr lang="en-GB" b="1" dirty="0">
                <a:solidFill>
                  <a:schemeClr val="accent4"/>
                </a:solidFill>
              </a:rPr>
              <a:t>How to break down the situation: </a:t>
            </a:r>
            <a:r>
              <a:rPr lang="en-GB" dirty="0">
                <a:solidFill>
                  <a:schemeClr val="accent4"/>
                </a:solidFill>
              </a:rPr>
              <a:t/>
            </a:r>
            <a:br>
              <a:rPr lang="en-GB" dirty="0">
                <a:solidFill>
                  <a:schemeClr val="accent4"/>
                </a:solidFill>
              </a:rPr>
            </a:br>
            <a:r>
              <a:rPr lang="en-GB" dirty="0">
                <a:solidFill>
                  <a:schemeClr val="accent4"/>
                </a:solidFill>
              </a:rPr>
              <a:t>	Figure out relevant classes and attributes	- </a:t>
            </a:r>
            <a:r>
              <a:rPr lang="en-GB" b="1" dirty="0">
                <a:solidFill>
                  <a:schemeClr val="accent4"/>
                </a:solidFill>
              </a:rPr>
              <a:t>Project:</a:t>
            </a:r>
            <a:r>
              <a:rPr lang="en-GB" dirty="0">
                <a:solidFill>
                  <a:schemeClr val="accent4"/>
                </a:solidFill>
              </a:rPr>
              <a:t> description</a:t>
            </a:r>
          </a:p>
          <a:p>
            <a:r>
              <a:rPr lang="en-GB" dirty="0">
                <a:solidFill>
                  <a:schemeClr val="accent4"/>
                </a:solidFill>
              </a:rPr>
              <a:t>	</a:t>
            </a:r>
          </a:p>
        </p:txBody>
      </p:sp>
      <p:sp>
        <p:nvSpPr>
          <p:cNvPr id="7" name="Oval 6"/>
          <p:cNvSpPr/>
          <p:nvPr/>
        </p:nvSpPr>
        <p:spPr>
          <a:xfrm>
            <a:off x="4124960" y="1610827"/>
            <a:ext cx="294640" cy="26416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1</a:t>
            </a:r>
          </a:p>
        </p:txBody>
      </p:sp>
      <p:sp>
        <p:nvSpPr>
          <p:cNvPr id="11" name="Oval 10"/>
          <p:cNvSpPr/>
          <p:nvPr/>
        </p:nvSpPr>
        <p:spPr>
          <a:xfrm>
            <a:off x="6791960" y="1610827"/>
            <a:ext cx="294640" cy="26416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2</a:t>
            </a:r>
          </a:p>
        </p:txBody>
      </p:sp>
      <p:sp>
        <p:nvSpPr>
          <p:cNvPr id="14" name="Oval 13"/>
          <p:cNvSpPr/>
          <p:nvPr/>
        </p:nvSpPr>
        <p:spPr>
          <a:xfrm>
            <a:off x="846171" y="5218772"/>
            <a:ext cx="294640" cy="26416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1</a:t>
            </a:r>
          </a:p>
        </p:txBody>
      </p:sp>
      <p:pic>
        <p:nvPicPr>
          <p:cNvPr id="16" name="Picture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820" y="1511448"/>
            <a:ext cx="915671" cy="915671"/>
          </a:xfrm>
          <a:prstGeom prst="ellipse">
            <a:avLst/>
          </a:prstGeom>
          <a:ln w="63500" cap="rnd">
            <a:solidFill>
              <a:schemeClr val="accent1"/>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7" name="Rectangle: Rounded Corners 16"/>
          <p:cNvSpPr/>
          <p:nvPr/>
        </p:nvSpPr>
        <p:spPr>
          <a:xfrm>
            <a:off x="975360" y="1411120"/>
            <a:ext cx="8092440" cy="109728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solidFill>
              </a:rPr>
              <a:t>That lock on the project state is great! We have another attribute, the project description, that we don’t want to lock, but rather ensure it is populated at all times! </a:t>
            </a:r>
          </a:p>
        </p:txBody>
      </p:sp>
      <p:sp>
        <p:nvSpPr>
          <p:cNvPr id="18" name="Oval 17"/>
          <p:cNvSpPr/>
          <p:nvPr/>
        </p:nvSpPr>
        <p:spPr>
          <a:xfrm>
            <a:off x="1529080" y="2102698"/>
            <a:ext cx="294640" cy="26416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1</a:t>
            </a:r>
          </a:p>
        </p:txBody>
      </p:sp>
      <p:sp>
        <p:nvSpPr>
          <p:cNvPr id="19" name="Oval 18"/>
          <p:cNvSpPr/>
          <p:nvPr/>
        </p:nvSpPr>
        <p:spPr>
          <a:xfrm>
            <a:off x="6577670" y="2128669"/>
            <a:ext cx="294640" cy="26416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2</a:t>
            </a:r>
          </a:p>
        </p:txBody>
      </p:sp>
      <p:sp>
        <p:nvSpPr>
          <p:cNvPr id="20" name="Footer Placeholder 3">
            <a:extLst>
              <a:ext uri="{FF2B5EF4-FFF2-40B4-BE49-F238E27FC236}">
                <a16:creationId xmlns:a16="http://schemas.microsoft.com/office/drawing/2014/main" xmlns="" id="{CBCC9568-9C0A-472F-B994-9689F5A7AC6B}"/>
              </a:ext>
            </a:extLst>
          </p:cNvPr>
          <p:cNvSpPr>
            <a:spLocks noGrp="1"/>
          </p:cNvSpPr>
          <p:nvPr>
            <p:ph type="ftr" sz="quarter" idx="11"/>
          </p:nvPr>
        </p:nvSpPr>
        <p:spPr>
          <a:xfrm>
            <a:off x="5638800" y="6416679"/>
            <a:ext cx="2895600" cy="365125"/>
          </a:xfrm>
        </p:spPr>
        <p:txBody>
          <a:bodyPr/>
          <a:lstStyle/>
          <a:p>
            <a:r>
              <a:rPr lang="en-US" dirty="0"/>
              <a:t>© 2018 </a:t>
            </a:r>
            <a:r>
              <a:rPr lang="en-US" dirty="0" err="1"/>
              <a:t>Planisware</a:t>
            </a:r>
            <a:endParaRPr lang="en-US" dirty="0"/>
          </a:p>
        </p:txBody>
      </p:sp>
      <p:sp>
        <p:nvSpPr>
          <p:cNvPr id="21" name="Slide Number Placeholder 4">
            <a:extLst>
              <a:ext uri="{FF2B5EF4-FFF2-40B4-BE49-F238E27FC236}">
                <a16:creationId xmlns:a16="http://schemas.microsoft.com/office/drawing/2014/main" xmlns="" id="{69FDC0F7-32BA-4FF9-AEF3-B7BDDF97B484}"/>
              </a:ext>
            </a:extLst>
          </p:cNvPr>
          <p:cNvSpPr>
            <a:spLocks noGrp="1"/>
          </p:cNvSpPr>
          <p:nvPr>
            <p:ph type="sldNum" sz="quarter" idx="12"/>
          </p:nvPr>
        </p:nvSpPr>
        <p:spPr>
          <a:xfrm>
            <a:off x="8610600" y="6416679"/>
            <a:ext cx="457200" cy="365125"/>
          </a:xfrm>
        </p:spPr>
        <p:txBody>
          <a:bodyPr/>
          <a:lstStyle/>
          <a:p>
            <a:fld id="{AA6609B8-1C18-4083-9988-A5F5F3686A15}" type="slidenum">
              <a:rPr lang="en-US" smtClean="0"/>
              <a:pPr/>
              <a:t>150</a:t>
            </a:fld>
            <a:endParaRPr lang="en-US" dirty="0"/>
          </a:p>
        </p:txBody>
      </p:sp>
    </p:spTree>
    <p:extLst>
      <p:ext uri="{BB962C8B-B14F-4D97-AF65-F5344CB8AC3E}">
        <p14:creationId xmlns:p14="http://schemas.microsoft.com/office/powerpoint/2010/main" val="1582020097"/>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30960"/>
            <a:ext cx="8839200" cy="914400"/>
          </a:xfrm>
        </p:spPr>
        <p:txBody>
          <a:bodyPr/>
          <a:lstStyle/>
          <a:p>
            <a:r>
              <a:rPr lang="en-US" noProof="0" dirty="0"/>
              <a:t>Alert - Scenario</a:t>
            </a:r>
          </a:p>
        </p:txBody>
      </p:sp>
      <p:sp>
        <p:nvSpPr>
          <p:cNvPr id="3" name="Rectangle: Rounded Corners 2"/>
          <p:cNvSpPr/>
          <p:nvPr/>
        </p:nvSpPr>
        <p:spPr>
          <a:xfrm>
            <a:off x="975360" y="1411120"/>
            <a:ext cx="8092440" cy="109728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solidFill>
              </a:rPr>
              <a:t>Our users are changing the project state. We need to lock this down.</a:t>
            </a:r>
          </a:p>
        </p:txBody>
      </p:sp>
      <p:sp>
        <p:nvSpPr>
          <p:cNvPr id="6" name="TextBox 5"/>
          <p:cNvSpPr txBox="1"/>
          <p:nvPr/>
        </p:nvSpPr>
        <p:spPr>
          <a:xfrm>
            <a:off x="0" y="887900"/>
            <a:ext cx="3058160" cy="523220"/>
          </a:xfrm>
          <a:prstGeom prst="rect">
            <a:avLst/>
          </a:prstGeom>
          <a:noFill/>
        </p:spPr>
        <p:txBody>
          <a:bodyPr wrap="square" rtlCol="0">
            <a:spAutoFit/>
          </a:bodyPr>
          <a:lstStyle/>
          <a:p>
            <a:r>
              <a:rPr lang="en-US" sz="2800" b="1" dirty="0">
                <a:solidFill>
                  <a:schemeClr val="tx2"/>
                </a:solidFill>
              </a:rPr>
              <a:t>Scenario</a:t>
            </a:r>
          </a:p>
        </p:txBody>
      </p:sp>
      <p:sp>
        <p:nvSpPr>
          <p:cNvPr id="12" name="TextBox 11"/>
          <p:cNvSpPr txBox="1"/>
          <p:nvPr/>
        </p:nvSpPr>
        <p:spPr>
          <a:xfrm>
            <a:off x="0" y="2610909"/>
            <a:ext cx="3058160" cy="523220"/>
          </a:xfrm>
          <a:prstGeom prst="rect">
            <a:avLst/>
          </a:prstGeom>
          <a:noFill/>
        </p:spPr>
        <p:txBody>
          <a:bodyPr wrap="square" rtlCol="0">
            <a:spAutoFit/>
          </a:bodyPr>
          <a:lstStyle/>
          <a:p>
            <a:r>
              <a:rPr lang="en-US" sz="2800" b="1" dirty="0">
                <a:solidFill>
                  <a:schemeClr val="accent4"/>
                </a:solidFill>
              </a:rPr>
              <a:t>Analysis</a:t>
            </a:r>
          </a:p>
        </p:txBody>
      </p:sp>
      <p:sp>
        <p:nvSpPr>
          <p:cNvPr id="13" name="Rectangle: Rounded Corners 12"/>
          <p:cNvSpPr/>
          <p:nvPr/>
        </p:nvSpPr>
        <p:spPr>
          <a:xfrm>
            <a:off x="91440" y="3205947"/>
            <a:ext cx="8976360" cy="3210732"/>
          </a:xfrm>
          <a:prstGeom prst="roundRect">
            <a:avLst/>
          </a:prstGeom>
        </p:spPr>
        <p:style>
          <a:lnRef idx="2">
            <a:schemeClr val="accent4"/>
          </a:lnRef>
          <a:fillRef idx="1">
            <a:schemeClr val="lt1"/>
          </a:fillRef>
          <a:effectRef idx="0">
            <a:schemeClr val="accent4"/>
          </a:effectRef>
          <a:fontRef idx="minor">
            <a:schemeClr val="dk1"/>
          </a:fontRef>
        </p:style>
        <p:txBody>
          <a:bodyPr rtlCol="0" anchor="ctr"/>
          <a:lstStyle/>
          <a:p>
            <a:r>
              <a:rPr lang="en-GB" dirty="0">
                <a:solidFill>
                  <a:schemeClr val="accent4"/>
                </a:solidFill>
              </a:rPr>
              <a:t>Alerts can do so many things! In this example, we will use an alert to tell the current user they need to have a description if they attempt to delete a description. But we can also alert other users, either through emailing or through notifications.</a:t>
            </a:r>
          </a:p>
          <a:p>
            <a:endParaRPr lang="en-GB" dirty="0">
              <a:solidFill>
                <a:schemeClr val="accent4"/>
              </a:solidFill>
            </a:endParaRPr>
          </a:p>
          <a:p>
            <a:r>
              <a:rPr lang="en-GB" b="1" dirty="0">
                <a:solidFill>
                  <a:schemeClr val="accent4"/>
                </a:solidFill>
              </a:rPr>
              <a:t>How to break down the situation: </a:t>
            </a:r>
            <a:r>
              <a:rPr lang="en-GB" dirty="0">
                <a:solidFill>
                  <a:schemeClr val="accent4"/>
                </a:solidFill>
              </a:rPr>
              <a:t/>
            </a:r>
            <a:br>
              <a:rPr lang="en-GB" dirty="0">
                <a:solidFill>
                  <a:schemeClr val="accent4"/>
                </a:solidFill>
              </a:rPr>
            </a:br>
            <a:r>
              <a:rPr lang="en-GB" dirty="0">
                <a:solidFill>
                  <a:schemeClr val="accent4"/>
                </a:solidFill>
              </a:rPr>
              <a:t>	Figure out relevant classes and attributes	- </a:t>
            </a:r>
            <a:r>
              <a:rPr lang="en-GB" b="1" dirty="0">
                <a:solidFill>
                  <a:schemeClr val="accent4"/>
                </a:solidFill>
              </a:rPr>
              <a:t>Project:</a:t>
            </a:r>
            <a:r>
              <a:rPr lang="en-GB" dirty="0">
                <a:solidFill>
                  <a:schemeClr val="accent4"/>
                </a:solidFill>
              </a:rPr>
              <a:t> description</a:t>
            </a:r>
          </a:p>
          <a:p>
            <a:r>
              <a:rPr lang="en-GB" dirty="0">
                <a:solidFill>
                  <a:schemeClr val="accent4"/>
                </a:solidFill>
              </a:rPr>
              <a:t>	Determine what needs to be done		</a:t>
            </a:r>
            <a:r>
              <a:rPr lang="en-GB" b="1" dirty="0">
                <a:solidFill>
                  <a:schemeClr val="accent4"/>
                </a:solidFill>
              </a:rPr>
              <a:t>- description never blank</a:t>
            </a:r>
            <a:r>
              <a:rPr lang="en-GB" dirty="0">
                <a:solidFill>
                  <a:schemeClr val="accent4"/>
                </a:solidFill>
              </a:rPr>
              <a:t>	</a:t>
            </a:r>
          </a:p>
        </p:txBody>
      </p:sp>
      <p:sp>
        <p:nvSpPr>
          <p:cNvPr id="7" name="Oval 6"/>
          <p:cNvSpPr/>
          <p:nvPr/>
        </p:nvSpPr>
        <p:spPr>
          <a:xfrm>
            <a:off x="4124960" y="1610827"/>
            <a:ext cx="294640" cy="26416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1</a:t>
            </a:r>
          </a:p>
        </p:txBody>
      </p:sp>
      <p:sp>
        <p:nvSpPr>
          <p:cNvPr id="11" name="Oval 10"/>
          <p:cNvSpPr/>
          <p:nvPr/>
        </p:nvSpPr>
        <p:spPr>
          <a:xfrm>
            <a:off x="6791960" y="1610827"/>
            <a:ext cx="294640" cy="26416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2</a:t>
            </a:r>
          </a:p>
        </p:txBody>
      </p:sp>
      <p:sp>
        <p:nvSpPr>
          <p:cNvPr id="14" name="Oval 13"/>
          <p:cNvSpPr/>
          <p:nvPr/>
        </p:nvSpPr>
        <p:spPr>
          <a:xfrm>
            <a:off x="846171" y="5218772"/>
            <a:ext cx="294640" cy="26416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1</a:t>
            </a:r>
          </a:p>
        </p:txBody>
      </p:sp>
      <p:pic>
        <p:nvPicPr>
          <p:cNvPr id="16" name="Picture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820" y="1511448"/>
            <a:ext cx="915671" cy="915671"/>
          </a:xfrm>
          <a:prstGeom prst="ellipse">
            <a:avLst/>
          </a:prstGeom>
          <a:ln w="63500" cap="rnd">
            <a:solidFill>
              <a:schemeClr val="accent1"/>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5" name="Oval 14"/>
          <p:cNvSpPr/>
          <p:nvPr/>
        </p:nvSpPr>
        <p:spPr>
          <a:xfrm>
            <a:off x="849981" y="5482932"/>
            <a:ext cx="294640" cy="26416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2</a:t>
            </a:r>
          </a:p>
        </p:txBody>
      </p:sp>
      <p:sp>
        <p:nvSpPr>
          <p:cNvPr id="17" name="Rectangle: Rounded Corners 16"/>
          <p:cNvSpPr/>
          <p:nvPr/>
        </p:nvSpPr>
        <p:spPr>
          <a:xfrm>
            <a:off x="975360" y="1411120"/>
            <a:ext cx="8092440" cy="109728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solidFill>
              </a:rPr>
              <a:t>That lock on the project state is great! We have another attribute, the project description, that we don’t want to lock, but rather ensure it is populated at all times! </a:t>
            </a:r>
          </a:p>
        </p:txBody>
      </p:sp>
      <p:sp>
        <p:nvSpPr>
          <p:cNvPr id="18" name="Oval 17"/>
          <p:cNvSpPr/>
          <p:nvPr/>
        </p:nvSpPr>
        <p:spPr>
          <a:xfrm>
            <a:off x="1529080" y="2102698"/>
            <a:ext cx="294640" cy="26416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1</a:t>
            </a:r>
          </a:p>
        </p:txBody>
      </p:sp>
      <p:sp>
        <p:nvSpPr>
          <p:cNvPr id="19" name="Oval 18"/>
          <p:cNvSpPr/>
          <p:nvPr/>
        </p:nvSpPr>
        <p:spPr>
          <a:xfrm>
            <a:off x="6577670" y="2128669"/>
            <a:ext cx="294640" cy="26416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2</a:t>
            </a:r>
          </a:p>
        </p:txBody>
      </p:sp>
      <p:sp>
        <p:nvSpPr>
          <p:cNvPr id="20" name="Footer Placeholder 3">
            <a:extLst>
              <a:ext uri="{FF2B5EF4-FFF2-40B4-BE49-F238E27FC236}">
                <a16:creationId xmlns:a16="http://schemas.microsoft.com/office/drawing/2014/main" xmlns="" id="{6BC70DD0-CB23-4AF7-964F-AF947A74AEA2}"/>
              </a:ext>
            </a:extLst>
          </p:cNvPr>
          <p:cNvSpPr>
            <a:spLocks noGrp="1"/>
          </p:cNvSpPr>
          <p:nvPr>
            <p:ph type="ftr" sz="quarter" idx="11"/>
          </p:nvPr>
        </p:nvSpPr>
        <p:spPr>
          <a:xfrm>
            <a:off x="5638800" y="6416679"/>
            <a:ext cx="2895600" cy="365125"/>
          </a:xfrm>
        </p:spPr>
        <p:txBody>
          <a:bodyPr/>
          <a:lstStyle/>
          <a:p>
            <a:r>
              <a:rPr lang="en-US" dirty="0"/>
              <a:t>© 2018 </a:t>
            </a:r>
            <a:r>
              <a:rPr lang="en-US" dirty="0" err="1"/>
              <a:t>Planisware</a:t>
            </a:r>
            <a:endParaRPr lang="en-US" dirty="0"/>
          </a:p>
        </p:txBody>
      </p:sp>
      <p:sp>
        <p:nvSpPr>
          <p:cNvPr id="21" name="Slide Number Placeholder 4">
            <a:extLst>
              <a:ext uri="{FF2B5EF4-FFF2-40B4-BE49-F238E27FC236}">
                <a16:creationId xmlns:a16="http://schemas.microsoft.com/office/drawing/2014/main" xmlns="" id="{D64D8057-2ABB-4298-96F2-9A2D0D7C8AB7}"/>
              </a:ext>
            </a:extLst>
          </p:cNvPr>
          <p:cNvSpPr>
            <a:spLocks noGrp="1"/>
          </p:cNvSpPr>
          <p:nvPr>
            <p:ph type="sldNum" sz="quarter" idx="12"/>
          </p:nvPr>
        </p:nvSpPr>
        <p:spPr>
          <a:xfrm>
            <a:off x="8610600" y="6416679"/>
            <a:ext cx="457200" cy="365125"/>
          </a:xfrm>
        </p:spPr>
        <p:txBody>
          <a:bodyPr/>
          <a:lstStyle/>
          <a:p>
            <a:fld id="{AA6609B8-1C18-4083-9988-A5F5F3686A15}" type="slidenum">
              <a:rPr lang="en-US" smtClean="0"/>
              <a:pPr/>
              <a:t>151</a:t>
            </a:fld>
            <a:endParaRPr lang="en-US" dirty="0"/>
          </a:p>
        </p:txBody>
      </p:sp>
    </p:spTree>
    <p:extLst>
      <p:ext uri="{BB962C8B-B14F-4D97-AF65-F5344CB8AC3E}">
        <p14:creationId xmlns:p14="http://schemas.microsoft.com/office/powerpoint/2010/main" val="2816262463"/>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noProof="0" dirty="0"/>
              <a:t>Introduction</a:t>
            </a:r>
          </a:p>
        </p:txBody>
      </p:sp>
      <p:sp>
        <p:nvSpPr>
          <p:cNvPr id="7" name="ZoneTexte 6"/>
          <p:cNvSpPr txBox="1"/>
          <p:nvPr/>
        </p:nvSpPr>
        <p:spPr>
          <a:xfrm>
            <a:off x="306000" y="1066800"/>
            <a:ext cx="8609400" cy="1323439"/>
          </a:xfrm>
          <a:prstGeom prst="rect">
            <a:avLst/>
          </a:prstGeom>
          <a:noFill/>
        </p:spPr>
        <p:txBody>
          <a:bodyPr wrap="square" rtlCol="0">
            <a:spAutoFit/>
          </a:bodyPr>
          <a:lstStyle/>
          <a:p>
            <a:r>
              <a:rPr lang="en-US" sz="2000" dirty="0"/>
              <a:t>With an alert, it is possible, for example, to request the user to fill the </a:t>
            </a:r>
            <a:r>
              <a:rPr lang="en-US" sz="2000" b="1" dirty="0">
                <a:solidFill>
                  <a:schemeClr val="accent1"/>
                </a:solidFill>
              </a:rPr>
              <a:t>Description</a:t>
            </a:r>
            <a:r>
              <a:rPr lang="en-US" sz="2000" dirty="0"/>
              <a:t> field of a project when creating it. </a:t>
            </a:r>
          </a:p>
          <a:p>
            <a:r>
              <a:rPr lang="en-US" sz="2000" dirty="0"/>
              <a:t>When creating a project, a message is displayed if the user has not entered a description.</a:t>
            </a:r>
          </a:p>
        </p:txBody>
      </p:sp>
      <p:pic>
        <p:nvPicPr>
          <p:cNvPr id="3" name="Picture 2"/>
          <p:cNvPicPr>
            <a:picLocks noChangeAspect="1"/>
          </p:cNvPicPr>
          <p:nvPr/>
        </p:nvPicPr>
        <p:blipFill>
          <a:blip r:embed="rId2"/>
          <a:stretch>
            <a:fillRect/>
          </a:stretch>
        </p:blipFill>
        <p:spPr>
          <a:xfrm>
            <a:off x="1012031" y="2518056"/>
            <a:ext cx="5638800" cy="3801281"/>
          </a:xfrm>
          <a:prstGeom prst="rect">
            <a:avLst/>
          </a:prstGeom>
        </p:spPr>
      </p:pic>
      <p:sp>
        <p:nvSpPr>
          <p:cNvPr id="8" name="Rectangle à coins arrondis 7"/>
          <p:cNvSpPr/>
          <p:nvPr/>
        </p:nvSpPr>
        <p:spPr>
          <a:xfrm>
            <a:off x="4495800" y="3124200"/>
            <a:ext cx="2155031" cy="304800"/>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 name="Rectangle à coins arrondis 8"/>
          <p:cNvSpPr/>
          <p:nvPr/>
        </p:nvSpPr>
        <p:spPr>
          <a:xfrm>
            <a:off x="3733800" y="3886200"/>
            <a:ext cx="1600200" cy="1143000"/>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11" name="Connecteur en angle 10"/>
          <p:cNvCxnSpPr>
            <a:cxnSpLocks/>
            <a:stCxn id="8" idx="2"/>
            <a:endCxn id="9" idx="0"/>
          </p:cNvCxnSpPr>
          <p:nvPr/>
        </p:nvCxnSpPr>
        <p:spPr>
          <a:xfrm rot="5400000">
            <a:off x="4825008" y="3137892"/>
            <a:ext cx="457200" cy="1039416"/>
          </a:xfrm>
          <a:prstGeom prst="bentConnector3">
            <a:avLst>
              <a:gd name="adj1" fmla="val 50000"/>
            </a:avLst>
          </a:prstGeom>
          <a:ln w="19050">
            <a:tailEnd type="arrow"/>
          </a:ln>
        </p:spPr>
        <p:style>
          <a:lnRef idx="1">
            <a:schemeClr val="accent1"/>
          </a:lnRef>
          <a:fillRef idx="0">
            <a:schemeClr val="accent1"/>
          </a:fillRef>
          <a:effectRef idx="0">
            <a:schemeClr val="accent1"/>
          </a:effectRef>
          <a:fontRef idx="minor">
            <a:schemeClr val="tx1"/>
          </a:fontRef>
        </p:style>
      </p:cxnSp>
      <p:sp>
        <p:nvSpPr>
          <p:cNvPr id="10" name="Footer Placeholder 3">
            <a:extLst>
              <a:ext uri="{FF2B5EF4-FFF2-40B4-BE49-F238E27FC236}">
                <a16:creationId xmlns:a16="http://schemas.microsoft.com/office/drawing/2014/main" xmlns="" id="{8218742D-91E1-4C81-807F-3F75BE274759}"/>
              </a:ext>
            </a:extLst>
          </p:cNvPr>
          <p:cNvSpPr>
            <a:spLocks noGrp="1"/>
          </p:cNvSpPr>
          <p:nvPr>
            <p:ph type="ftr" sz="quarter" idx="11"/>
          </p:nvPr>
        </p:nvSpPr>
        <p:spPr>
          <a:xfrm>
            <a:off x="5638800" y="6416679"/>
            <a:ext cx="2895600" cy="365125"/>
          </a:xfrm>
        </p:spPr>
        <p:txBody>
          <a:bodyPr/>
          <a:lstStyle/>
          <a:p>
            <a:r>
              <a:rPr lang="en-US" dirty="0"/>
              <a:t>© 2018 </a:t>
            </a:r>
            <a:r>
              <a:rPr lang="en-US" dirty="0" err="1"/>
              <a:t>Planisware</a:t>
            </a:r>
            <a:endParaRPr lang="en-US" dirty="0"/>
          </a:p>
        </p:txBody>
      </p:sp>
      <p:sp>
        <p:nvSpPr>
          <p:cNvPr id="12" name="Slide Number Placeholder 4">
            <a:extLst>
              <a:ext uri="{FF2B5EF4-FFF2-40B4-BE49-F238E27FC236}">
                <a16:creationId xmlns:a16="http://schemas.microsoft.com/office/drawing/2014/main" xmlns="" id="{1853E651-1130-4302-8C22-F8B3FAC0968B}"/>
              </a:ext>
            </a:extLst>
          </p:cNvPr>
          <p:cNvSpPr>
            <a:spLocks noGrp="1"/>
          </p:cNvSpPr>
          <p:nvPr>
            <p:ph type="sldNum" sz="quarter" idx="12"/>
          </p:nvPr>
        </p:nvSpPr>
        <p:spPr>
          <a:xfrm>
            <a:off x="8610600" y="6416679"/>
            <a:ext cx="457200" cy="365125"/>
          </a:xfrm>
        </p:spPr>
        <p:txBody>
          <a:bodyPr/>
          <a:lstStyle/>
          <a:p>
            <a:fld id="{AA6609B8-1C18-4083-9988-A5F5F3686A15}" type="slidenum">
              <a:rPr lang="en-US" smtClean="0"/>
              <a:pPr/>
              <a:t>152</a:t>
            </a:fld>
            <a:endParaRPr lang="en-US" dirty="0"/>
          </a:p>
        </p:txBody>
      </p:sp>
    </p:spTree>
    <p:extLst>
      <p:ext uri="{BB962C8B-B14F-4D97-AF65-F5344CB8AC3E}">
        <p14:creationId xmlns:p14="http://schemas.microsoft.com/office/powerpoint/2010/main" val="3561245190"/>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noProof="0" dirty="0"/>
              <a:t>Creating alerts</a:t>
            </a:r>
          </a:p>
        </p:txBody>
      </p:sp>
      <p:sp>
        <p:nvSpPr>
          <p:cNvPr id="7" name="ZoneTexte 6"/>
          <p:cNvSpPr txBox="1"/>
          <p:nvPr/>
        </p:nvSpPr>
        <p:spPr>
          <a:xfrm>
            <a:off x="381000" y="909935"/>
            <a:ext cx="5486400" cy="461665"/>
          </a:xfrm>
          <a:prstGeom prst="rect">
            <a:avLst/>
          </a:prstGeom>
          <a:noFill/>
        </p:spPr>
        <p:txBody>
          <a:bodyPr wrap="square" rtlCol="0">
            <a:spAutoFit/>
          </a:bodyPr>
          <a:lstStyle/>
          <a:p>
            <a:r>
              <a:rPr lang="en-US" sz="2400" dirty="0"/>
              <a:t>To create an alert:</a:t>
            </a:r>
          </a:p>
        </p:txBody>
      </p:sp>
      <p:pic>
        <p:nvPicPr>
          <p:cNvPr id="3" name="Picture 2"/>
          <p:cNvPicPr>
            <a:picLocks noChangeAspect="1"/>
          </p:cNvPicPr>
          <p:nvPr/>
        </p:nvPicPr>
        <p:blipFill>
          <a:blip r:embed="rId2"/>
          <a:stretch>
            <a:fillRect/>
          </a:stretch>
        </p:blipFill>
        <p:spPr>
          <a:xfrm>
            <a:off x="0" y="1824335"/>
            <a:ext cx="9144000" cy="4046018"/>
          </a:xfrm>
          <a:prstGeom prst="rect">
            <a:avLst/>
          </a:prstGeom>
        </p:spPr>
      </p:pic>
      <p:sp>
        <p:nvSpPr>
          <p:cNvPr id="8" name="ZoneTexte 7"/>
          <p:cNvSpPr txBox="1"/>
          <p:nvPr/>
        </p:nvSpPr>
        <p:spPr>
          <a:xfrm>
            <a:off x="2438400" y="1597996"/>
            <a:ext cx="5486400" cy="1015663"/>
          </a:xfrm>
          <a:prstGeom prst="rect">
            <a:avLst/>
          </a:prstGeom>
          <a:solidFill>
            <a:schemeClr val="bg1"/>
          </a:solidFill>
          <a:effectLst>
            <a:outerShdw blurRad="50800" dist="38100" dir="2700000" algn="tl" rotWithShape="0">
              <a:prstClr val="black">
                <a:alpha val="40000"/>
              </a:prstClr>
            </a:outerShdw>
          </a:effectLst>
        </p:spPr>
        <p:txBody>
          <a:bodyPr wrap="square" rtlCol="0">
            <a:spAutoFit/>
          </a:bodyPr>
          <a:lstStyle/>
          <a:p>
            <a:r>
              <a:rPr lang="en-US" sz="2000" dirty="0"/>
              <a:t>Click the </a:t>
            </a:r>
            <a:r>
              <a:rPr lang="en-US" sz="2000" b="1" dirty="0">
                <a:solidFill>
                  <a:schemeClr val="accent1"/>
                </a:solidFill>
              </a:rPr>
              <a:t>+</a:t>
            </a:r>
            <a:r>
              <a:rPr lang="en-US" sz="2000" dirty="0"/>
              <a:t> button.</a:t>
            </a:r>
          </a:p>
          <a:p>
            <a:r>
              <a:rPr lang="en-US" sz="2000" dirty="0"/>
              <a:t>Enter data. The </a:t>
            </a:r>
            <a:r>
              <a:rPr lang="en-US" sz="2000" b="1" dirty="0">
                <a:solidFill>
                  <a:schemeClr val="accent1"/>
                </a:solidFill>
              </a:rPr>
              <a:t>Name</a:t>
            </a:r>
            <a:r>
              <a:rPr lang="en-US" sz="2000" dirty="0"/>
              <a:t> and </a:t>
            </a:r>
            <a:r>
              <a:rPr lang="en-US" sz="2000" b="1" dirty="0">
                <a:solidFill>
                  <a:schemeClr val="accent1"/>
                </a:solidFill>
              </a:rPr>
              <a:t>Label</a:t>
            </a:r>
            <a:r>
              <a:rPr lang="en-US" sz="2000" dirty="0"/>
              <a:t> fields are mandatory. The Name cannot contain spaces. </a:t>
            </a:r>
          </a:p>
        </p:txBody>
      </p:sp>
      <p:sp>
        <p:nvSpPr>
          <p:cNvPr id="9" name="Rectangle à coins arrondis 8"/>
          <p:cNvSpPr/>
          <p:nvPr/>
        </p:nvSpPr>
        <p:spPr>
          <a:xfrm>
            <a:off x="990600" y="1976734"/>
            <a:ext cx="762000" cy="614065"/>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 name="Footer Placeholder 3">
            <a:extLst>
              <a:ext uri="{FF2B5EF4-FFF2-40B4-BE49-F238E27FC236}">
                <a16:creationId xmlns:a16="http://schemas.microsoft.com/office/drawing/2014/main" xmlns="" id="{D3CDDCB7-FEC9-41A5-AEC3-2C4FEA0850BF}"/>
              </a:ext>
            </a:extLst>
          </p:cNvPr>
          <p:cNvSpPr>
            <a:spLocks noGrp="1"/>
          </p:cNvSpPr>
          <p:nvPr>
            <p:ph type="ftr" sz="quarter" idx="11"/>
          </p:nvPr>
        </p:nvSpPr>
        <p:spPr>
          <a:xfrm>
            <a:off x="5638800" y="6416679"/>
            <a:ext cx="2895600" cy="365125"/>
          </a:xfrm>
        </p:spPr>
        <p:txBody>
          <a:bodyPr/>
          <a:lstStyle/>
          <a:p>
            <a:r>
              <a:rPr lang="en-US" dirty="0"/>
              <a:t>© 2018 </a:t>
            </a:r>
            <a:r>
              <a:rPr lang="en-US" dirty="0" err="1"/>
              <a:t>Planisware</a:t>
            </a:r>
            <a:endParaRPr lang="en-US" dirty="0"/>
          </a:p>
        </p:txBody>
      </p:sp>
      <p:sp>
        <p:nvSpPr>
          <p:cNvPr id="11" name="Slide Number Placeholder 4">
            <a:extLst>
              <a:ext uri="{FF2B5EF4-FFF2-40B4-BE49-F238E27FC236}">
                <a16:creationId xmlns:a16="http://schemas.microsoft.com/office/drawing/2014/main" xmlns="" id="{7FE713BA-875F-471F-9676-00F56840FDD7}"/>
              </a:ext>
            </a:extLst>
          </p:cNvPr>
          <p:cNvSpPr>
            <a:spLocks noGrp="1"/>
          </p:cNvSpPr>
          <p:nvPr>
            <p:ph type="sldNum" sz="quarter" idx="12"/>
          </p:nvPr>
        </p:nvSpPr>
        <p:spPr>
          <a:xfrm>
            <a:off x="8610600" y="6416679"/>
            <a:ext cx="457200" cy="365125"/>
          </a:xfrm>
        </p:spPr>
        <p:txBody>
          <a:bodyPr/>
          <a:lstStyle/>
          <a:p>
            <a:fld id="{AA6609B8-1C18-4083-9988-A5F5F3686A15}" type="slidenum">
              <a:rPr lang="en-US" smtClean="0"/>
              <a:pPr/>
              <a:t>153</a:t>
            </a:fld>
            <a:endParaRPr lang="en-US" dirty="0"/>
          </a:p>
        </p:txBody>
      </p:sp>
    </p:spTree>
    <p:extLst>
      <p:ext uri="{BB962C8B-B14F-4D97-AF65-F5344CB8AC3E}">
        <p14:creationId xmlns:p14="http://schemas.microsoft.com/office/powerpoint/2010/main" val="1231356016"/>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noProof="0" dirty="0"/>
              <a:t>Creating alerts</a:t>
            </a:r>
          </a:p>
        </p:txBody>
      </p:sp>
      <p:sp>
        <p:nvSpPr>
          <p:cNvPr id="7" name="ZoneTexte 6"/>
          <p:cNvSpPr txBox="1"/>
          <p:nvPr/>
        </p:nvSpPr>
        <p:spPr>
          <a:xfrm>
            <a:off x="381000" y="909935"/>
            <a:ext cx="5486400" cy="461665"/>
          </a:xfrm>
          <a:prstGeom prst="rect">
            <a:avLst/>
          </a:prstGeom>
          <a:noFill/>
        </p:spPr>
        <p:txBody>
          <a:bodyPr wrap="square" rtlCol="0">
            <a:spAutoFit/>
          </a:bodyPr>
          <a:lstStyle/>
          <a:p>
            <a:r>
              <a:rPr lang="en-US" sz="2400" dirty="0"/>
              <a:t>To create an alert:</a:t>
            </a:r>
          </a:p>
        </p:txBody>
      </p:sp>
      <p:pic>
        <p:nvPicPr>
          <p:cNvPr id="3" name="Picture 2"/>
          <p:cNvPicPr>
            <a:picLocks noChangeAspect="1"/>
          </p:cNvPicPr>
          <p:nvPr/>
        </p:nvPicPr>
        <p:blipFill>
          <a:blip r:embed="rId2"/>
          <a:stretch>
            <a:fillRect/>
          </a:stretch>
        </p:blipFill>
        <p:spPr>
          <a:xfrm>
            <a:off x="0" y="1824335"/>
            <a:ext cx="9144000" cy="4046018"/>
          </a:xfrm>
          <a:prstGeom prst="rect">
            <a:avLst/>
          </a:prstGeom>
        </p:spPr>
      </p:pic>
      <p:sp>
        <p:nvSpPr>
          <p:cNvPr id="8" name="ZoneTexte 7"/>
          <p:cNvSpPr txBox="1"/>
          <p:nvPr/>
        </p:nvSpPr>
        <p:spPr>
          <a:xfrm>
            <a:off x="2438400" y="1597996"/>
            <a:ext cx="5486400" cy="400110"/>
          </a:xfrm>
          <a:prstGeom prst="rect">
            <a:avLst/>
          </a:prstGeom>
          <a:solidFill>
            <a:schemeClr val="bg1"/>
          </a:solidFill>
          <a:effectLst>
            <a:outerShdw blurRad="50800" dist="38100" dir="2700000" algn="tl" rotWithShape="0">
              <a:prstClr val="black">
                <a:alpha val="40000"/>
              </a:prstClr>
            </a:outerShdw>
          </a:effectLst>
        </p:spPr>
        <p:txBody>
          <a:bodyPr wrap="square" rtlCol="0">
            <a:spAutoFit/>
          </a:bodyPr>
          <a:lstStyle/>
          <a:p>
            <a:r>
              <a:rPr lang="en-US" sz="2000" dirty="0"/>
              <a:t>Triggers or activation conditions</a:t>
            </a:r>
          </a:p>
        </p:txBody>
      </p:sp>
      <p:sp>
        <p:nvSpPr>
          <p:cNvPr id="9" name="Rectangle à coins arrondis 8"/>
          <p:cNvSpPr/>
          <p:nvPr/>
        </p:nvSpPr>
        <p:spPr>
          <a:xfrm>
            <a:off x="990600" y="1976734"/>
            <a:ext cx="762000" cy="614065"/>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 name="Rectangle 5">
            <a:extLst>
              <a:ext uri="{FF2B5EF4-FFF2-40B4-BE49-F238E27FC236}">
                <a16:creationId xmlns:a16="http://schemas.microsoft.com/office/drawing/2014/main" xmlns="" id="{2109372A-42D8-45DF-A937-E7CE04863E35}"/>
              </a:ext>
            </a:extLst>
          </p:cNvPr>
          <p:cNvSpPr/>
          <p:nvPr/>
        </p:nvSpPr>
        <p:spPr>
          <a:xfrm>
            <a:off x="67112" y="2860646"/>
            <a:ext cx="3775046" cy="78017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xmlns="" id="{901EDEF4-06D1-4549-BC2B-F5C116F9A313}"/>
              </a:ext>
            </a:extLst>
          </p:cNvPr>
          <p:cNvSpPr/>
          <p:nvPr/>
        </p:nvSpPr>
        <p:spPr>
          <a:xfrm>
            <a:off x="3842158" y="2860646"/>
            <a:ext cx="5225642" cy="37750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ooter Placeholder 3">
            <a:extLst>
              <a:ext uri="{FF2B5EF4-FFF2-40B4-BE49-F238E27FC236}">
                <a16:creationId xmlns:a16="http://schemas.microsoft.com/office/drawing/2014/main" xmlns="" id="{1EE051A9-465E-4FB8-A8FE-464E5378EB83}"/>
              </a:ext>
            </a:extLst>
          </p:cNvPr>
          <p:cNvSpPr>
            <a:spLocks noGrp="1"/>
          </p:cNvSpPr>
          <p:nvPr>
            <p:ph type="ftr" sz="quarter" idx="11"/>
          </p:nvPr>
        </p:nvSpPr>
        <p:spPr>
          <a:xfrm>
            <a:off x="5638800" y="6416679"/>
            <a:ext cx="2895600" cy="365125"/>
          </a:xfrm>
        </p:spPr>
        <p:txBody>
          <a:bodyPr/>
          <a:lstStyle/>
          <a:p>
            <a:r>
              <a:rPr lang="en-US" dirty="0"/>
              <a:t>© 2018 </a:t>
            </a:r>
            <a:r>
              <a:rPr lang="en-US" dirty="0" err="1"/>
              <a:t>Planisware</a:t>
            </a:r>
            <a:endParaRPr lang="en-US" dirty="0"/>
          </a:p>
        </p:txBody>
      </p:sp>
      <p:sp>
        <p:nvSpPr>
          <p:cNvPr id="12" name="Slide Number Placeholder 4">
            <a:extLst>
              <a:ext uri="{FF2B5EF4-FFF2-40B4-BE49-F238E27FC236}">
                <a16:creationId xmlns:a16="http://schemas.microsoft.com/office/drawing/2014/main" xmlns="" id="{DD5F96E4-A87E-4239-808F-0ED8143BC086}"/>
              </a:ext>
            </a:extLst>
          </p:cNvPr>
          <p:cNvSpPr>
            <a:spLocks noGrp="1"/>
          </p:cNvSpPr>
          <p:nvPr>
            <p:ph type="sldNum" sz="quarter" idx="12"/>
          </p:nvPr>
        </p:nvSpPr>
        <p:spPr>
          <a:xfrm>
            <a:off x="8610600" y="6416679"/>
            <a:ext cx="457200" cy="365125"/>
          </a:xfrm>
        </p:spPr>
        <p:txBody>
          <a:bodyPr/>
          <a:lstStyle/>
          <a:p>
            <a:fld id="{AA6609B8-1C18-4083-9988-A5F5F3686A15}" type="slidenum">
              <a:rPr lang="en-US" smtClean="0"/>
              <a:pPr/>
              <a:t>154</a:t>
            </a:fld>
            <a:endParaRPr lang="en-US" dirty="0"/>
          </a:p>
        </p:txBody>
      </p:sp>
    </p:spTree>
    <p:extLst>
      <p:ext uri="{BB962C8B-B14F-4D97-AF65-F5344CB8AC3E}">
        <p14:creationId xmlns:p14="http://schemas.microsoft.com/office/powerpoint/2010/main" val="756450524"/>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noProof="0" dirty="0"/>
              <a:t>Creating alerts</a:t>
            </a:r>
          </a:p>
        </p:txBody>
      </p:sp>
      <p:sp>
        <p:nvSpPr>
          <p:cNvPr id="7" name="ZoneTexte 6"/>
          <p:cNvSpPr txBox="1"/>
          <p:nvPr/>
        </p:nvSpPr>
        <p:spPr>
          <a:xfrm>
            <a:off x="381000" y="909935"/>
            <a:ext cx="5486400" cy="461665"/>
          </a:xfrm>
          <a:prstGeom prst="rect">
            <a:avLst/>
          </a:prstGeom>
          <a:noFill/>
        </p:spPr>
        <p:txBody>
          <a:bodyPr wrap="square" rtlCol="0">
            <a:spAutoFit/>
          </a:bodyPr>
          <a:lstStyle/>
          <a:p>
            <a:r>
              <a:rPr lang="en-US" sz="2400" dirty="0"/>
              <a:t>To create an alert:</a:t>
            </a:r>
          </a:p>
        </p:txBody>
      </p:sp>
      <p:pic>
        <p:nvPicPr>
          <p:cNvPr id="3" name="Picture 2"/>
          <p:cNvPicPr>
            <a:picLocks noChangeAspect="1"/>
          </p:cNvPicPr>
          <p:nvPr/>
        </p:nvPicPr>
        <p:blipFill>
          <a:blip r:embed="rId2"/>
          <a:stretch>
            <a:fillRect/>
          </a:stretch>
        </p:blipFill>
        <p:spPr>
          <a:xfrm>
            <a:off x="0" y="1824335"/>
            <a:ext cx="9144000" cy="4046018"/>
          </a:xfrm>
          <a:prstGeom prst="rect">
            <a:avLst/>
          </a:prstGeom>
        </p:spPr>
      </p:pic>
      <p:sp>
        <p:nvSpPr>
          <p:cNvPr id="8" name="ZoneTexte 7"/>
          <p:cNvSpPr txBox="1"/>
          <p:nvPr/>
        </p:nvSpPr>
        <p:spPr>
          <a:xfrm>
            <a:off x="2438400" y="1597996"/>
            <a:ext cx="5486400" cy="400110"/>
          </a:xfrm>
          <a:prstGeom prst="rect">
            <a:avLst/>
          </a:prstGeom>
          <a:solidFill>
            <a:schemeClr val="bg1"/>
          </a:solidFill>
          <a:effectLst>
            <a:outerShdw blurRad="50800" dist="38100" dir="2700000" algn="tl" rotWithShape="0">
              <a:prstClr val="black">
                <a:alpha val="40000"/>
              </a:prstClr>
            </a:outerShdw>
          </a:effectLst>
        </p:spPr>
        <p:txBody>
          <a:bodyPr wrap="square" rtlCol="0">
            <a:spAutoFit/>
          </a:bodyPr>
          <a:lstStyle/>
          <a:p>
            <a:r>
              <a:rPr lang="en-US" sz="2000" dirty="0"/>
              <a:t>Immediate Message Popup Conditions</a:t>
            </a:r>
          </a:p>
        </p:txBody>
      </p:sp>
      <p:sp>
        <p:nvSpPr>
          <p:cNvPr id="9" name="Rectangle à coins arrondis 8"/>
          <p:cNvSpPr/>
          <p:nvPr/>
        </p:nvSpPr>
        <p:spPr>
          <a:xfrm>
            <a:off x="990600" y="1976734"/>
            <a:ext cx="762000" cy="614065"/>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 name="Rectangle 9">
            <a:extLst>
              <a:ext uri="{FF2B5EF4-FFF2-40B4-BE49-F238E27FC236}">
                <a16:creationId xmlns:a16="http://schemas.microsoft.com/office/drawing/2014/main" xmlns="" id="{901EDEF4-06D1-4549-BC2B-F5C116F9A313}"/>
              </a:ext>
            </a:extLst>
          </p:cNvPr>
          <p:cNvSpPr/>
          <p:nvPr/>
        </p:nvSpPr>
        <p:spPr>
          <a:xfrm>
            <a:off x="3842158" y="3240248"/>
            <a:ext cx="5225642" cy="37750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ooter Placeholder 3">
            <a:extLst>
              <a:ext uri="{FF2B5EF4-FFF2-40B4-BE49-F238E27FC236}">
                <a16:creationId xmlns:a16="http://schemas.microsoft.com/office/drawing/2014/main" xmlns="" id="{3D47A7BD-8303-4EEE-9B0F-98B2F90C1EB2}"/>
              </a:ext>
            </a:extLst>
          </p:cNvPr>
          <p:cNvSpPr>
            <a:spLocks noGrp="1"/>
          </p:cNvSpPr>
          <p:nvPr>
            <p:ph type="ftr" sz="quarter" idx="11"/>
          </p:nvPr>
        </p:nvSpPr>
        <p:spPr>
          <a:xfrm>
            <a:off x="5638800" y="6416679"/>
            <a:ext cx="2895600" cy="365125"/>
          </a:xfrm>
        </p:spPr>
        <p:txBody>
          <a:bodyPr/>
          <a:lstStyle/>
          <a:p>
            <a:r>
              <a:rPr lang="en-US" dirty="0"/>
              <a:t>© 2018 </a:t>
            </a:r>
            <a:r>
              <a:rPr lang="en-US" dirty="0" err="1"/>
              <a:t>Planisware</a:t>
            </a:r>
            <a:endParaRPr lang="en-US" dirty="0"/>
          </a:p>
        </p:txBody>
      </p:sp>
      <p:sp>
        <p:nvSpPr>
          <p:cNvPr id="12" name="Slide Number Placeholder 4">
            <a:extLst>
              <a:ext uri="{FF2B5EF4-FFF2-40B4-BE49-F238E27FC236}">
                <a16:creationId xmlns:a16="http://schemas.microsoft.com/office/drawing/2014/main" xmlns="" id="{E1DB1781-FDC7-4B37-9E8E-6223D997B158}"/>
              </a:ext>
            </a:extLst>
          </p:cNvPr>
          <p:cNvSpPr>
            <a:spLocks noGrp="1"/>
          </p:cNvSpPr>
          <p:nvPr>
            <p:ph type="sldNum" sz="quarter" idx="12"/>
          </p:nvPr>
        </p:nvSpPr>
        <p:spPr>
          <a:xfrm>
            <a:off x="8610600" y="6416679"/>
            <a:ext cx="457200" cy="365125"/>
          </a:xfrm>
        </p:spPr>
        <p:txBody>
          <a:bodyPr/>
          <a:lstStyle/>
          <a:p>
            <a:fld id="{AA6609B8-1C18-4083-9988-A5F5F3686A15}" type="slidenum">
              <a:rPr lang="en-US" smtClean="0"/>
              <a:pPr/>
              <a:t>155</a:t>
            </a:fld>
            <a:endParaRPr lang="en-US" dirty="0"/>
          </a:p>
        </p:txBody>
      </p:sp>
    </p:spTree>
    <p:extLst>
      <p:ext uri="{BB962C8B-B14F-4D97-AF65-F5344CB8AC3E}">
        <p14:creationId xmlns:p14="http://schemas.microsoft.com/office/powerpoint/2010/main" val="2902012821"/>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noProof="0" dirty="0"/>
              <a:t>Creating alerts</a:t>
            </a:r>
          </a:p>
        </p:txBody>
      </p:sp>
      <p:sp>
        <p:nvSpPr>
          <p:cNvPr id="7" name="ZoneTexte 6"/>
          <p:cNvSpPr txBox="1"/>
          <p:nvPr/>
        </p:nvSpPr>
        <p:spPr>
          <a:xfrm>
            <a:off x="381000" y="909935"/>
            <a:ext cx="5486400" cy="461665"/>
          </a:xfrm>
          <a:prstGeom prst="rect">
            <a:avLst/>
          </a:prstGeom>
          <a:noFill/>
        </p:spPr>
        <p:txBody>
          <a:bodyPr wrap="square" rtlCol="0">
            <a:spAutoFit/>
          </a:bodyPr>
          <a:lstStyle/>
          <a:p>
            <a:r>
              <a:rPr lang="en-US" sz="2400" dirty="0"/>
              <a:t>To create an alert:</a:t>
            </a:r>
          </a:p>
        </p:txBody>
      </p:sp>
      <p:pic>
        <p:nvPicPr>
          <p:cNvPr id="3" name="Picture 2"/>
          <p:cNvPicPr>
            <a:picLocks noChangeAspect="1"/>
          </p:cNvPicPr>
          <p:nvPr/>
        </p:nvPicPr>
        <p:blipFill>
          <a:blip r:embed="rId2"/>
          <a:stretch>
            <a:fillRect/>
          </a:stretch>
        </p:blipFill>
        <p:spPr>
          <a:xfrm>
            <a:off x="0" y="1824335"/>
            <a:ext cx="9144000" cy="4046018"/>
          </a:xfrm>
          <a:prstGeom prst="rect">
            <a:avLst/>
          </a:prstGeom>
        </p:spPr>
      </p:pic>
      <p:sp>
        <p:nvSpPr>
          <p:cNvPr id="8" name="ZoneTexte 7"/>
          <p:cNvSpPr txBox="1"/>
          <p:nvPr/>
        </p:nvSpPr>
        <p:spPr>
          <a:xfrm>
            <a:off x="2438400" y="1597996"/>
            <a:ext cx="5486400" cy="400110"/>
          </a:xfrm>
          <a:prstGeom prst="rect">
            <a:avLst/>
          </a:prstGeom>
          <a:solidFill>
            <a:schemeClr val="bg1"/>
          </a:solidFill>
          <a:effectLst>
            <a:outerShdw blurRad="50800" dist="38100" dir="2700000" algn="tl" rotWithShape="0">
              <a:prstClr val="black">
                <a:alpha val="40000"/>
              </a:prstClr>
            </a:outerShdw>
          </a:effectLst>
        </p:spPr>
        <p:txBody>
          <a:bodyPr wrap="square" rtlCol="0">
            <a:spAutoFit/>
          </a:bodyPr>
          <a:lstStyle/>
          <a:p>
            <a:r>
              <a:rPr lang="en-US" sz="2000" dirty="0"/>
              <a:t>Persistent Notification</a:t>
            </a:r>
          </a:p>
        </p:txBody>
      </p:sp>
      <p:sp>
        <p:nvSpPr>
          <p:cNvPr id="9" name="Rectangle à coins arrondis 8"/>
          <p:cNvSpPr/>
          <p:nvPr/>
        </p:nvSpPr>
        <p:spPr>
          <a:xfrm>
            <a:off x="990600" y="1976734"/>
            <a:ext cx="762000" cy="614065"/>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 name="Rectangle 9">
            <a:extLst>
              <a:ext uri="{FF2B5EF4-FFF2-40B4-BE49-F238E27FC236}">
                <a16:creationId xmlns:a16="http://schemas.microsoft.com/office/drawing/2014/main" xmlns="" id="{901EDEF4-06D1-4549-BC2B-F5C116F9A313}"/>
              </a:ext>
            </a:extLst>
          </p:cNvPr>
          <p:cNvSpPr/>
          <p:nvPr/>
        </p:nvSpPr>
        <p:spPr>
          <a:xfrm>
            <a:off x="83890" y="3556724"/>
            <a:ext cx="8907710" cy="71047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ooter Placeholder 3">
            <a:extLst>
              <a:ext uri="{FF2B5EF4-FFF2-40B4-BE49-F238E27FC236}">
                <a16:creationId xmlns:a16="http://schemas.microsoft.com/office/drawing/2014/main" xmlns="" id="{22283792-0D5A-48FE-B1B2-9E7EAE8D3E00}"/>
              </a:ext>
            </a:extLst>
          </p:cNvPr>
          <p:cNvSpPr>
            <a:spLocks noGrp="1"/>
          </p:cNvSpPr>
          <p:nvPr>
            <p:ph type="ftr" sz="quarter" idx="11"/>
          </p:nvPr>
        </p:nvSpPr>
        <p:spPr>
          <a:xfrm>
            <a:off x="5638800" y="6416679"/>
            <a:ext cx="2895600" cy="365125"/>
          </a:xfrm>
        </p:spPr>
        <p:txBody>
          <a:bodyPr/>
          <a:lstStyle/>
          <a:p>
            <a:r>
              <a:rPr lang="en-US" dirty="0"/>
              <a:t>© 2018 </a:t>
            </a:r>
            <a:r>
              <a:rPr lang="en-US" dirty="0" err="1"/>
              <a:t>Planisware</a:t>
            </a:r>
            <a:endParaRPr lang="en-US" dirty="0"/>
          </a:p>
        </p:txBody>
      </p:sp>
      <p:sp>
        <p:nvSpPr>
          <p:cNvPr id="12" name="Slide Number Placeholder 4">
            <a:extLst>
              <a:ext uri="{FF2B5EF4-FFF2-40B4-BE49-F238E27FC236}">
                <a16:creationId xmlns:a16="http://schemas.microsoft.com/office/drawing/2014/main" xmlns="" id="{2A7710EC-B6BF-41E9-A3B8-8B6BC68FC5F7}"/>
              </a:ext>
            </a:extLst>
          </p:cNvPr>
          <p:cNvSpPr>
            <a:spLocks noGrp="1"/>
          </p:cNvSpPr>
          <p:nvPr>
            <p:ph type="sldNum" sz="quarter" idx="12"/>
          </p:nvPr>
        </p:nvSpPr>
        <p:spPr>
          <a:xfrm>
            <a:off x="8610600" y="6416679"/>
            <a:ext cx="457200" cy="365125"/>
          </a:xfrm>
        </p:spPr>
        <p:txBody>
          <a:bodyPr/>
          <a:lstStyle/>
          <a:p>
            <a:fld id="{AA6609B8-1C18-4083-9988-A5F5F3686A15}" type="slidenum">
              <a:rPr lang="en-US" smtClean="0"/>
              <a:pPr/>
              <a:t>156</a:t>
            </a:fld>
            <a:endParaRPr lang="en-US" dirty="0"/>
          </a:p>
        </p:txBody>
      </p:sp>
    </p:spTree>
    <p:extLst>
      <p:ext uri="{BB962C8B-B14F-4D97-AF65-F5344CB8AC3E}">
        <p14:creationId xmlns:p14="http://schemas.microsoft.com/office/powerpoint/2010/main" val="3384486983"/>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noProof="0" dirty="0"/>
              <a:t>Creating alerts</a:t>
            </a:r>
          </a:p>
        </p:txBody>
      </p:sp>
      <p:sp>
        <p:nvSpPr>
          <p:cNvPr id="7" name="ZoneTexte 6"/>
          <p:cNvSpPr txBox="1"/>
          <p:nvPr/>
        </p:nvSpPr>
        <p:spPr>
          <a:xfrm>
            <a:off x="381000" y="909935"/>
            <a:ext cx="5486400" cy="461665"/>
          </a:xfrm>
          <a:prstGeom prst="rect">
            <a:avLst/>
          </a:prstGeom>
          <a:noFill/>
        </p:spPr>
        <p:txBody>
          <a:bodyPr wrap="square" rtlCol="0">
            <a:spAutoFit/>
          </a:bodyPr>
          <a:lstStyle/>
          <a:p>
            <a:r>
              <a:rPr lang="en-US" sz="2400" dirty="0"/>
              <a:t>To create an alert:</a:t>
            </a:r>
          </a:p>
        </p:txBody>
      </p:sp>
      <p:pic>
        <p:nvPicPr>
          <p:cNvPr id="3" name="Picture 2"/>
          <p:cNvPicPr>
            <a:picLocks noChangeAspect="1"/>
          </p:cNvPicPr>
          <p:nvPr/>
        </p:nvPicPr>
        <p:blipFill>
          <a:blip r:embed="rId2"/>
          <a:stretch>
            <a:fillRect/>
          </a:stretch>
        </p:blipFill>
        <p:spPr>
          <a:xfrm>
            <a:off x="0" y="1824335"/>
            <a:ext cx="9144000" cy="4046018"/>
          </a:xfrm>
          <a:prstGeom prst="rect">
            <a:avLst/>
          </a:prstGeom>
        </p:spPr>
      </p:pic>
      <p:sp>
        <p:nvSpPr>
          <p:cNvPr id="8" name="ZoneTexte 7"/>
          <p:cNvSpPr txBox="1"/>
          <p:nvPr/>
        </p:nvSpPr>
        <p:spPr>
          <a:xfrm>
            <a:off x="2438400" y="1597996"/>
            <a:ext cx="5486400" cy="400110"/>
          </a:xfrm>
          <a:prstGeom prst="rect">
            <a:avLst/>
          </a:prstGeom>
          <a:solidFill>
            <a:schemeClr val="bg1"/>
          </a:solidFill>
          <a:effectLst>
            <a:outerShdw blurRad="50800" dist="38100" dir="2700000" algn="tl" rotWithShape="0">
              <a:prstClr val="black">
                <a:alpha val="40000"/>
              </a:prstClr>
            </a:outerShdw>
          </a:effectLst>
        </p:spPr>
        <p:txBody>
          <a:bodyPr wrap="square" rtlCol="0">
            <a:spAutoFit/>
          </a:bodyPr>
          <a:lstStyle/>
          <a:p>
            <a:r>
              <a:rPr lang="en-US" sz="2000" dirty="0"/>
              <a:t>Changes in Data</a:t>
            </a:r>
          </a:p>
        </p:txBody>
      </p:sp>
      <p:sp>
        <p:nvSpPr>
          <p:cNvPr id="9" name="Rectangle à coins arrondis 8"/>
          <p:cNvSpPr/>
          <p:nvPr/>
        </p:nvSpPr>
        <p:spPr>
          <a:xfrm>
            <a:off x="990600" y="1976734"/>
            <a:ext cx="762000" cy="614065"/>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 name="Rectangle 9">
            <a:extLst>
              <a:ext uri="{FF2B5EF4-FFF2-40B4-BE49-F238E27FC236}">
                <a16:creationId xmlns:a16="http://schemas.microsoft.com/office/drawing/2014/main" xmlns="" id="{901EDEF4-06D1-4549-BC2B-F5C116F9A313}"/>
              </a:ext>
            </a:extLst>
          </p:cNvPr>
          <p:cNvSpPr/>
          <p:nvPr/>
        </p:nvSpPr>
        <p:spPr>
          <a:xfrm>
            <a:off x="67112" y="4267201"/>
            <a:ext cx="8924488" cy="59269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ooter Placeholder 3">
            <a:extLst>
              <a:ext uri="{FF2B5EF4-FFF2-40B4-BE49-F238E27FC236}">
                <a16:creationId xmlns:a16="http://schemas.microsoft.com/office/drawing/2014/main" xmlns="" id="{06E2B031-5BA1-4D5E-9F2C-57461BB8A690}"/>
              </a:ext>
            </a:extLst>
          </p:cNvPr>
          <p:cNvSpPr>
            <a:spLocks noGrp="1"/>
          </p:cNvSpPr>
          <p:nvPr>
            <p:ph type="ftr" sz="quarter" idx="11"/>
          </p:nvPr>
        </p:nvSpPr>
        <p:spPr>
          <a:xfrm>
            <a:off x="5638800" y="6416679"/>
            <a:ext cx="2895600" cy="365125"/>
          </a:xfrm>
        </p:spPr>
        <p:txBody>
          <a:bodyPr/>
          <a:lstStyle/>
          <a:p>
            <a:r>
              <a:rPr lang="en-US" dirty="0"/>
              <a:t>© 2018 </a:t>
            </a:r>
            <a:r>
              <a:rPr lang="en-US" dirty="0" err="1"/>
              <a:t>Planisware</a:t>
            </a:r>
            <a:endParaRPr lang="en-US" dirty="0"/>
          </a:p>
        </p:txBody>
      </p:sp>
      <p:sp>
        <p:nvSpPr>
          <p:cNvPr id="12" name="Slide Number Placeholder 4">
            <a:extLst>
              <a:ext uri="{FF2B5EF4-FFF2-40B4-BE49-F238E27FC236}">
                <a16:creationId xmlns:a16="http://schemas.microsoft.com/office/drawing/2014/main" xmlns="" id="{1740C825-0718-4C64-9B1F-622C1CA7CDBE}"/>
              </a:ext>
            </a:extLst>
          </p:cNvPr>
          <p:cNvSpPr>
            <a:spLocks noGrp="1"/>
          </p:cNvSpPr>
          <p:nvPr>
            <p:ph type="sldNum" sz="quarter" idx="12"/>
          </p:nvPr>
        </p:nvSpPr>
        <p:spPr>
          <a:xfrm>
            <a:off x="8610600" y="6416679"/>
            <a:ext cx="457200" cy="365125"/>
          </a:xfrm>
        </p:spPr>
        <p:txBody>
          <a:bodyPr/>
          <a:lstStyle/>
          <a:p>
            <a:fld id="{AA6609B8-1C18-4083-9988-A5F5F3686A15}" type="slidenum">
              <a:rPr lang="en-US" smtClean="0"/>
              <a:pPr/>
              <a:t>157</a:t>
            </a:fld>
            <a:endParaRPr lang="en-US" dirty="0"/>
          </a:p>
        </p:txBody>
      </p:sp>
    </p:spTree>
    <p:extLst>
      <p:ext uri="{BB962C8B-B14F-4D97-AF65-F5344CB8AC3E}">
        <p14:creationId xmlns:p14="http://schemas.microsoft.com/office/powerpoint/2010/main" val="69711032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noProof="0" dirty="0"/>
              <a:t>Creating alerts</a:t>
            </a:r>
          </a:p>
        </p:txBody>
      </p:sp>
      <p:pic>
        <p:nvPicPr>
          <p:cNvPr id="410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3271" y="1080977"/>
            <a:ext cx="6671930" cy="407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ZoneTexte 5"/>
          <p:cNvSpPr txBox="1"/>
          <p:nvPr/>
        </p:nvSpPr>
        <p:spPr>
          <a:xfrm>
            <a:off x="3657601" y="1334458"/>
            <a:ext cx="3657600" cy="369332"/>
          </a:xfrm>
          <a:prstGeom prst="rect">
            <a:avLst/>
          </a:prstGeom>
          <a:solidFill>
            <a:schemeClr val="bg1"/>
          </a:solidFill>
          <a:effectLst>
            <a:outerShdw blurRad="50800" dist="38100" dir="2700000" algn="tl" rotWithShape="0">
              <a:prstClr val="black">
                <a:alpha val="40000"/>
              </a:prstClr>
            </a:outerShdw>
          </a:effectLst>
        </p:spPr>
        <p:txBody>
          <a:bodyPr wrap="square" rtlCol="0">
            <a:spAutoFit/>
          </a:bodyPr>
          <a:lstStyle/>
          <a:p>
            <a:r>
              <a:rPr lang="en-US" dirty="0"/>
              <a:t>Select the type of  the message.</a:t>
            </a:r>
          </a:p>
        </p:txBody>
      </p:sp>
      <p:sp>
        <p:nvSpPr>
          <p:cNvPr id="7" name="Rectangle à coins arrondis 6"/>
          <p:cNvSpPr/>
          <p:nvPr/>
        </p:nvSpPr>
        <p:spPr>
          <a:xfrm>
            <a:off x="6324601" y="4926326"/>
            <a:ext cx="990600" cy="233251"/>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 name="ZoneTexte 7"/>
          <p:cNvSpPr txBox="1"/>
          <p:nvPr/>
        </p:nvSpPr>
        <p:spPr>
          <a:xfrm>
            <a:off x="6038851" y="5331790"/>
            <a:ext cx="1562100" cy="369332"/>
          </a:xfrm>
          <a:prstGeom prst="rect">
            <a:avLst/>
          </a:prstGeom>
          <a:solidFill>
            <a:schemeClr val="bg1"/>
          </a:solidFill>
          <a:effectLst>
            <a:outerShdw blurRad="50800" dist="38100" dir="2700000" algn="tl" rotWithShape="0">
              <a:prstClr val="black">
                <a:alpha val="40000"/>
              </a:prstClr>
            </a:outerShdw>
          </a:effectLst>
        </p:spPr>
        <p:txBody>
          <a:bodyPr wrap="square" rtlCol="0">
            <a:spAutoFit/>
          </a:bodyPr>
          <a:lstStyle/>
          <a:p>
            <a:r>
              <a:rPr lang="en-US" dirty="0"/>
              <a:t>Click </a:t>
            </a:r>
            <a:r>
              <a:rPr lang="en-US" b="1" dirty="0">
                <a:solidFill>
                  <a:schemeClr val="accent1"/>
                </a:solidFill>
              </a:rPr>
              <a:t>Create</a:t>
            </a:r>
            <a:r>
              <a:rPr lang="en-US" dirty="0"/>
              <a:t>.</a:t>
            </a:r>
          </a:p>
        </p:txBody>
      </p:sp>
      <p:sp>
        <p:nvSpPr>
          <p:cNvPr id="9" name="Footer Placeholder 3">
            <a:extLst>
              <a:ext uri="{FF2B5EF4-FFF2-40B4-BE49-F238E27FC236}">
                <a16:creationId xmlns:a16="http://schemas.microsoft.com/office/drawing/2014/main" xmlns="" id="{EB6A98D2-F2CA-43AD-9480-43F10C83E97F}"/>
              </a:ext>
            </a:extLst>
          </p:cNvPr>
          <p:cNvSpPr>
            <a:spLocks noGrp="1"/>
          </p:cNvSpPr>
          <p:nvPr>
            <p:ph type="ftr" sz="quarter" idx="11"/>
          </p:nvPr>
        </p:nvSpPr>
        <p:spPr>
          <a:xfrm>
            <a:off x="5638800" y="6416679"/>
            <a:ext cx="2895600" cy="365125"/>
          </a:xfrm>
        </p:spPr>
        <p:txBody>
          <a:bodyPr/>
          <a:lstStyle/>
          <a:p>
            <a:r>
              <a:rPr lang="en-US" dirty="0"/>
              <a:t>© 2018 </a:t>
            </a:r>
            <a:r>
              <a:rPr lang="en-US" dirty="0" err="1"/>
              <a:t>Planisware</a:t>
            </a:r>
            <a:endParaRPr lang="en-US" dirty="0"/>
          </a:p>
        </p:txBody>
      </p:sp>
      <p:sp>
        <p:nvSpPr>
          <p:cNvPr id="10" name="Slide Number Placeholder 4">
            <a:extLst>
              <a:ext uri="{FF2B5EF4-FFF2-40B4-BE49-F238E27FC236}">
                <a16:creationId xmlns:a16="http://schemas.microsoft.com/office/drawing/2014/main" xmlns="" id="{7DF6226C-7535-413D-824C-D4CE603E352B}"/>
              </a:ext>
            </a:extLst>
          </p:cNvPr>
          <p:cNvSpPr>
            <a:spLocks noGrp="1"/>
          </p:cNvSpPr>
          <p:nvPr>
            <p:ph type="sldNum" sz="quarter" idx="12"/>
          </p:nvPr>
        </p:nvSpPr>
        <p:spPr>
          <a:xfrm>
            <a:off x="8610600" y="6416679"/>
            <a:ext cx="457200" cy="365125"/>
          </a:xfrm>
        </p:spPr>
        <p:txBody>
          <a:bodyPr/>
          <a:lstStyle/>
          <a:p>
            <a:fld id="{AA6609B8-1C18-4083-9988-A5F5F3686A15}" type="slidenum">
              <a:rPr lang="en-US" smtClean="0"/>
              <a:pPr/>
              <a:t>158</a:t>
            </a:fld>
            <a:endParaRPr lang="en-US" dirty="0"/>
          </a:p>
        </p:txBody>
      </p:sp>
    </p:spTree>
    <p:extLst>
      <p:ext uri="{BB962C8B-B14F-4D97-AF65-F5344CB8AC3E}">
        <p14:creationId xmlns:p14="http://schemas.microsoft.com/office/powerpoint/2010/main" val="2027752513"/>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noProof="0" dirty="0"/>
              <a:t>Exercise</a:t>
            </a:r>
          </a:p>
        </p:txBody>
      </p:sp>
      <p:sp>
        <p:nvSpPr>
          <p:cNvPr id="5" name="ZoneTexte 4"/>
          <p:cNvSpPr txBox="1"/>
          <p:nvPr/>
        </p:nvSpPr>
        <p:spPr>
          <a:xfrm>
            <a:off x="152399" y="673915"/>
            <a:ext cx="9352327" cy="2554545"/>
          </a:xfrm>
          <a:prstGeom prst="rect">
            <a:avLst/>
          </a:prstGeom>
          <a:noFill/>
        </p:spPr>
        <p:txBody>
          <a:bodyPr wrap="square" rtlCol="0">
            <a:spAutoFit/>
          </a:bodyPr>
          <a:lstStyle/>
          <a:p>
            <a:r>
              <a:rPr lang="en-US" sz="2000" b="1" dirty="0"/>
              <a:t>Testing activation Conditions: </a:t>
            </a:r>
            <a:r>
              <a:rPr lang="en-US" sz="2000" dirty="0"/>
              <a:t/>
            </a:r>
            <a:br>
              <a:rPr lang="en-US" sz="2000" dirty="0"/>
            </a:br>
            <a:r>
              <a:rPr lang="en-US" sz="2000" dirty="0"/>
              <a:t> 	Alert on project creation the popup message </a:t>
            </a:r>
          </a:p>
          <a:p>
            <a:r>
              <a:rPr lang="en-US" sz="2000" dirty="0"/>
              <a:t> 		“Project created” (Use Naming convention XX_PRJ_CREATE)</a:t>
            </a:r>
          </a:p>
          <a:p>
            <a:r>
              <a:rPr lang="en-US" sz="2000" dirty="0"/>
              <a:t>	Alert and prevent on Active State projects the popup message </a:t>
            </a:r>
            <a:br>
              <a:rPr lang="en-US" sz="2000" dirty="0"/>
            </a:br>
            <a:r>
              <a:rPr lang="en-US" sz="2000" dirty="0"/>
              <a:t> 		“Can not delete an active project” (XX_PRJ_DELETE)</a:t>
            </a:r>
          </a:p>
          <a:p>
            <a:endParaRPr lang="en-US" sz="2000" dirty="0"/>
          </a:p>
          <a:p>
            <a:endParaRPr lang="en-US" sz="2000" dirty="0"/>
          </a:p>
          <a:p>
            <a:r>
              <a:rPr lang="en-US" sz="2000" dirty="0"/>
              <a:t>	</a:t>
            </a:r>
          </a:p>
        </p:txBody>
      </p:sp>
      <p:sp>
        <p:nvSpPr>
          <p:cNvPr id="6" name="Footer Placeholder 3">
            <a:extLst>
              <a:ext uri="{FF2B5EF4-FFF2-40B4-BE49-F238E27FC236}">
                <a16:creationId xmlns:a16="http://schemas.microsoft.com/office/drawing/2014/main" xmlns="" id="{743846C9-40DB-4F21-9368-8825EC35812F}"/>
              </a:ext>
            </a:extLst>
          </p:cNvPr>
          <p:cNvSpPr>
            <a:spLocks noGrp="1"/>
          </p:cNvSpPr>
          <p:nvPr>
            <p:ph type="ftr" sz="quarter" idx="11"/>
          </p:nvPr>
        </p:nvSpPr>
        <p:spPr>
          <a:xfrm>
            <a:off x="5638800" y="6416679"/>
            <a:ext cx="2895600" cy="365125"/>
          </a:xfrm>
        </p:spPr>
        <p:txBody>
          <a:bodyPr/>
          <a:lstStyle/>
          <a:p>
            <a:r>
              <a:rPr lang="en-US" dirty="0"/>
              <a:t>© 2018 </a:t>
            </a:r>
            <a:r>
              <a:rPr lang="en-US" dirty="0" err="1"/>
              <a:t>Planisware</a:t>
            </a:r>
            <a:endParaRPr lang="en-US" dirty="0"/>
          </a:p>
        </p:txBody>
      </p:sp>
      <p:sp>
        <p:nvSpPr>
          <p:cNvPr id="7" name="Slide Number Placeholder 4">
            <a:extLst>
              <a:ext uri="{FF2B5EF4-FFF2-40B4-BE49-F238E27FC236}">
                <a16:creationId xmlns:a16="http://schemas.microsoft.com/office/drawing/2014/main" xmlns="" id="{EA63649E-11DC-4499-8BAD-480E2621D3CE}"/>
              </a:ext>
            </a:extLst>
          </p:cNvPr>
          <p:cNvSpPr>
            <a:spLocks noGrp="1"/>
          </p:cNvSpPr>
          <p:nvPr>
            <p:ph type="sldNum" sz="quarter" idx="12"/>
          </p:nvPr>
        </p:nvSpPr>
        <p:spPr>
          <a:xfrm>
            <a:off x="8610600" y="6416679"/>
            <a:ext cx="457200" cy="365125"/>
          </a:xfrm>
        </p:spPr>
        <p:txBody>
          <a:bodyPr/>
          <a:lstStyle/>
          <a:p>
            <a:fld id="{AA6609B8-1C18-4083-9988-A5F5F3686A15}" type="slidenum">
              <a:rPr lang="en-US" smtClean="0"/>
              <a:pPr/>
              <a:t>159</a:t>
            </a:fld>
            <a:endParaRPr lang="en-US" dirty="0"/>
          </a:p>
        </p:txBody>
      </p:sp>
    </p:spTree>
    <p:extLst>
      <p:ext uri="{BB962C8B-B14F-4D97-AF65-F5344CB8AC3E}">
        <p14:creationId xmlns:p14="http://schemas.microsoft.com/office/powerpoint/2010/main" val="3449713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noProof="0" dirty="0"/>
              <a:t>(De)activating configuration tools</a:t>
            </a:r>
          </a:p>
        </p:txBody>
      </p:sp>
      <p:sp>
        <p:nvSpPr>
          <p:cNvPr id="5" name="Espace réservé du numéro de diapositive 4"/>
          <p:cNvSpPr>
            <a:spLocks noGrp="1"/>
          </p:cNvSpPr>
          <p:nvPr>
            <p:ph type="sldNum" sz="quarter" idx="12"/>
          </p:nvPr>
        </p:nvSpPr>
        <p:spPr/>
        <p:txBody>
          <a:bodyPr/>
          <a:lstStyle/>
          <a:p>
            <a:fld id="{AA6609B8-1C18-4083-9988-A5F5F3686A15}" type="slidenum">
              <a:rPr lang="en-US" smtClean="0"/>
              <a:pPr/>
              <a:t>16</a:t>
            </a:fld>
            <a:endParaRPr lang="en-US"/>
          </a:p>
        </p:txBody>
      </p:sp>
      <p:sp>
        <p:nvSpPr>
          <p:cNvPr id="6" name="ZoneTexte 5"/>
          <p:cNvSpPr txBox="1"/>
          <p:nvPr/>
        </p:nvSpPr>
        <p:spPr>
          <a:xfrm>
            <a:off x="718583" y="4869718"/>
            <a:ext cx="2372833" cy="646331"/>
          </a:xfrm>
          <a:prstGeom prst="rect">
            <a:avLst/>
          </a:prstGeom>
          <a:solidFill>
            <a:schemeClr val="bg1"/>
          </a:solidFill>
          <a:effectLst>
            <a:outerShdw blurRad="50800" dist="38100" dir="2700000" algn="tl" rotWithShape="0">
              <a:prstClr val="black">
                <a:alpha val="40000"/>
              </a:prstClr>
            </a:outerShdw>
          </a:effectLst>
        </p:spPr>
        <p:txBody>
          <a:bodyPr wrap="square" rtlCol="0">
            <a:spAutoFit/>
          </a:bodyPr>
          <a:lstStyle/>
          <a:p>
            <a:r>
              <a:rPr lang="en-US" dirty="0"/>
              <a:t>Click to activate or deactivate a tool.</a:t>
            </a:r>
          </a:p>
        </p:txBody>
      </p:sp>
      <p:cxnSp>
        <p:nvCxnSpPr>
          <p:cNvPr id="9" name="Connecteur droit avec flèche 8"/>
          <p:cNvCxnSpPr>
            <a:stCxn id="7" idx="2"/>
            <a:endCxn id="6" idx="0"/>
          </p:cNvCxnSpPr>
          <p:nvPr/>
        </p:nvCxnSpPr>
        <p:spPr>
          <a:xfrm>
            <a:off x="1895474" y="4362149"/>
            <a:ext cx="9526" cy="507569"/>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pic>
        <p:nvPicPr>
          <p:cNvPr id="3" name="Picture 2"/>
          <p:cNvPicPr>
            <a:picLocks noChangeAspect="1"/>
          </p:cNvPicPr>
          <p:nvPr/>
        </p:nvPicPr>
        <p:blipFill>
          <a:blip r:embed="rId2"/>
          <a:stretch>
            <a:fillRect/>
          </a:stretch>
        </p:blipFill>
        <p:spPr>
          <a:xfrm>
            <a:off x="4343400" y="4340203"/>
            <a:ext cx="2028825" cy="1924050"/>
          </a:xfrm>
          <a:prstGeom prst="rect">
            <a:avLst/>
          </a:prstGeom>
        </p:spPr>
      </p:pic>
      <p:sp>
        <p:nvSpPr>
          <p:cNvPr id="13" name="Rectangle à coins arrondis 12"/>
          <p:cNvSpPr/>
          <p:nvPr/>
        </p:nvSpPr>
        <p:spPr>
          <a:xfrm>
            <a:off x="5867400" y="5994720"/>
            <a:ext cx="457200" cy="218391"/>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15" name="Connecteur en angle 14"/>
          <p:cNvCxnSpPr>
            <a:cxnSpLocks/>
            <a:stCxn id="6" idx="2"/>
          </p:cNvCxnSpPr>
          <p:nvPr/>
        </p:nvCxnSpPr>
        <p:spPr>
          <a:xfrm rot="16200000" flipH="1">
            <a:off x="3567833" y="3853215"/>
            <a:ext cx="636736" cy="3962403"/>
          </a:xfrm>
          <a:prstGeom prst="bentConnector2">
            <a:avLst/>
          </a:prstGeom>
          <a:ln w="19050">
            <a:tailEnd type="arrow"/>
          </a:ln>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p:cNvPicPr>
          <p:nvPr/>
        </p:nvPicPr>
        <p:blipFill>
          <a:blip r:embed="rId3"/>
          <a:stretch>
            <a:fillRect/>
          </a:stretch>
        </p:blipFill>
        <p:spPr>
          <a:xfrm>
            <a:off x="243084" y="1137675"/>
            <a:ext cx="8558016" cy="3202528"/>
          </a:xfrm>
          <a:prstGeom prst="rect">
            <a:avLst/>
          </a:prstGeom>
        </p:spPr>
      </p:pic>
      <p:sp>
        <p:nvSpPr>
          <p:cNvPr id="7" name="Rectangle à coins arrondis 6"/>
          <p:cNvSpPr/>
          <p:nvPr/>
        </p:nvSpPr>
        <p:spPr>
          <a:xfrm>
            <a:off x="1628774" y="4008176"/>
            <a:ext cx="533400" cy="353973"/>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 name="Espace réservé du pied de page 2">
            <a:extLst>
              <a:ext uri="{FF2B5EF4-FFF2-40B4-BE49-F238E27FC236}">
                <a16:creationId xmlns:a16="http://schemas.microsoft.com/office/drawing/2014/main" xmlns="" id="{DB490165-BC1F-4ABA-8714-77AA9DF484D5}"/>
              </a:ext>
            </a:extLst>
          </p:cNvPr>
          <p:cNvSpPr>
            <a:spLocks noGrp="1"/>
          </p:cNvSpPr>
          <p:nvPr>
            <p:ph type="ftr" sz="quarter" idx="11"/>
          </p:nvPr>
        </p:nvSpPr>
        <p:spPr>
          <a:xfrm>
            <a:off x="5638800" y="6416679"/>
            <a:ext cx="2895600" cy="365125"/>
          </a:xfrm>
        </p:spPr>
        <p:txBody>
          <a:bodyPr/>
          <a:lstStyle/>
          <a:p>
            <a:r>
              <a:rPr lang="en-US" dirty="0"/>
              <a:t>© 2018 Planisware</a:t>
            </a:r>
          </a:p>
        </p:txBody>
      </p:sp>
    </p:spTree>
    <p:extLst>
      <p:ext uri="{BB962C8B-B14F-4D97-AF65-F5344CB8AC3E}">
        <p14:creationId xmlns:p14="http://schemas.microsoft.com/office/powerpoint/2010/main" val="2938387582"/>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p:cNvSpPr txBox="1"/>
          <p:nvPr/>
        </p:nvSpPr>
        <p:spPr>
          <a:xfrm>
            <a:off x="152399" y="673915"/>
            <a:ext cx="9352327" cy="6555641"/>
          </a:xfrm>
          <a:prstGeom prst="rect">
            <a:avLst/>
          </a:prstGeom>
          <a:noFill/>
        </p:spPr>
        <p:txBody>
          <a:bodyPr wrap="square" rtlCol="0">
            <a:spAutoFit/>
          </a:bodyPr>
          <a:lstStyle/>
          <a:p>
            <a:r>
              <a:rPr lang="en-US" sz="2000" b="1" dirty="0"/>
              <a:t>Testing activation Conditions: </a:t>
            </a:r>
            <a:r>
              <a:rPr lang="en-US" sz="2000" dirty="0"/>
              <a:t/>
            </a:r>
            <a:br>
              <a:rPr lang="en-US" sz="2000" dirty="0"/>
            </a:br>
            <a:r>
              <a:rPr lang="en-US" sz="2000" dirty="0"/>
              <a:t> 	Alert on project creation the popup message </a:t>
            </a:r>
          </a:p>
          <a:p>
            <a:r>
              <a:rPr lang="en-US" sz="2000" dirty="0"/>
              <a:t> 		“Project created” (Use Naming convention XX_PRJ_CREATE)</a:t>
            </a:r>
          </a:p>
          <a:p>
            <a:r>
              <a:rPr lang="en-US" sz="2000" dirty="0"/>
              <a:t>	Alert and prevent on Active State projects the popup message </a:t>
            </a:r>
            <a:br>
              <a:rPr lang="en-US" sz="2000" dirty="0"/>
            </a:br>
            <a:r>
              <a:rPr lang="en-US" sz="2000" dirty="0"/>
              <a:t> 		“Can not delete an active project” (XX_PRJ_DELETE)</a:t>
            </a:r>
          </a:p>
          <a:p>
            <a:endParaRPr lang="en-US" sz="2000" dirty="0"/>
          </a:p>
          <a:p>
            <a:r>
              <a:rPr lang="en-US" sz="2000" b="1" dirty="0"/>
              <a:t>Testing default Value: </a:t>
            </a:r>
          </a:p>
          <a:p>
            <a:r>
              <a:rPr lang="en-US" sz="2000" dirty="0"/>
              <a:t>	Create 2 date attributes on the project with your 2 initials on the front appended with</a:t>
            </a:r>
            <a:br>
              <a:rPr lang="en-US" sz="2000" dirty="0"/>
            </a:br>
            <a:r>
              <a:rPr lang="en-US" sz="2000" dirty="0"/>
              <a:t> 		1 ) XX_PROJECT_CREATION_DATE</a:t>
            </a:r>
            <a:br>
              <a:rPr lang="en-US" sz="2000" dirty="0"/>
            </a:br>
            <a:r>
              <a:rPr lang="en-US" sz="2000" dirty="0"/>
              <a:t> 		2) XX_LAST_PRJ_DEL_ATTEMPT</a:t>
            </a:r>
          </a:p>
          <a:p>
            <a:r>
              <a:rPr lang="en-US" sz="2000" dirty="0"/>
              <a:t>	Create 1 String attribute on project with your 2 initials on the front appended with</a:t>
            </a:r>
            <a:br>
              <a:rPr lang="en-US" sz="2000" dirty="0"/>
            </a:br>
            <a:r>
              <a:rPr lang="en-US" sz="2000" dirty="0"/>
              <a:t> 		1) XX_ LAST_PRJ_DEL_ATTEMPT_USER</a:t>
            </a:r>
          </a:p>
          <a:p>
            <a:r>
              <a:rPr lang="en-US" sz="2000" dirty="0"/>
              <a:t/>
            </a:r>
            <a:br>
              <a:rPr lang="en-US" sz="2000" dirty="0"/>
            </a:br>
            <a:r>
              <a:rPr lang="en-US" sz="2000" dirty="0"/>
              <a:t> 	On your project created alert, set XX_PROJECT_CREATION_DATE to $DATE_OF_THE_DAY</a:t>
            </a:r>
            <a:br>
              <a:rPr lang="en-US" sz="2000" dirty="0"/>
            </a:br>
            <a:r>
              <a:rPr lang="en-US" sz="2000" dirty="0"/>
              <a:t> 	On your Deletion set XX_LAST_PRJ_DEL_ATTEMPT to today</a:t>
            </a:r>
            <a:br>
              <a:rPr lang="en-US" sz="2000" dirty="0"/>
            </a:br>
            <a:r>
              <a:rPr lang="en-US" sz="2000" dirty="0"/>
              <a:t> 	and set XX_ LAST_PRJ_DEL_ATTEMPT_USER to the current user</a:t>
            </a:r>
          </a:p>
          <a:p>
            <a:endParaRPr lang="en-US" sz="2000" dirty="0"/>
          </a:p>
          <a:p>
            <a:r>
              <a:rPr lang="en-US" sz="2000" dirty="0"/>
              <a:t>	</a:t>
            </a:r>
          </a:p>
        </p:txBody>
      </p:sp>
      <p:sp>
        <p:nvSpPr>
          <p:cNvPr id="2" name="Titre 1"/>
          <p:cNvSpPr>
            <a:spLocks noGrp="1"/>
          </p:cNvSpPr>
          <p:nvPr>
            <p:ph type="title"/>
          </p:nvPr>
        </p:nvSpPr>
        <p:spPr/>
        <p:txBody>
          <a:bodyPr/>
          <a:lstStyle/>
          <a:p>
            <a:r>
              <a:rPr lang="en-US" noProof="0" dirty="0"/>
              <a:t>Exercise</a:t>
            </a:r>
          </a:p>
        </p:txBody>
      </p:sp>
      <p:sp>
        <p:nvSpPr>
          <p:cNvPr id="6" name="Footer Placeholder 3">
            <a:extLst>
              <a:ext uri="{FF2B5EF4-FFF2-40B4-BE49-F238E27FC236}">
                <a16:creationId xmlns:a16="http://schemas.microsoft.com/office/drawing/2014/main" xmlns="" id="{483374B5-0A9A-4F6C-BA29-D3A97D93DA39}"/>
              </a:ext>
            </a:extLst>
          </p:cNvPr>
          <p:cNvSpPr>
            <a:spLocks noGrp="1"/>
          </p:cNvSpPr>
          <p:nvPr>
            <p:ph type="ftr" sz="quarter" idx="11"/>
          </p:nvPr>
        </p:nvSpPr>
        <p:spPr>
          <a:xfrm>
            <a:off x="5638800" y="6416679"/>
            <a:ext cx="2895600" cy="365125"/>
          </a:xfrm>
        </p:spPr>
        <p:txBody>
          <a:bodyPr/>
          <a:lstStyle/>
          <a:p>
            <a:r>
              <a:rPr lang="en-US" dirty="0"/>
              <a:t>© 2018 </a:t>
            </a:r>
            <a:r>
              <a:rPr lang="en-US" dirty="0" err="1"/>
              <a:t>Planisware</a:t>
            </a:r>
            <a:endParaRPr lang="en-US" dirty="0"/>
          </a:p>
        </p:txBody>
      </p:sp>
      <p:sp>
        <p:nvSpPr>
          <p:cNvPr id="7" name="Slide Number Placeholder 4">
            <a:extLst>
              <a:ext uri="{FF2B5EF4-FFF2-40B4-BE49-F238E27FC236}">
                <a16:creationId xmlns:a16="http://schemas.microsoft.com/office/drawing/2014/main" xmlns="" id="{543E038E-44F1-4B3C-85C7-B2C483F8E46A}"/>
              </a:ext>
            </a:extLst>
          </p:cNvPr>
          <p:cNvSpPr>
            <a:spLocks noGrp="1"/>
          </p:cNvSpPr>
          <p:nvPr>
            <p:ph type="sldNum" sz="quarter" idx="12"/>
          </p:nvPr>
        </p:nvSpPr>
        <p:spPr>
          <a:xfrm>
            <a:off x="8610600" y="6416679"/>
            <a:ext cx="457200" cy="365125"/>
          </a:xfrm>
        </p:spPr>
        <p:txBody>
          <a:bodyPr/>
          <a:lstStyle/>
          <a:p>
            <a:fld id="{AA6609B8-1C18-4083-9988-A5F5F3686A15}" type="slidenum">
              <a:rPr lang="en-US" smtClean="0"/>
              <a:pPr/>
              <a:t>160</a:t>
            </a:fld>
            <a:endParaRPr lang="en-US" dirty="0"/>
          </a:p>
        </p:txBody>
      </p:sp>
    </p:spTree>
    <p:extLst>
      <p:ext uri="{BB962C8B-B14F-4D97-AF65-F5344CB8AC3E}">
        <p14:creationId xmlns:p14="http://schemas.microsoft.com/office/powerpoint/2010/main" val="264535702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noProof="0" dirty="0"/>
              <a:t>User trace</a:t>
            </a:r>
          </a:p>
        </p:txBody>
      </p:sp>
      <p:sp>
        <p:nvSpPr>
          <p:cNvPr id="3" name="Espace réservé du texte 2"/>
          <p:cNvSpPr>
            <a:spLocks noGrp="1"/>
          </p:cNvSpPr>
          <p:nvPr>
            <p:ph type="body" idx="1"/>
          </p:nvPr>
        </p:nvSpPr>
        <p:spPr/>
        <p:txBody>
          <a:bodyPr/>
          <a:lstStyle/>
          <a:p>
            <a:r>
              <a:rPr lang="en-US" noProof="0" dirty="0"/>
              <a:t>Introduction</a:t>
            </a:r>
          </a:p>
          <a:p>
            <a:r>
              <a:rPr lang="en-US" noProof="0" dirty="0"/>
              <a:t>Creating user traces</a:t>
            </a:r>
          </a:p>
        </p:txBody>
      </p:sp>
      <p:sp>
        <p:nvSpPr>
          <p:cNvPr id="6" name="Footer Placeholder 3">
            <a:extLst>
              <a:ext uri="{FF2B5EF4-FFF2-40B4-BE49-F238E27FC236}">
                <a16:creationId xmlns:a16="http://schemas.microsoft.com/office/drawing/2014/main" xmlns="" id="{2481FD59-E5F7-4B47-B587-38D4AAEA8512}"/>
              </a:ext>
            </a:extLst>
          </p:cNvPr>
          <p:cNvSpPr>
            <a:spLocks noGrp="1"/>
          </p:cNvSpPr>
          <p:nvPr>
            <p:ph type="ftr" sz="quarter" idx="11"/>
          </p:nvPr>
        </p:nvSpPr>
        <p:spPr>
          <a:xfrm>
            <a:off x="5638800" y="6416679"/>
            <a:ext cx="2895600" cy="365125"/>
          </a:xfrm>
        </p:spPr>
        <p:txBody>
          <a:bodyPr/>
          <a:lstStyle/>
          <a:p>
            <a:r>
              <a:rPr lang="en-US" dirty="0"/>
              <a:t>© 2018 </a:t>
            </a:r>
            <a:r>
              <a:rPr lang="en-US" dirty="0" err="1"/>
              <a:t>Planisware</a:t>
            </a:r>
            <a:endParaRPr lang="en-US" dirty="0"/>
          </a:p>
        </p:txBody>
      </p:sp>
      <p:sp>
        <p:nvSpPr>
          <p:cNvPr id="7" name="Slide Number Placeholder 4">
            <a:extLst>
              <a:ext uri="{FF2B5EF4-FFF2-40B4-BE49-F238E27FC236}">
                <a16:creationId xmlns:a16="http://schemas.microsoft.com/office/drawing/2014/main" xmlns="" id="{9CBF0099-6B60-4C1E-AEF0-883BFD1697C4}"/>
              </a:ext>
            </a:extLst>
          </p:cNvPr>
          <p:cNvSpPr>
            <a:spLocks noGrp="1"/>
          </p:cNvSpPr>
          <p:nvPr>
            <p:ph type="sldNum" sz="quarter" idx="12"/>
          </p:nvPr>
        </p:nvSpPr>
        <p:spPr>
          <a:xfrm>
            <a:off x="8610600" y="6416679"/>
            <a:ext cx="457200" cy="365125"/>
          </a:xfrm>
        </p:spPr>
        <p:txBody>
          <a:bodyPr/>
          <a:lstStyle/>
          <a:p>
            <a:fld id="{AA6609B8-1C18-4083-9988-A5F5F3686A15}" type="slidenum">
              <a:rPr lang="en-US" smtClean="0"/>
              <a:pPr/>
              <a:t>161</a:t>
            </a:fld>
            <a:endParaRPr lang="en-US" dirty="0"/>
          </a:p>
        </p:txBody>
      </p:sp>
    </p:spTree>
    <p:extLst>
      <p:ext uri="{BB962C8B-B14F-4D97-AF65-F5344CB8AC3E}">
        <p14:creationId xmlns:p14="http://schemas.microsoft.com/office/powerpoint/2010/main" val="4105509454"/>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Ivan’s third problem…</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24700" y="2856339"/>
            <a:ext cx="1694600" cy="1694600"/>
          </a:xfrm>
          <a:prstGeom prst="ellipse">
            <a:avLst/>
          </a:prstGeom>
          <a:ln w="63500" cap="rnd">
            <a:solidFill>
              <a:schemeClr val="accent1"/>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7" name="Speech Bubble: Oval 6"/>
          <p:cNvSpPr/>
          <p:nvPr/>
        </p:nvSpPr>
        <p:spPr>
          <a:xfrm>
            <a:off x="5257797" y="4825526"/>
            <a:ext cx="2887481" cy="1717928"/>
          </a:xfrm>
          <a:prstGeom prst="wedgeEllipseCallout">
            <a:avLst>
              <a:gd name="adj1" fmla="val -50373"/>
              <a:gd name="adj2" fmla="val -6746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We would like to have more visibility into changes of certain attributes.</a:t>
            </a:r>
          </a:p>
        </p:txBody>
      </p:sp>
      <p:sp>
        <p:nvSpPr>
          <p:cNvPr id="8" name="Footer Placeholder 3">
            <a:extLst>
              <a:ext uri="{FF2B5EF4-FFF2-40B4-BE49-F238E27FC236}">
                <a16:creationId xmlns:a16="http://schemas.microsoft.com/office/drawing/2014/main" xmlns="" id="{28CDCE9F-5139-441A-86B3-C1C74303F4F8}"/>
              </a:ext>
            </a:extLst>
          </p:cNvPr>
          <p:cNvSpPr>
            <a:spLocks noGrp="1"/>
          </p:cNvSpPr>
          <p:nvPr>
            <p:ph type="ftr" sz="quarter" idx="11"/>
          </p:nvPr>
        </p:nvSpPr>
        <p:spPr>
          <a:xfrm>
            <a:off x="5638800" y="6416679"/>
            <a:ext cx="2895600" cy="365125"/>
          </a:xfrm>
        </p:spPr>
        <p:txBody>
          <a:bodyPr/>
          <a:lstStyle/>
          <a:p>
            <a:r>
              <a:rPr lang="en-US" dirty="0"/>
              <a:t>© 2018 </a:t>
            </a:r>
            <a:r>
              <a:rPr lang="en-US" dirty="0" err="1"/>
              <a:t>Planisware</a:t>
            </a:r>
            <a:endParaRPr lang="en-US" dirty="0"/>
          </a:p>
        </p:txBody>
      </p:sp>
      <p:sp>
        <p:nvSpPr>
          <p:cNvPr id="9" name="Slide Number Placeholder 4">
            <a:extLst>
              <a:ext uri="{FF2B5EF4-FFF2-40B4-BE49-F238E27FC236}">
                <a16:creationId xmlns:a16="http://schemas.microsoft.com/office/drawing/2014/main" xmlns="" id="{26EDEB73-824A-4438-BA21-BA62B19CF7EA}"/>
              </a:ext>
            </a:extLst>
          </p:cNvPr>
          <p:cNvSpPr>
            <a:spLocks noGrp="1"/>
          </p:cNvSpPr>
          <p:nvPr>
            <p:ph type="sldNum" sz="quarter" idx="12"/>
          </p:nvPr>
        </p:nvSpPr>
        <p:spPr>
          <a:xfrm>
            <a:off x="8610600" y="6416679"/>
            <a:ext cx="457200" cy="365125"/>
          </a:xfrm>
        </p:spPr>
        <p:txBody>
          <a:bodyPr/>
          <a:lstStyle/>
          <a:p>
            <a:fld id="{AA6609B8-1C18-4083-9988-A5F5F3686A15}" type="slidenum">
              <a:rPr lang="en-US" smtClean="0"/>
              <a:pPr/>
              <a:t>162</a:t>
            </a:fld>
            <a:endParaRPr lang="en-US" dirty="0"/>
          </a:p>
        </p:txBody>
      </p:sp>
    </p:spTree>
    <p:extLst>
      <p:ext uri="{BB962C8B-B14F-4D97-AF65-F5344CB8AC3E}">
        <p14:creationId xmlns:p14="http://schemas.microsoft.com/office/powerpoint/2010/main" val="170838537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30960"/>
            <a:ext cx="8839200" cy="914400"/>
          </a:xfrm>
        </p:spPr>
        <p:txBody>
          <a:bodyPr/>
          <a:lstStyle/>
          <a:p>
            <a:r>
              <a:rPr lang="en-US" noProof="0" dirty="0"/>
              <a:t>User trace - Scenario</a:t>
            </a:r>
          </a:p>
        </p:txBody>
      </p:sp>
      <p:sp>
        <p:nvSpPr>
          <p:cNvPr id="3" name="Rectangle: Rounded Corners 2"/>
          <p:cNvSpPr/>
          <p:nvPr/>
        </p:nvSpPr>
        <p:spPr>
          <a:xfrm>
            <a:off x="975360" y="1411120"/>
            <a:ext cx="8092440" cy="109728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accent1"/>
                </a:solidFill>
              </a:rPr>
              <a:t>We have a project whose description field was changed, but we don’t know when or by whom. Is there a way to monitor changes to this field over time?</a:t>
            </a:r>
            <a:endParaRPr lang="en-US" dirty="0">
              <a:solidFill>
                <a:schemeClr val="accent1"/>
              </a:solidFill>
            </a:endParaRPr>
          </a:p>
        </p:txBody>
      </p:sp>
      <p:sp>
        <p:nvSpPr>
          <p:cNvPr id="6" name="TextBox 5"/>
          <p:cNvSpPr txBox="1"/>
          <p:nvPr/>
        </p:nvSpPr>
        <p:spPr>
          <a:xfrm>
            <a:off x="0" y="887900"/>
            <a:ext cx="3058160" cy="523220"/>
          </a:xfrm>
          <a:prstGeom prst="rect">
            <a:avLst/>
          </a:prstGeom>
          <a:noFill/>
        </p:spPr>
        <p:txBody>
          <a:bodyPr wrap="square" rtlCol="0">
            <a:spAutoFit/>
          </a:bodyPr>
          <a:lstStyle/>
          <a:p>
            <a:r>
              <a:rPr lang="en-US" sz="2800" b="1" dirty="0">
                <a:solidFill>
                  <a:schemeClr val="tx2"/>
                </a:solidFill>
              </a:rPr>
              <a:t>Scenario</a:t>
            </a:r>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820" y="1511448"/>
            <a:ext cx="915671" cy="915671"/>
          </a:xfrm>
          <a:prstGeom prst="ellipse">
            <a:avLst/>
          </a:prstGeom>
          <a:ln w="63500" cap="rnd">
            <a:solidFill>
              <a:schemeClr val="accent1"/>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8" name="Footer Placeholder 3">
            <a:extLst>
              <a:ext uri="{FF2B5EF4-FFF2-40B4-BE49-F238E27FC236}">
                <a16:creationId xmlns:a16="http://schemas.microsoft.com/office/drawing/2014/main" xmlns="" id="{BADE98B1-0A78-448D-8B04-C9F570DF8A48}"/>
              </a:ext>
            </a:extLst>
          </p:cNvPr>
          <p:cNvSpPr>
            <a:spLocks noGrp="1"/>
          </p:cNvSpPr>
          <p:nvPr>
            <p:ph type="ftr" sz="quarter" idx="11"/>
          </p:nvPr>
        </p:nvSpPr>
        <p:spPr>
          <a:xfrm>
            <a:off x="5638800" y="6416679"/>
            <a:ext cx="2895600" cy="365125"/>
          </a:xfrm>
        </p:spPr>
        <p:txBody>
          <a:bodyPr/>
          <a:lstStyle/>
          <a:p>
            <a:r>
              <a:rPr lang="en-US" dirty="0"/>
              <a:t>© 2018 </a:t>
            </a:r>
            <a:r>
              <a:rPr lang="en-US" dirty="0" err="1"/>
              <a:t>Planisware</a:t>
            </a:r>
            <a:endParaRPr lang="en-US" dirty="0"/>
          </a:p>
        </p:txBody>
      </p:sp>
      <p:sp>
        <p:nvSpPr>
          <p:cNvPr id="10" name="Slide Number Placeholder 4">
            <a:extLst>
              <a:ext uri="{FF2B5EF4-FFF2-40B4-BE49-F238E27FC236}">
                <a16:creationId xmlns:a16="http://schemas.microsoft.com/office/drawing/2014/main" xmlns="" id="{B58C4C24-E81C-4F8E-8910-C42F4C86581D}"/>
              </a:ext>
            </a:extLst>
          </p:cNvPr>
          <p:cNvSpPr>
            <a:spLocks noGrp="1"/>
          </p:cNvSpPr>
          <p:nvPr>
            <p:ph type="sldNum" sz="quarter" idx="12"/>
          </p:nvPr>
        </p:nvSpPr>
        <p:spPr>
          <a:xfrm>
            <a:off x="8610600" y="6416679"/>
            <a:ext cx="457200" cy="365125"/>
          </a:xfrm>
        </p:spPr>
        <p:txBody>
          <a:bodyPr/>
          <a:lstStyle/>
          <a:p>
            <a:fld id="{AA6609B8-1C18-4083-9988-A5F5F3686A15}" type="slidenum">
              <a:rPr lang="en-US" smtClean="0"/>
              <a:pPr/>
              <a:t>163</a:t>
            </a:fld>
            <a:endParaRPr lang="en-US" dirty="0"/>
          </a:p>
        </p:txBody>
      </p:sp>
    </p:spTree>
    <p:extLst>
      <p:ext uri="{BB962C8B-B14F-4D97-AF65-F5344CB8AC3E}">
        <p14:creationId xmlns:p14="http://schemas.microsoft.com/office/powerpoint/2010/main" val="2623042512"/>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30960"/>
            <a:ext cx="8839200" cy="914400"/>
          </a:xfrm>
        </p:spPr>
        <p:txBody>
          <a:bodyPr/>
          <a:lstStyle/>
          <a:p>
            <a:r>
              <a:rPr lang="en-US" noProof="0" dirty="0"/>
              <a:t>User trace - Scenario</a:t>
            </a:r>
          </a:p>
        </p:txBody>
      </p:sp>
      <p:sp>
        <p:nvSpPr>
          <p:cNvPr id="3" name="Rectangle: Rounded Corners 2"/>
          <p:cNvSpPr/>
          <p:nvPr/>
        </p:nvSpPr>
        <p:spPr>
          <a:xfrm>
            <a:off x="975360" y="1411120"/>
            <a:ext cx="8092440" cy="109728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solidFill>
              </a:rPr>
              <a:t>We have a project whose description field was changed, but we don’t know when or by whom. Is there a way to monitor changes to this field over time?</a:t>
            </a:r>
          </a:p>
        </p:txBody>
      </p:sp>
      <p:sp>
        <p:nvSpPr>
          <p:cNvPr id="6" name="TextBox 5"/>
          <p:cNvSpPr txBox="1"/>
          <p:nvPr/>
        </p:nvSpPr>
        <p:spPr>
          <a:xfrm>
            <a:off x="0" y="887900"/>
            <a:ext cx="3058160" cy="523220"/>
          </a:xfrm>
          <a:prstGeom prst="rect">
            <a:avLst/>
          </a:prstGeom>
          <a:noFill/>
        </p:spPr>
        <p:txBody>
          <a:bodyPr wrap="square" rtlCol="0">
            <a:spAutoFit/>
          </a:bodyPr>
          <a:lstStyle/>
          <a:p>
            <a:r>
              <a:rPr lang="en-US" sz="2800" b="1" dirty="0">
                <a:solidFill>
                  <a:schemeClr val="tx2"/>
                </a:solidFill>
              </a:rPr>
              <a:t>Scenario</a:t>
            </a:r>
          </a:p>
        </p:txBody>
      </p:sp>
      <p:sp>
        <p:nvSpPr>
          <p:cNvPr id="12" name="TextBox 11"/>
          <p:cNvSpPr txBox="1"/>
          <p:nvPr/>
        </p:nvSpPr>
        <p:spPr>
          <a:xfrm>
            <a:off x="0" y="2610909"/>
            <a:ext cx="3058160" cy="523220"/>
          </a:xfrm>
          <a:prstGeom prst="rect">
            <a:avLst/>
          </a:prstGeom>
          <a:noFill/>
        </p:spPr>
        <p:txBody>
          <a:bodyPr wrap="square" rtlCol="0">
            <a:spAutoFit/>
          </a:bodyPr>
          <a:lstStyle/>
          <a:p>
            <a:r>
              <a:rPr lang="en-US" sz="2800" b="1" dirty="0">
                <a:solidFill>
                  <a:schemeClr val="accent4"/>
                </a:solidFill>
              </a:rPr>
              <a:t>Analysis</a:t>
            </a:r>
          </a:p>
        </p:txBody>
      </p:sp>
      <p:pic>
        <p:nvPicPr>
          <p:cNvPr id="16" name="Picture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820" y="1511448"/>
            <a:ext cx="915671" cy="915671"/>
          </a:xfrm>
          <a:prstGeom prst="ellipse">
            <a:avLst/>
          </a:prstGeom>
          <a:ln w="63500" cap="rnd">
            <a:solidFill>
              <a:schemeClr val="accent1"/>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1" name="Oval 10"/>
          <p:cNvSpPr/>
          <p:nvPr/>
        </p:nvSpPr>
        <p:spPr>
          <a:xfrm>
            <a:off x="2760339" y="1461602"/>
            <a:ext cx="294640" cy="26416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1</a:t>
            </a:r>
          </a:p>
        </p:txBody>
      </p:sp>
      <p:sp>
        <p:nvSpPr>
          <p:cNvPr id="15" name="Oval 14"/>
          <p:cNvSpPr/>
          <p:nvPr/>
        </p:nvSpPr>
        <p:spPr>
          <a:xfrm>
            <a:off x="5491480" y="2210863"/>
            <a:ext cx="294640" cy="26416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2</a:t>
            </a:r>
          </a:p>
        </p:txBody>
      </p:sp>
      <p:sp>
        <p:nvSpPr>
          <p:cNvPr id="19" name="Rectangle: Rounded Corners 12"/>
          <p:cNvSpPr/>
          <p:nvPr/>
        </p:nvSpPr>
        <p:spPr>
          <a:xfrm>
            <a:off x="91440" y="3205947"/>
            <a:ext cx="8976360" cy="3210732"/>
          </a:xfrm>
          <a:prstGeom prst="roundRect">
            <a:avLst/>
          </a:prstGeom>
        </p:spPr>
        <p:style>
          <a:lnRef idx="2">
            <a:schemeClr val="accent4"/>
          </a:lnRef>
          <a:fillRef idx="1">
            <a:schemeClr val="lt1"/>
          </a:fillRef>
          <a:effectRef idx="0">
            <a:schemeClr val="accent4"/>
          </a:effectRef>
          <a:fontRef idx="minor">
            <a:schemeClr val="dk1"/>
          </a:fontRef>
        </p:style>
        <p:txBody>
          <a:bodyPr rtlCol="0" anchor="ctr"/>
          <a:lstStyle/>
          <a:p>
            <a:r>
              <a:rPr lang="en-GB" dirty="0">
                <a:solidFill>
                  <a:schemeClr val="accent4"/>
                </a:solidFill>
              </a:rPr>
              <a:t>A user trace gives administrators the ability to see a record of user actions, such as attribute modification. In addition, user traces can be used to monitor object creation and deletion. </a:t>
            </a:r>
          </a:p>
          <a:p>
            <a:endParaRPr lang="en-GB" dirty="0">
              <a:solidFill>
                <a:schemeClr val="accent4"/>
              </a:solidFill>
            </a:endParaRPr>
          </a:p>
          <a:p>
            <a:r>
              <a:rPr lang="en-GB" b="1" dirty="0">
                <a:solidFill>
                  <a:schemeClr val="accent4"/>
                </a:solidFill>
              </a:rPr>
              <a:t>How to break down the situation: </a:t>
            </a:r>
            <a:r>
              <a:rPr lang="en-GB" dirty="0">
                <a:solidFill>
                  <a:schemeClr val="accent4"/>
                </a:solidFill>
              </a:rPr>
              <a:t/>
            </a:r>
            <a:br>
              <a:rPr lang="en-GB" dirty="0">
                <a:solidFill>
                  <a:schemeClr val="accent4"/>
                </a:solidFill>
              </a:rPr>
            </a:br>
            <a:r>
              <a:rPr lang="en-GB" dirty="0">
                <a:solidFill>
                  <a:schemeClr val="accent4"/>
                </a:solidFill>
              </a:rPr>
              <a:t> 	1. Figure out relevant classes 		- </a:t>
            </a:r>
            <a:r>
              <a:rPr lang="en-GB" b="1" dirty="0">
                <a:solidFill>
                  <a:schemeClr val="accent4"/>
                </a:solidFill>
              </a:rPr>
              <a:t>Project:</a:t>
            </a:r>
            <a:r>
              <a:rPr lang="en-GB" dirty="0">
                <a:solidFill>
                  <a:schemeClr val="accent4"/>
                </a:solidFill>
              </a:rPr>
              <a:t> description</a:t>
            </a:r>
            <a:br>
              <a:rPr lang="en-GB" dirty="0">
                <a:solidFill>
                  <a:schemeClr val="accent4"/>
                </a:solidFill>
              </a:rPr>
            </a:br>
            <a:r>
              <a:rPr lang="en-GB" dirty="0">
                <a:solidFill>
                  <a:schemeClr val="accent4"/>
                </a:solidFill>
              </a:rPr>
              <a:t> 	</a:t>
            </a:r>
          </a:p>
        </p:txBody>
      </p:sp>
      <p:sp>
        <p:nvSpPr>
          <p:cNvPr id="20" name="Oval 19"/>
          <p:cNvSpPr/>
          <p:nvPr/>
        </p:nvSpPr>
        <p:spPr>
          <a:xfrm>
            <a:off x="1150620" y="5237947"/>
            <a:ext cx="294640" cy="26416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1</a:t>
            </a:r>
          </a:p>
        </p:txBody>
      </p:sp>
      <p:sp>
        <p:nvSpPr>
          <p:cNvPr id="13" name="Footer Placeholder 3">
            <a:extLst>
              <a:ext uri="{FF2B5EF4-FFF2-40B4-BE49-F238E27FC236}">
                <a16:creationId xmlns:a16="http://schemas.microsoft.com/office/drawing/2014/main" xmlns="" id="{72D867FA-761F-4BEA-B310-AB005C6A3450}"/>
              </a:ext>
            </a:extLst>
          </p:cNvPr>
          <p:cNvSpPr>
            <a:spLocks noGrp="1"/>
          </p:cNvSpPr>
          <p:nvPr>
            <p:ph type="ftr" sz="quarter" idx="11"/>
          </p:nvPr>
        </p:nvSpPr>
        <p:spPr>
          <a:xfrm>
            <a:off x="5638800" y="6416679"/>
            <a:ext cx="2895600" cy="365125"/>
          </a:xfrm>
        </p:spPr>
        <p:txBody>
          <a:bodyPr/>
          <a:lstStyle/>
          <a:p>
            <a:r>
              <a:rPr lang="en-US" dirty="0"/>
              <a:t>© 2018 </a:t>
            </a:r>
            <a:r>
              <a:rPr lang="en-US" dirty="0" err="1"/>
              <a:t>Planisware</a:t>
            </a:r>
            <a:endParaRPr lang="en-US" dirty="0"/>
          </a:p>
        </p:txBody>
      </p:sp>
      <p:sp>
        <p:nvSpPr>
          <p:cNvPr id="14" name="Slide Number Placeholder 4">
            <a:extLst>
              <a:ext uri="{FF2B5EF4-FFF2-40B4-BE49-F238E27FC236}">
                <a16:creationId xmlns:a16="http://schemas.microsoft.com/office/drawing/2014/main" xmlns="" id="{FEFE6D2A-7ABD-411B-8897-5D64FB0CC018}"/>
              </a:ext>
            </a:extLst>
          </p:cNvPr>
          <p:cNvSpPr>
            <a:spLocks noGrp="1"/>
          </p:cNvSpPr>
          <p:nvPr>
            <p:ph type="sldNum" sz="quarter" idx="12"/>
          </p:nvPr>
        </p:nvSpPr>
        <p:spPr>
          <a:xfrm>
            <a:off x="8610600" y="6416679"/>
            <a:ext cx="457200" cy="365125"/>
          </a:xfrm>
        </p:spPr>
        <p:txBody>
          <a:bodyPr/>
          <a:lstStyle/>
          <a:p>
            <a:fld id="{AA6609B8-1C18-4083-9988-A5F5F3686A15}" type="slidenum">
              <a:rPr lang="en-US" smtClean="0"/>
              <a:pPr/>
              <a:t>164</a:t>
            </a:fld>
            <a:endParaRPr lang="en-US" dirty="0"/>
          </a:p>
        </p:txBody>
      </p:sp>
    </p:spTree>
    <p:extLst>
      <p:ext uri="{BB962C8B-B14F-4D97-AF65-F5344CB8AC3E}">
        <p14:creationId xmlns:p14="http://schemas.microsoft.com/office/powerpoint/2010/main" val="516817219"/>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30960"/>
            <a:ext cx="8839200" cy="914400"/>
          </a:xfrm>
        </p:spPr>
        <p:txBody>
          <a:bodyPr/>
          <a:lstStyle/>
          <a:p>
            <a:r>
              <a:rPr lang="en-US" noProof="0" dirty="0"/>
              <a:t>User trace - Scenario</a:t>
            </a:r>
          </a:p>
        </p:txBody>
      </p:sp>
      <p:sp>
        <p:nvSpPr>
          <p:cNvPr id="3" name="Rectangle: Rounded Corners 2"/>
          <p:cNvSpPr/>
          <p:nvPr/>
        </p:nvSpPr>
        <p:spPr>
          <a:xfrm>
            <a:off x="975360" y="1411120"/>
            <a:ext cx="8092440" cy="109728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solidFill>
              </a:rPr>
              <a:t>We have a project whose description field was changed, but we don’t know when or by whom. Is there a way to monitor changes to this field over time?</a:t>
            </a:r>
          </a:p>
        </p:txBody>
      </p:sp>
      <p:sp>
        <p:nvSpPr>
          <p:cNvPr id="6" name="TextBox 5"/>
          <p:cNvSpPr txBox="1"/>
          <p:nvPr/>
        </p:nvSpPr>
        <p:spPr>
          <a:xfrm>
            <a:off x="0" y="887900"/>
            <a:ext cx="3058160" cy="523220"/>
          </a:xfrm>
          <a:prstGeom prst="rect">
            <a:avLst/>
          </a:prstGeom>
          <a:noFill/>
        </p:spPr>
        <p:txBody>
          <a:bodyPr wrap="square" rtlCol="0">
            <a:spAutoFit/>
          </a:bodyPr>
          <a:lstStyle/>
          <a:p>
            <a:r>
              <a:rPr lang="en-US" sz="2800" b="1" dirty="0">
                <a:solidFill>
                  <a:schemeClr val="tx2"/>
                </a:solidFill>
              </a:rPr>
              <a:t>Scenario</a:t>
            </a:r>
          </a:p>
        </p:txBody>
      </p:sp>
      <p:sp>
        <p:nvSpPr>
          <p:cNvPr id="12" name="TextBox 11"/>
          <p:cNvSpPr txBox="1"/>
          <p:nvPr/>
        </p:nvSpPr>
        <p:spPr>
          <a:xfrm>
            <a:off x="0" y="2610909"/>
            <a:ext cx="3058160" cy="523220"/>
          </a:xfrm>
          <a:prstGeom prst="rect">
            <a:avLst/>
          </a:prstGeom>
          <a:noFill/>
        </p:spPr>
        <p:txBody>
          <a:bodyPr wrap="square" rtlCol="0">
            <a:spAutoFit/>
          </a:bodyPr>
          <a:lstStyle/>
          <a:p>
            <a:r>
              <a:rPr lang="en-US" sz="2800" b="1" dirty="0">
                <a:solidFill>
                  <a:schemeClr val="accent4"/>
                </a:solidFill>
              </a:rPr>
              <a:t>Analysis</a:t>
            </a:r>
          </a:p>
        </p:txBody>
      </p:sp>
      <p:sp>
        <p:nvSpPr>
          <p:cNvPr id="13" name="Rectangle: Rounded Corners 12"/>
          <p:cNvSpPr/>
          <p:nvPr/>
        </p:nvSpPr>
        <p:spPr>
          <a:xfrm>
            <a:off x="91440" y="3205947"/>
            <a:ext cx="8976360" cy="3210732"/>
          </a:xfrm>
          <a:prstGeom prst="roundRect">
            <a:avLst/>
          </a:prstGeom>
        </p:spPr>
        <p:style>
          <a:lnRef idx="2">
            <a:schemeClr val="accent4"/>
          </a:lnRef>
          <a:fillRef idx="1">
            <a:schemeClr val="lt1"/>
          </a:fillRef>
          <a:effectRef idx="0">
            <a:schemeClr val="accent4"/>
          </a:effectRef>
          <a:fontRef idx="minor">
            <a:schemeClr val="dk1"/>
          </a:fontRef>
        </p:style>
        <p:txBody>
          <a:bodyPr rtlCol="0" anchor="ctr"/>
          <a:lstStyle/>
          <a:p>
            <a:r>
              <a:rPr lang="en-GB" dirty="0">
                <a:solidFill>
                  <a:schemeClr val="accent4"/>
                </a:solidFill>
              </a:rPr>
              <a:t>A user trace gives administrators the ability to see a record of user actions, such as attribute modification. In addition, user traces can be used to monitor object creation and deletion. </a:t>
            </a:r>
          </a:p>
          <a:p>
            <a:endParaRPr lang="en-GB" dirty="0">
              <a:solidFill>
                <a:schemeClr val="accent4"/>
              </a:solidFill>
            </a:endParaRPr>
          </a:p>
          <a:p>
            <a:r>
              <a:rPr lang="en-GB" b="1" dirty="0">
                <a:solidFill>
                  <a:schemeClr val="accent4"/>
                </a:solidFill>
              </a:rPr>
              <a:t>How to break down the situation: </a:t>
            </a:r>
            <a:r>
              <a:rPr lang="en-GB" dirty="0">
                <a:solidFill>
                  <a:schemeClr val="accent4"/>
                </a:solidFill>
              </a:rPr>
              <a:t/>
            </a:r>
            <a:br>
              <a:rPr lang="en-GB" dirty="0">
                <a:solidFill>
                  <a:schemeClr val="accent4"/>
                </a:solidFill>
              </a:rPr>
            </a:br>
            <a:r>
              <a:rPr lang="en-GB" dirty="0">
                <a:solidFill>
                  <a:schemeClr val="accent4"/>
                </a:solidFill>
              </a:rPr>
              <a:t> 	1. Figure out relevant classes 		- </a:t>
            </a:r>
            <a:r>
              <a:rPr lang="en-GB" b="1" dirty="0">
                <a:solidFill>
                  <a:schemeClr val="accent4"/>
                </a:solidFill>
              </a:rPr>
              <a:t>Project:</a:t>
            </a:r>
            <a:r>
              <a:rPr lang="en-GB" dirty="0">
                <a:solidFill>
                  <a:schemeClr val="accent4"/>
                </a:solidFill>
              </a:rPr>
              <a:t> description</a:t>
            </a:r>
            <a:br>
              <a:rPr lang="en-GB" dirty="0">
                <a:solidFill>
                  <a:schemeClr val="accent4"/>
                </a:solidFill>
              </a:rPr>
            </a:br>
            <a:r>
              <a:rPr lang="en-GB" dirty="0">
                <a:solidFill>
                  <a:schemeClr val="accent4"/>
                </a:solidFill>
              </a:rPr>
              <a:t> 	    Determine what needs to be done		- user trace on modification</a:t>
            </a:r>
          </a:p>
        </p:txBody>
      </p:sp>
      <p:sp>
        <p:nvSpPr>
          <p:cNvPr id="14" name="Oval 13"/>
          <p:cNvSpPr/>
          <p:nvPr/>
        </p:nvSpPr>
        <p:spPr>
          <a:xfrm>
            <a:off x="1150620" y="5237947"/>
            <a:ext cx="294640" cy="26416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1</a:t>
            </a:r>
          </a:p>
        </p:txBody>
      </p:sp>
      <p:pic>
        <p:nvPicPr>
          <p:cNvPr id="16" name="Picture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820" y="1511448"/>
            <a:ext cx="915671" cy="915671"/>
          </a:xfrm>
          <a:prstGeom prst="ellipse">
            <a:avLst/>
          </a:prstGeom>
          <a:ln w="63500" cap="rnd">
            <a:solidFill>
              <a:schemeClr val="accent1"/>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1" name="Oval 10"/>
          <p:cNvSpPr/>
          <p:nvPr/>
        </p:nvSpPr>
        <p:spPr>
          <a:xfrm>
            <a:off x="2760339" y="1461602"/>
            <a:ext cx="294640" cy="26416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1</a:t>
            </a:r>
          </a:p>
        </p:txBody>
      </p:sp>
      <p:sp>
        <p:nvSpPr>
          <p:cNvPr id="15" name="Oval 14"/>
          <p:cNvSpPr/>
          <p:nvPr/>
        </p:nvSpPr>
        <p:spPr>
          <a:xfrm>
            <a:off x="5491480" y="2210863"/>
            <a:ext cx="294640" cy="26416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2</a:t>
            </a:r>
          </a:p>
        </p:txBody>
      </p:sp>
      <p:sp>
        <p:nvSpPr>
          <p:cNvPr id="17" name="Oval 16"/>
          <p:cNvSpPr/>
          <p:nvPr/>
        </p:nvSpPr>
        <p:spPr>
          <a:xfrm>
            <a:off x="1150620" y="5502107"/>
            <a:ext cx="294640" cy="26416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2</a:t>
            </a:r>
          </a:p>
        </p:txBody>
      </p:sp>
      <p:sp>
        <p:nvSpPr>
          <p:cNvPr id="18" name="Footer Placeholder 3">
            <a:extLst>
              <a:ext uri="{FF2B5EF4-FFF2-40B4-BE49-F238E27FC236}">
                <a16:creationId xmlns:a16="http://schemas.microsoft.com/office/drawing/2014/main" xmlns="" id="{BEC1CBB4-6119-4961-BDF1-1C01C9249E1A}"/>
              </a:ext>
            </a:extLst>
          </p:cNvPr>
          <p:cNvSpPr>
            <a:spLocks noGrp="1"/>
          </p:cNvSpPr>
          <p:nvPr>
            <p:ph type="ftr" sz="quarter" idx="11"/>
          </p:nvPr>
        </p:nvSpPr>
        <p:spPr>
          <a:xfrm>
            <a:off x="5638800" y="6416679"/>
            <a:ext cx="2895600" cy="365125"/>
          </a:xfrm>
        </p:spPr>
        <p:txBody>
          <a:bodyPr/>
          <a:lstStyle/>
          <a:p>
            <a:r>
              <a:rPr lang="en-US" dirty="0"/>
              <a:t>© 2018 </a:t>
            </a:r>
            <a:r>
              <a:rPr lang="en-US" dirty="0" err="1"/>
              <a:t>Planisware</a:t>
            </a:r>
            <a:endParaRPr lang="en-US" dirty="0"/>
          </a:p>
        </p:txBody>
      </p:sp>
      <p:sp>
        <p:nvSpPr>
          <p:cNvPr id="19" name="Slide Number Placeholder 4">
            <a:extLst>
              <a:ext uri="{FF2B5EF4-FFF2-40B4-BE49-F238E27FC236}">
                <a16:creationId xmlns:a16="http://schemas.microsoft.com/office/drawing/2014/main" xmlns="" id="{1012D5F8-5F82-4D68-8966-B64A066BCA0E}"/>
              </a:ext>
            </a:extLst>
          </p:cNvPr>
          <p:cNvSpPr>
            <a:spLocks noGrp="1"/>
          </p:cNvSpPr>
          <p:nvPr>
            <p:ph type="sldNum" sz="quarter" idx="12"/>
          </p:nvPr>
        </p:nvSpPr>
        <p:spPr>
          <a:xfrm>
            <a:off x="8610600" y="6416679"/>
            <a:ext cx="457200" cy="365125"/>
          </a:xfrm>
        </p:spPr>
        <p:txBody>
          <a:bodyPr/>
          <a:lstStyle/>
          <a:p>
            <a:fld id="{AA6609B8-1C18-4083-9988-A5F5F3686A15}" type="slidenum">
              <a:rPr lang="en-US" smtClean="0"/>
              <a:pPr/>
              <a:t>165</a:t>
            </a:fld>
            <a:endParaRPr lang="en-US" dirty="0"/>
          </a:p>
        </p:txBody>
      </p:sp>
    </p:spTree>
    <p:extLst>
      <p:ext uri="{BB962C8B-B14F-4D97-AF65-F5344CB8AC3E}">
        <p14:creationId xmlns:p14="http://schemas.microsoft.com/office/powerpoint/2010/main" val="2180115203"/>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3"/>
          <a:stretch>
            <a:fillRect/>
          </a:stretch>
        </p:blipFill>
        <p:spPr>
          <a:xfrm>
            <a:off x="0" y="3158465"/>
            <a:ext cx="9144000" cy="2103170"/>
          </a:xfrm>
          <a:prstGeom prst="rect">
            <a:avLst/>
          </a:prstGeom>
        </p:spPr>
      </p:pic>
      <p:sp>
        <p:nvSpPr>
          <p:cNvPr id="2" name="Titre 1"/>
          <p:cNvSpPr>
            <a:spLocks noGrp="1"/>
          </p:cNvSpPr>
          <p:nvPr>
            <p:ph type="title"/>
          </p:nvPr>
        </p:nvSpPr>
        <p:spPr/>
        <p:txBody>
          <a:bodyPr/>
          <a:lstStyle/>
          <a:p>
            <a:r>
              <a:rPr lang="en-US" noProof="0" dirty="0"/>
              <a:t>Introduction</a:t>
            </a:r>
          </a:p>
        </p:txBody>
      </p:sp>
      <p:sp>
        <p:nvSpPr>
          <p:cNvPr id="5" name="ZoneTexte 4"/>
          <p:cNvSpPr txBox="1"/>
          <p:nvPr/>
        </p:nvSpPr>
        <p:spPr>
          <a:xfrm>
            <a:off x="304799" y="914400"/>
            <a:ext cx="8534401" cy="1938992"/>
          </a:xfrm>
          <a:prstGeom prst="rect">
            <a:avLst/>
          </a:prstGeom>
          <a:noFill/>
        </p:spPr>
        <p:txBody>
          <a:bodyPr wrap="square" rtlCol="0">
            <a:spAutoFit/>
          </a:bodyPr>
          <a:lstStyle/>
          <a:p>
            <a:r>
              <a:rPr lang="en-US" sz="2000" dirty="0"/>
              <a:t>User trace enables managers and administrators to track changes on a selected Object type. User traces allow you to define what kind of change concerning the selected object class you want to trace: the creation, the deletion, or the modification of a specific attribute. You can display the user trace log in the </a:t>
            </a:r>
            <a:r>
              <a:rPr lang="en-US" sz="2000" b="1" dirty="0">
                <a:solidFill>
                  <a:schemeClr val="accent1"/>
                </a:solidFill>
              </a:rPr>
              <a:t>Data</a:t>
            </a:r>
            <a:r>
              <a:rPr lang="en-US" sz="2000" dirty="0"/>
              <a:t> page, by selecting </a:t>
            </a:r>
            <a:r>
              <a:rPr lang="en-US" sz="2000" b="1" dirty="0">
                <a:solidFill>
                  <a:schemeClr val="accent1"/>
                </a:solidFill>
              </a:rPr>
              <a:t>User traces logs </a:t>
            </a:r>
            <a:r>
              <a:rPr lang="en-US" sz="2000" dirty="0"/>
              <a:t>in the Object type filter</a:t>
            </a:r>
          </a:p>
        </p:txBody>
      </p:sp>
      <p:sp>
        <p:nvSpPr>
          <p:cNvPr id="7" name="Footer Placeholder 3">
            <a:extLst>
              <a:ext uri="{FF2B5EF4-FFF2-40B4-BE49-F238E27FC236}">
                <a16:creationId xmlns:a16="http://schemas.microsoft.com/office/drawing/2014/main" xmlns="" id="{B332FF5C-56C6-4D1F-B68B-A7F8D6DA7DA8}"/>
              </a:ext>
            </a:extLst>
          </p:cNvPr>
          <p:cNvSpPr>
            <a:spLocks noGrp="1"/>
          </p:cNvSpPr>
          <p:nvPr>
            <p:ph type="ftr" sz="quarter" idx="11"/>
          </p:nvPr>
        </p:nvSpPr>
        <p:spPr>
          <a:xfrm>
            <a:off x="5638800" y="6416679"/>
            <a:ext cx="2895600" cy="365125"/>
          </a:xfrm>
        </p:spPr>
        <p:txBody>
          <a:bodyPr/>
          <a:lstStyle/>
          <a:p>
            <a:r>
              <a:rPr lang="en-US" dirty="0"/>
              <a:t>© 2018 </a:t>
            </a:r>
            <a:r>
              <a:rPr lang="en-US" dirty="0" err="1"/>
              <a:t>Planisware</a:t>
            </a:r>
            <a:endParaRPr lang="en-US" dirty="0"/>
          </a:p>
        </p:txBody>
      </p:sp>
      <p:sp>
        <p:nvSpPr>
          <p:cNvPr id="8" name="Slide Number Placeholder 4">
            <a:extLst>
              <a:ext uri="{FF2B5EF4-FFF2-40B4-BE49-F238E27FC236}">
                <a16:creationId xmlns:a16="http://schemas.microsoft.com/office/drawing/2014/main" xmlns="" id="{38E61719-6794-4604-AE26-432E832F8542}"/>
              </a:ext>
            </a:extLst>
          </p:cNvPr>
          <p:cNvSpPr>
            <a:spLocks noGrp="1"/>
          </p:cNvSpPr>
          <p:nvPr>
            <p:ph type="sldNum" sz="quarter" idx="12"/>
          </p:nvPr>
        </p:nvSpPr>
        <p:spPr>
          <a:xfrm>
            <a:off x="8610600" y="6416679"/>
            <a:ext cx="457200" cy="365125"/>
          </a:xfrm>
        </p:spPr>
        <p:txBody>
          <a:bodyPr/>
          <a:lstStyle/>
          <a:p>
            <a:fld id="{AA6609B8-1C18-4083-9988-A5F5F3686A15}" type="slidenum">
              <a:rPr lang="en-US" smtClean="0"/>
              <a:pPr/>
              <a:t>166</a:t>
            </a:fld>
            <a:endParaRPr lang="en-US" dirty="0"/>
          </a:p>
        </p:txBody>
      </p:sp>
    </p:spTree>
    <p:extLst>
      <p:ext uri="{BB962C8B-B14F-4D97-AF65-F5344CB8AC3E}">
        <p14:creationId xmlns:p14="http://schemas.microsoft.com/office/powerpoint/2010/main" val="1448053606"/>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p:cNvPicPr>
            <a:picLocks noChangeAspect="1"/>
          </p:cNvPicPr>
          <p:nvPr/>
        </p:nvPicPr>
        <p:blipFill>
          <a:blip r:embed="rId3"/>
          <a:stretch>
            <a:fillRect/>
          </a:stretch>
        </p:blipFill>
        <p:spPr>
          <a:xfrm>
            <a:off x="0" y="1840653"/>
            <a:ext cx="9144000" cy="2127215"/>
          </a:xfrm>
          <a:prstGeom prst="rect">
            <a:avLst/>
          </a:prstGeom>
        </p:spPr>
      </p:pic>
      <p:sp>
        <p:nvSpPr>
          <p:cNvPr id="2" name="Titre 1"/>
          <p:cNvSpPr>
            <a:spLocks noGrp="1"/>
          </p:cNvSpPr>
          <p:nvPr>
            <p:ph type="title"/>
          </p:nvPr>
        </p:nvSpPr>
        <p:spPr/>
        <p:txBody>
          <a:bodyPr/>
          <a:lstStyle/>
          <a:p>
            <a:r>
              <a:rPr lang="en-US" noProof="0" dirty="0"/>
              <a:t>Creating user traces</a:t>
            </a:r>
          </a:p>
        </p:txBody>
      </p:sp>
      <p:sp>
        <p:nvSpPr>
          <p:cNvPr id="8" name="ZoneTexte 7"/>
          <p:cNvSpPr txBox="1"/>
          <p:nvPr/>
        </p:nvSpPr>
        <p:spPr>
          <a:xfrm>
            <a:off x="306000" y="986135"/>
            <a:ext cx="8507187" cy="461665"/>
          </a:xfrm>
          <a:prstGeom prst="rect">
            <a:avLst/>
          </a:prstGeom>
          <a:noFill/>
        </p:spPr>
        <p:txBody>
          <a:bodyPr wrap="square" rtlCol="0">
            <a:spAutoFit/>
          </a:bodyPr>
          <a:lstStyle/>
          <a:p>
            <a:r>
              <a:rPr lang="en-US" sz="2400" dirty="0"/>
              <a:t>To create an user trace:</a:t>
            </a:r>
          </a:p>
        </p:txBody>
      </p:sp>
      <p:sp>
        <p:nvSpPr>
          <p:cNvPr id="6" name="ZoneTexte 5"/>
          <p:cNvSpPr txBox="1"/>
          <p:nvPr/>
        </p:nvSpPr>
        <p:spPr>
          <a:xfrm>
            <a:off x="1143000" y="2181594"/>
            <a:ext cx="2021957" cy="369332"/>
          </a:xfrm>
          <a:prstGeom prst="rect">
            <a:avLst/>
          </a:prstGeom>
          <a:solidFill>
            <a:schemeClr val="bg1"/>
          </a:solidFill>
          <a:effectLst>
            <a:outerShdw blurRad="50800" dist="38100" dir="2700000" algn="tl" rotWithShape="0">
              <a:prstClr val="black">
                <a:alpha val="40000"/>
              </a:prstClr>
            </a:outerShdw>
          </a:effectLst>
        </p:spPr>
        <p:txBody>
          <a:bodyPr wrap="square" rtlCol="0">
            <a:spAutoFit/>
          </a:bodyPr>
          <a:lstStyle/>
          <a:p>
            <a:r>
              <a:rPr lang="en-US" dirty="0"/>
              <a:t>Click the </a:t>
            </a:r>
            <a:r>
              <a:rPr lang="en-US" b="1" dirty="0">
                <a:solidFill>
                  <a:schemeClr val="accent1"/>
                </a:solidFill>
              </a:rPr>
              <a:t>+</a:t>
            </a:r>
            <a:r>
              <a:rPr lang="en-US" dirty="0"/>
              <a:t> button.</a:t>
            </a:r>
          </a:p>
        </p:txBody>
      </p:sp>
      <p:sp>
        <p:nvSpPr>
          <p:cNvPr id="7" name="ZoneTexte 6"/>
          <p:cNvSpPr txBox="1"/>
          <p:nvPr/>
        </p:nvSpPr>
        <p:spPr>
          <a:xfrm>
            <a:off x="7299649" y="4260948"/>
            <a:ext cx="1524000" cy="369332"/>
          </a:xfrm>
          <a:prstGeom prst="rect">
            <a:avLst/>
          </a:prstGeom>
          <a:solidFill>
            <a:schemeClr val="bg1"/>
          </a:solidFill>
          <a:effectLst>
            <a:outerShdw blurRad="50800" dist="38100" dir="2700000" algn="tl" rotWithShape="0">
              <a:prstClr val="black">
                <a:alpha val="40000"/>
              </a:prstClr>
            </a:outerShdw>
          </a:effectLst>
        </p:spPr>
        <p:txBody>
          <a:bodyPr wrap="square" rtlCol="0">
            <a:spAutoFit/>
          </a:bodyPr>
          <a:lstStyle/>
          <a:p>
            <a:r>
              <a:rPr lang="en-US" dirty="0"/>
              <a:t>Click </a:t>
            </a:r>
            <a:r>
              <a:rPr lang="en-US" b="1" dirty="0">
                <a:solidFill>
                  <a:schemeClr val="accent1"/>
                </a:solidFill>
              </a:rPr>
              <a:t>Create</a:t>
            </a:r>
            <a:r>
              <a:rPr lang="en-US" dirty="0"/>
              <a:t>.</a:t>
            </a:r>
          </a:p>
        </p:txBody>
      </p:sp>
      <p:cxnSp>
        <p:nvCxnSpPr>
          <p:cNvPr id="9" name="Connecteur en angle 8"/>
          <p:cNvCxnSpPr>
            <a:cxnSpLocks/>
            <a:stCxn id="33" idx="2"/>
            <a:endCxn id="7" idx="0"/>
          </p:cNvCxnSpPr>
          <p:nvPr/>
        </p:nvCxnSpPr>
        <p:spPr>
          <a:xfrm rot="5400000">
            <a:off x="8107070" y="3882551"/>
            <a:ext cx="332977" cy="423817"/>
          </a:xfrm>
          <a:prstGeom prst="bentConnector3">
            <a:avLst>
              <a:gd name="adj1" fmla="val 50000"/>
            </a:avLst>
          </a:prstGeom>
          <a:ln w="19050">
            <a:tailEnd type="arrow"/>
          </a:ln>
        </p:spPr>
        <p:style>
          <a:lnRef idx="1">
            <a:schemeClr val="accent1"/>
          </a:lnRef>
          <a:fillRef idx="0">
            <a:schemeClr val="accent1"/>
          </a:fillRef>
          <a:effectRef idx="0">
            <a:schemeClr val="accent1"/>
          </a:effectRef>
          <a:fontRef idx="minor">
            <a:schemeClr val="tx1"/>
          </a:fontRef>
        </p:style>
      </p:cxnSp>
      <p:sp>
        <p:nvSpPr>
          <p:cNvPr id="12" name="ZoneTexte 11"/>
          <p:cNvSpPr txBox="1"/>
          <p:nvPr/>
        </p:nvSpPr>
        <p:spPr>
          <a:xfrm>
            <a:off x="816429" y="3837410"/>
            <a:ext cx="4165973" cy="369332"/>
          </a:xfrm>
          <a:prstGeom prst="rect">
            <a:avLst/>
          </a:prstGeom>
          <a:solidFill>
            <a:schemeClr val="bg1"/>
          </a:solidFill>
          <a:effectLst>
            <a:outerShdw blurRad="50800" dist="38100" dir="2700000" algn="tl" rotWithShape="0">
              <a:prstClr val="black">
                <a:alpha val="40000"/>
              </a:prstClr>
            </a:outerShdw>
          </a:effectLst>
        </p:spPr>
        <p:txBody>
          <a:bodyPr wrap="square" rtlCol="0">
            <a:spAutoFit/>
          </a:bodyPr>
          <a:lstStyle/>
          <a:p>
            <a:r>
              <a:rPr lang="en-US" dirty="0"/>
              <a:t>Enter a filter on the Class to observe</a:t>
            </a:r>
          </a:p>
        </p:txBody>
      </p:sp>
      <p:sp>
        <p:nvSpPr>
          <p:cNvPr id="13" name="Rectangle à coins arrondis 12"/>
          <p:cNvSpPr/>
          <p:nvPr/>
        </p:nvSpPr>
        <p:spPr>
          <a:xfrm>
            <a:off x="103304" y="3235827"/>
            <a:ext cx="4318481" cy="107972"/>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 name="Rectangle à coins arrondis 16"/>
          <p:cNvSpPr/>
          <p:nvPr/>
        </p:nvSpPr>
        <p:spPr>
          <a:xfrm>
            <a:off x="4479512" y="3214282"/>
            <a:ext cx="4482095" cy="148021"/>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 name="ZoneTexte 18"/>
          <p:cNvSpPr txBox="1"/>
          <p:nvPr/>
        </p:nvSpPr>
        <p:spPr>
          <a:xfrm>
            <a:off x="4876356" y="2097102"/>
            <a:ext cx="3657600" cy="646331"/>
          </a:xfrm>
          <a:prstGeom prst="rect">
            <a:avLst/>
          </a:prstGeom>
          <a:solidFill>
            <a:schemeClr val="bg1"/>
          </a:solidFill>
          <a:effectLst>
            <a:outerShdw blurRad="50800" dist="38100" dir="2700000" algn="tl" rotWithShape="0">
              <a:prstClr val="black">
                <a:alpha val="40000"/>
              </a:prstClr>
            </a:outerShdw>
          </a:effectLst>
        </p:spPr>
        <p:txBody>
          <a:bodyPr wrap="square" rtlCol="0">
            <a:spAutoFit/>
          </a:bodyPr>
          <a:lstStyle/>
          <a:p>
            <a:r>
              <a:rPr lang="en-US" dirty="0"/>
              <a:t>Select the attribute that needs to be traced</a:t>
            </a:r>
          </a:p>
        </p:txBody>
      </p:sp>
      <p:cxnSp>
        <p:nvCxnSpPr>
          <p:cNvPr id="16" name="Connecteur en angle 15"/>
          <p:cNvCxnSpPr>
            <a:cxnSpLocks/>
            <a:stCxn id="12" idx="0"/>
            <a:endCxn id="13" idx="2"/>
          </p:cNvCxnSpPr>
          <p:nvPr/>
        </p:nvCxnSpPr>
        <p:spPr>
          <a:xfrm rot="16200000" flipV="1">
            <a:off x="2334176" y="3272169"/>
            <a:ext cx="493611" cy="636871"/>
          </a:xfrm>
          <a:prstGeom prst="bentConnector3">
            <a:avLst/>
          </a:prstGeom>
          <a:ln w="19050">
            <a:tailEnd type="arrow"/>
          </a:ln>
        </p:spPr>
        <p:style>
          <a:lnRef idx="1">
            <a:schemeClr val="accent1"/>
          </a:lnRef>
          <a:fillRef idx="0">
            <a:schemeClr val="accent1"/>
          </a:fillRef>
          <a:effectRef idx="0">
            <a:schemeClr val="accent1"/>
          </a:effectRef>
          <a:fontRef idx="minor">
            <a:schemeClr val="tx1"/>
          </a:fontRef>
        </p:style>
      </p:cxnSp>
      <p:sp>
        <p:nvSpPr>
          <p:cNvPr id="18" name="Rectangle à coins arrondis 17"/>
          <p:cNvSpPr/>
          <p:nvPr/>
        </p:nvSpPr>
        <p:spPr>
          <a:xfrm>
            <a:off x="103304" y="3369504"/>
            <a:ext cx="866514" cy="135696"/>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ZoneTexte 19"/>
          <p:cNvSpPr txBox="1"/>
          <p:nvPr/>
        </p:nvSpPr>
        <p:spPr>
          <a:xfrm>
            <a:off x="969818" y="5398912"/>
            <a:ext cx="2971800" cy="646331"/>
          </a:xfrm>
          <a:prstGeom prst="rect">
            <a:avLst/>
          </a:prstGeom>
          <a:solidFill>
            <a:schemeClr val="bg1"/>
          </a:solidFill>
          <a:effectLst>
            <a:outerShdw blurRad="50800" dist="38100" dir="2700000" algn="tl" rotWithShape="0">
              <a:prstClr val="black">
                <a:alpha val="40000"/>
              </a:prstClr>
            </a:outerShdw>
          </a:effectLst>
        </p:spPr>
        <p:txBody>
          <a:bodyPr wrap="square" rtlCol="0">
            <a:spAutoFit/>
          </a:bodyPr>
          <a:lstStyle/>
          <a:p>
            <a:r>
              <a:rPr lang="en-US" dirty="0"/>
              <a:t>Check to log all creations of objects in the class</a:t>
            </a:r>
          </a:p>
        </p:txBody>
      </p:sp>
      <p:cxnSp>
        <p:nvCxnSpPr>
          <p:cNvPr id="23" name="Connecteur en angle 22"/>
          <p:cNvCxnSpPr>
            <a:cxnSpLocks/>
            <a:stCxn id="18" idx="2"/>
            <a:endCxn id="20" idx="1"/>
          </p:cNvCxnSpPr>
          <p:nvPr/>
        </p:nvCxnSpPr>
        <p:spPr>
          <a:xfrm rot="16200000" flipH="1">
            <a:off x="-355250" y="4397010"/>
            <a:ext cx="2216878" cy="433257"/>
          </a:xfrm>
          <a:prstGeom prst="bentConnector2">
            <a:avLst/>
          </a:prstGeom>
          <a:ln w="19050">
            <a:tailEnd type="arrow"/>
          </a:ln>
        </p:spPr>
        <p:style>
          <a:lnRef idx="1">
            <a:schemeClr val="accent1"/>
          </a:lnRef>
          <a:fillRef idx="0">
            <a:schemeClr val="accent1"/>
          </a:fillRef>
          <a:effectRef idx="0">
            <a:schemeClr val="accent1"/>
          </a:effectRef>
          <a:fontRef idx="minor">
            <a:schemeClr val="tx1"/>
          </a:fontRef>
        </p:style>
      </p:cxnSp>
      <p:sp>
        <p:nvSpPr>
          <p:cNvPr id="33" name="Rectangle à coins arrondis 17"/>
          <p:cNvSpPr/>
          <p:nvPr/>
        </p:nvSpPr>
        <p:spPr>
          <a:xfrm>
            <a:off x="7990851" y="3797456"/>
            <a:ext cx="989229" cy="130515"/>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9" name="Straight Arrow Connector 38"/>
          <p:cNvCxnSpPr>
            <a:cxnSpLocks/>
            <a:endCxn id="19" idx="2"/>
          </p:cNvCxnSpPr>
          <p:nvPr/>
        </p:nvCxnSpPr>
        <p:spPr>
          <a:xfrm flipH="1" flipV="1">
            <a:off x="6705156" y="2743433"/>
            <a:ext cx="0" cy="47085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44" name="Rectangle à coins arrondis 17"/>
          <p:cNvSpPr/>
          <p:nvPr/>
        </p:nvSpPr>
        <p:spPr>
          <a:xfrm>
            <a:off x="4479512" y="3351224"/>
            <a:ext cx="989229" cy="130515"/>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ZoneTexte 11"/>
          <p:cNvSpPr txBox="1"/>
          <p:nvPr/>
        </p:nvSpPr>
        <p:spPr>
          <a:xfrm>
            <a:off x="4319492" y="5398912"/>
            <a:ext cx="4165973" cy="646331"/>
          </a:xfrm>
          <a:prstGeom prst="rect">
            <a:avLst/>
          </a:prstGeom>
          <a:solidFill>
            <a:schemeClr val="bg1"/>
          </a:solidFill>
          <a:effectLst>
            <a:outerShdw blurRad="50800" dist="38100" dir="2700000" algn="tl" rotWithShape="0">
              <a:prstClr val="black">
                <a:alpha val="40000"/>
              </a:prstClr>
            </a:outerShdw>
          </a:effectLst>
        </p:spPr>
        <p:txBody>
          <a:bodyPr wrap="square" rtlCol="0">
            <a:spAutoFit/>
          </a:bodyPr>
          <a:lstStyle/>
          <a:p>
            <a:r>
              <a:rPr lang="en-US" dirty="0"/>
              <a:t>Check to create log entry upon deletion of object</a:t>
            </a:r>
          </a:p>
        </p:txBody>
      </p:sp>
      <p:cxnSp>
        <p:nvCxnSpPr>
          <p:cNvPr id="48" name="Connector: Elbow 47"/>
          <p:cNvCxnSpPr>
            <a:cxnSpLocks/>
            <a:stCxn id="44" idx="3"/>
            <a:endCxn id="45" idx="0"/>
          </p:cNvCxnSpPr>
          <p:nvPr/>
        </p:nvCxnSpPr>
        <p:spPr>
          <a:xfrm>
            <a:off x="5468741" y="3416482"/>
            <a:ext cx="933738" cy="1982430"/>
          </a:xfrm>
          <a:prstGeom prst="bentConnector2">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4" name="Footer Placeholder 3">
            <a:extLst>
              <a:ext uri="{FF2B5EF4-FFF2-40B4-BE49-F238E27FC236}">
                <a16:creationId xmlns:a16="http://schemas.microsoft.com/office/drawing/2014/main" xmlns="" id="{560B48A5-3F27-4873-8BB6-245613C50C35}"/>
              </a:ext>
            </a:extLst>
          </p:cNvPr>
          <p:cNvSpPr>
            <a:spLocks noGrp="1"/>
          </p:cNvSpPr>
          <p:nvPr>
            <p:ph type="ftr" sz="quarter" idx="11"/>
          </p:nvPr>
        </p:nvSpPr>
        <p:spPr>
          <a:xfrm>
            <a:off x="5638800" y="6416679"/>
            <a:ext cx="2895600" cy="365125"/>
          </a:xfrm>
        </p:spPr>
        <p:txBody>
          <a:bodyPr/>
          <a:lstStyle/>
          <a:p>
            <a:r>
              <a:rPr lang="en-US" dirty="0"/>
              <a:t>© 2018 </a:t>
            </a:r>
            <a:r>
              <a:rPr lang="en-US" dirty="0" err="1"/>
              <a:t>Planisware</a:t>
            </a:r>
            <a:endParaRPr lang="en-US" dirty="0"/>
          </a:p>
        </p:txBody>
      </p:sp>
      <p:sp>
        <p:nvSpPr>
          <p:cNvPr id="25" name="Slide Number Placeholder 4">
            <a:extLst>
              <a:ext uri="{FF2B5EF4-FFF2-40B4-BE49-F238E27FC236}">
                <a16:creationId xmlns:a16="http://schemas.microsoft.com/office/drawing/2014/main" xmlns="" id="{C3C8B38F-83B6-4B86-8F4C-B1762540DFF2}"/>
              </a:ext>
            </a:extLst>
          </p:cNvPr>
          <p:cNvSpPr>
            <a:spLocks noGrp="1"/>
          </p:cNvSpPr>
          <p:nvPr>
            <p:ph type="sldNum" sz="quarter" idx="12"/>
          </p:nvPr>
        </p:nvSpPr>
        <p:spPr>
          <a:xfrm>
            <a:off x="8610600" y="6416679"/>
            <a:ext cx="457200" cy="365125"/>
          </a:xfrm>
        </p:spPr>
        <p:txBody>
          <a:bodyPr/>
          <a:lstStyle/>
          <a:p>
            <a:fld id="{AA6609B8-1C18-4083-9988-A5F5F3686A15}" type="slidenum">
              <a:rPr lang="en-US" smtClean="0"/>
              <a:pPr/>
              <a:t>167</a:t>
            </a:fld>
            <a:endParaRPr lang="en-US" dirty="0"/>
          </a:p>
        </p:txBody>
      </p:sp>
    </p:spTree>
    <p:extLst>
      <p:ext uri="{BB962C8B-B14F-4D97-AF65-F5344CB8AC3E}">
        <p14:creationId xmlns:p14="http://schemas.microsoft.com/office/powerpoint/2010/main" val="288354532"/>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3"/>
          <a:stretch>
            <a:fillRect/>
          </a:stretch>
        </p:blipFill>
        <p:spPr>
          <a:xfrm>
            <a:off x="0" y="4129412"/>
            <a:ext cx="9144000" cy="1209675"/>
          </a:xfrm>
          <a:prstGeom prst="rect">
            <a:avLst/>
          </a:prstGeom>
        </p:spPr>
      </p:pic>
      <p:pic>
        <p:nvPicPr>
          <p:cNvPr id="5" name="Picture 4"/>
          <p:cNvPicPr>
            <a:picLocks noChangeAspect="1"/>
          </p:cNvPicPr>
          <p:nvPr/>
        </p:nvPicPr>
        <p:blipFill>
          <a:blip r:embed="rId4"/>
          <a:stretch>
            <a:fillRect/>
          </a:stretch>
        </p:blipFill>
        <p:spPr>
          <a:xfrm>
            <a:off x="190500" y="1557018"/>
            <a:ext cx="8763000" cy="2041958"/>
          </a:xfrm>
          <a:prstGeom prst="rect">
            <a:avLst/>
          </a:prstGeom>
        </p:spPr>
      </p:pic>
      <p:sp>
        <p:nvSpPr>
          <p:cNvPr id="2" name="Titre 1"/>
          <p:cNvSpPr>
            <a:spLocks noGrp="1"/>
          </p:cNvSpPr>
          <p:nvPr>
            <p:ph type="title"/>
          </p:nvPr>
        </p:nvSpPr>
        <p:spPr/>
        <p:txBody>
          <a:bodyPr/>
          <a:lstStyle/>
          <a:p>
            <a:r>
              <a:rPr lang="en-US" noProof="0" dirty="0"/>
              <a:t>Creating user traces</a:t>
            </a:r>
          </a:p>
        </p:txBody>
      </p:sp>
      <p:sp>
        <p:nvSpPr>
          <p:cNvPr id="8" name="ZoneTexte 7"/>
          <p:cNvSpPr txBox="1"/>
          <p:nvPr/>
        </p:nvSpPr>
        <p:spPr>
          <a:xfrm>
            <a:off x="306000" y="986135"/>
            <a:ext cx="8507187" cy="461665"/>
          </a:xfrm>
          <a:prstGeom prst="rect">
            <a:avLst/>
          </a:prstGeom>
          <a:noFill/>
        </p:spPr>
        <p:txBody>
          <a:bodyPr wrap="square" rtlCol="0">
            <a:spAutoFit/>
          </a:bodyPr>
          <a:lstStyle/>
          <a:p>
            <a:r>
              <a:rPr lang="en-US" sz="2400" dirty="0"/>
              <a:t>To create an user trace:</a:t>
            </a:r>
          </a:p>
        </p:txBody>
      </p:sp>
      <p:sp>
        <p:nvSpPr>
          <p:cNvPr id="12" name="ZoneTexte 11"/>
          <p:cNvSpPr txBox="1"/>
          <p:nvPr/>
        </p:nvSpPr>
        <p:spPr>
          <a:xfrm>
            <a:off x="257091" y="5525566"/>
            <a:ext cx="4165973" cy="646331"/>
          </a:xfrm>
          <a:prstGeom prst="rect">
            <a:avLst/>
          </a:prstGeom>
          <a:solidFill>
            <a:schemeClr val="bg1"/>
          </a:solidFill>
          <a:effectLst>
            <a:outerShdw blurRad="50800" dist="38100" dir="2700000" algn="tl" rotWithShape="0">
              <a:prstClr val="black">
                <a:alpha val="40000"/>
              </a:prstClr>
            </a:outerShdw>
          </a:effectLst>
        </p:spPr>
        <p:txBody>
          <a:bodyPr wrap="square" rtlCol="0">
            <a:spAutoFit/>
          </a:bodyPr>
          <a:lstStyle/>
          <a:p>
            <a:r>
              <a:rPr lang="en-US" dirty="0"/>
              <a:t>The User and Modification Date are logged.</a:t>
            </a:r>
          </a:p>
        </p:txBody>
      </p:sp>
      <p:sp>
        <p:nvSpPr>
          <p:cNvPr id="18" name="Rectangle à coins arrondis 17"/>
          <p:cNvSpPr/>
          <p:nvPr/>
        </p:nvSpPr>
        <p:spPr>
          <a:xfrm>
            <a:off x="301458" y="3146434"/>
            <a:ext cx="917741" cy="282565"/>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ZoneTexte 19"/>
          <p:cNvSpPr txBox="1"/>
          <p:nvPr/>
        </p:nvSpPr>
        <p:spPr>
          <a:xfrm>
            <a:off x="2971800" y="3154676"/>
            <a:ext cx="2971800" cy="923330"/>
          </a:xfrm>
          <a:prstGeom prst="rect">
            <a:avLst/>
          </a:prstGeom>
          <a:solidFill>
            <a:schemeClr val="bg1"/>
          </a:solidFill>
          <a:effectLst>
            <a:outerShdw blurRad="50800" dist="38100" dir="2700000" algn="tl" rotWithShape="0">
              <a:prstClr val="black">
                <a:alpha val="40000"/>
              </a:prstClr>
            </a:outerShdw>
          </a:effectLst>
        </p:spPr>
        <p:txBody>
          <a:bodyPr wrap="square" rtlCol="0">
            <a:spAutoFit/>
          </a:bodyPr>
          <a:lstStyle/>
          <a:p>
            <a:r>
              <a:rPr lang="en-US" dirty="0"/>
              <a:t>The Information column is filled by the Information pad formula.</a:t>
            </a:r>
          </a:p>
        </p:txBody>
      </p:sp>
      <p:sp>
        <p:nvSpPr>
          <p:cNvPr id="33" name="Rectangle à coins arrondis 17"/>
          <p:cNvSpPr/>
          <p:nvPr/>
        </p:nvSpPr>
        <p:spPr>
          <a:xfrm>
            <a:off x="8136298" y="4962222"/>
            <a:ext cx="989229" cy="376865"/>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ZoneTexte 11"/>
          <p:cNvSpPr txBox="1"/>
          <p:nvPr/>
        </p:nvSpPr>
        <p:spPr>
          <a:xfrm>
            <a:off x="4647214" y="5546357"/>
            <a:ext cx="4165973" cy="646331"/>
          </a:xfrm>
          <a:prstGeom prst="rect">
            <a:avLst/>
          </a:prstGeom>
          <a:solidFill>
            <a:schemeClr val="bg1"/>
          </a:solidFill>
          <a:effectLst>
            <a:outerShdw blurRad="50800" dist="38100" dir="2700000" algn="tl" rotWithShape="0">
              <a:prstClr val="black">
                <a:alpha val="40000"/>
              </a:prstClr>
            </a:outerShdw>
          </a:effectLst>
        </p:spPr>
        <p:txBody>
          <a:bodyPr wrap="square" rtlCol="0">
            <a:spAutoFit/>
          </a:bodyPr>
          <a:lstStyle/>
          <a:p>
            <a:r>
              <a:rPr lang="en-US" dirty="0"/>
              <a:t>The attribute value before and after the change is logged</a:t>
            </a:r>
          </a:p>
        </p:txBody>
      </p:sp>
      <p:cxnSp>
        <p:nvCxnSpPr>
          <p:cNvPr id="25" name="Connector: Elbow 24"/>
          <p:cNvCxnSpPr>
            <a:stCxn id="18" idx="2"/>
            <a:endCxn id="20" idx="1"/>
          </p:cNvCxnSpPr>
          <p:nvPr/>
        </p:nvCxnSpPr>
        <p:spPr>
          <a:xfrm rot="16200000" flipH="1">
            <a:off x="1772393" y="2416934"/>
            <a:ext cx="187342" cy="2211471"/>
          </a:xfrm>
          <a:prstGeom prst="bentConnector2">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7" name="Connector: Elbow 26"/>
          <p:cNvCxnSpPr>
            <a:stCxn id="20" idx="3"/>
            <a:endCxn id="33" idx="0"/>
          </p:cNvCxnSpPr>
          <p:nvPr/>
        </p:nvCxnSpPr>
        <p:spPr>
          <a:xfrm>
            <a:off x="5943600" y="3616341"/>
            <a:ext cx="2687313" cy="1345881"/>
          </a:xfrm>
          <a:prstGeom prst="bentConnector2">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34" name="Rectangle à coins arrondis 17"/>
          <p:cNvSpPr/>
          <p:nvPr/>
        </p:nvSpPr>
        <p:spPr>
          <a:xfrm>
            <a:off x="5486400" y="4914069"/>
            <a:ext cx="2411160" cy="425018"/>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Straight Arrow Connector 28"/>
          <p:cNvCxnSpPr>
            <a:stCxn id="34" idx="2"/>
            <a:endCxn id="45" idx="0"/>
          </p:cNvCxnSpPr>
          <p:nvPr/>
        </p:nvCxnSpPr>
        <p:spPr>
          <a:xfrm>
            <a:off x="6691980" y="5339087"/>
            <a:ext cx="0" cy="20727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37" name="Rectangle à coins arrondis 17"/>
          <p:cNvSpPr/>
          <p:nvPr/>
        </p:nvSpPr>
        <p:spPr>
          <a:xfrm>
            <a:off x="3048000" y="4906947"/>
            <a:ext cx="1306261" cy="432140"/>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Straight Arrow Connector 30"/>
          <p:cNvCxnSpPr>
            <a:stCxn id="37" idx="2"/>
          </p:cNvCxnSpPr>
          <p:nvPr/>
        </p:nvCxnSpPr>
        <p:spPr>
          <a:xfrm>
            <a:off x="3701131" y="5339087"/>
            <a:ext cx="0" cy="20727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9" name="Footer Placeholder 3">
            <a:extLst>
              <a:ext uri="{FF2B5EF4-FFF2-40B4-BE49-F238E27FC236}">
                <a16:creationId xmlns:a16="http://schemas.microsoft.com/office/drawing/2014/main" xmlns="" id="{238B5BBE-FC9E-4278-9AEE-17A6C5584ED6}"/>
              </a:ext>
            </a:extLst>
          </p:cNvPr>
          <p:cNvSpPr>
            <a:spLocks noGrp="1"/>
          </p:cNvSpPr>
          <p:nvPr>
            <p:ph type="ftr" sz="quarter" idx="11"/>
          </p:nvPr>
        </p:nvSpPr>
        <p:spPr>
          <a:xfrm>
            <a:off x="5638800" y="6416679"/>
            <a:ext cx="2895600" cy="365125"/>
          </a:xfrm>
        </p:spPr>
        <p:txBody>
          <a:bodyPr/>
          <a:lstStyle/>
          <a:p>
            <a:r>
              <a:rPr lang="en-US" dirty="0"/>
              <a:t>© 2018 </a:t>
            </a:r>
            <a:r>
              <a:rPr lang="en-US" dirty="0" err="1"/>
              <a:t>Planisware</a:t>
            </a:r>
            <a:endParaRPr lang="en-US" dirty="0"/>
          </a:p>
        </p:txBody>
      </p:sp>
      <p:sp>
        <p:nvSpPr>
          <p:cNvPr id="21" name="Slide Number Placeholder 4">
            <a:extLst>
              <a:ext uri="{FF2B5EF4-FFF2-40B4-BE49-F238E27FC236}">
                <a16:creationId xmlns:a16="http://schemas.microsoft.com/office/drawing/2014/main" xmlns="" id="{F96FF36C-0B9D-4E1F-A353-D7C0895B11A0}"/>
              </a:ext>
            </a:extLst>
          </p:cNvPr>
          <p:cNvSpPr>
            <a:spLocks noGrp="1"/>
          </p:cNvSpPr>
          <p:nvPr>
            <p:ph type="sldNum" sz="quarter" idx="12"/>
          </p:nvPr>
        </p:nvSpPr>
        <p:spPr>
          <a:xfrm>
            <a:off x="8610600" y="6416679"/>
            <a:ext cx="457200" cy="365125"/>
          </a:xfrm>
        </p:spPr>
        <p:txBody>
          <a:bodyPr/>
          <a:lstStyle/>
          <a:p>
            <a:fld id="{AA6609B8-1C18-4083-9988-A5F5F3686A15}" type="slidenum">
              <a:rPr lang="en-US" smtClean="0"/>
              <a:pPr/>
              <a:t>168</a:t>
            </a:fld>
            <a:endParaRPr lang="en-US" dirty="0"/>
          </a:p>
        </p:txBody>
      </p:sp>
    </p:spTree>
    <p:extLst>
      <p:ext uri="{BB962C8B-B14F-4D97-AF65-F5344CB8AC3E}">
        <p14:creationId xmlns:p14="http://schemas.microsoft.com/office/powerpoint/2010/main" val="371533484"/>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noProof="0" dirty="0"/>
              <a:t>Exercise</a:t>
            </a:r>
          </a:p>
        </p:txBody>
      </p:sp>
      <p:sp>
        <p:nvSpPr>
          <p:cNvPr id="5" name="ZoneTexte 4"/>
          <p:cNvSpPr txBox="1"/>
          <p:nvPr/>
        </p:nvSpPr>
        <p:spPr>
          <a:xfrm>
            <a:off x="306000" y="1219200"/>
            <a:ext cx="8609400" cy="2246769"/>
          </a:xfrm>
          <a:prstGeom prst="rect">
            <a:avLst/>
          </a:prstGeom>
          <a:noFill/>
        </p:spPr>
        <p:txBody>
          <a:bodyPr wrap="square" rtlCol="0">
            <a:spAutoFit/>
          </a:bodyPr>
          <a:lstStyle/>
          <a:p>
            <a:r>
              <a:rPr lang="en-US" sz="2000" dirty="0"/>
              <a:t>Create a user trace on your XX_DIFFICULTY_LEVEL project attribute.</a:t>
            </a:r>
          </a:p>
          <a:p>
            <a:endParaRPr lang="en-US" sz="2000" dirty="0"/>
          </a:p>
          <a:p>
            <a:endParaRPr lang="en-US" sz="2000" dirty="0"/>
          </a:p>
          <a:p>
            <a:r>
              <a:rPr lang="en-US" sz="2000" dirty="0"/>
              <a:t>Test the trace by modifying the attribute and checking the log in the User traces </a:t>
            </a:r>
            <a:r>
              <a:rPr lang="en-US" sz="2000"/>
              <a:t>logs on </a:t>
            </a:r>
            <a:r>
              <a:rPr lang="en-US" sz="2000" dirty="0"/>
              <a:t>Administration-&gt;</a:t>
            </a:r>
            <a:r>
              <a:rPr lang="en-US" sz="2000"/>
              <a:t>Data page.</a:t>
            </a:r>
            <a:endParaRPr lang="en-US" sz="2000" dirty="0"/>
          </a:p>
          <a:p>
            <a:endParaRPr lang="en-US" sz="2000" dirty="0"/>
          </a:p>
          <a:p>
            <a:endParaRPr lang="en-US" sz="2000" dirty="0"/>
          </a:p>
        </p:txBody>
      </p:sp>
      <p:sp>
        <p:nvSpPr>
          <p:cNvPr id="6" name="Footer Placeholder 3">
            <a:extLst>
              <a:ext uri="{FF2B5EF4-FFF2-40B4-BE49-F238E27FC236}">
                <a16:creationId xmlns:a16="http://schemas.microsoft.com/office/drawing/2014/main" xmlns="" id="{893BFE5E-77AA-4F70-8F2A-F60E1A8A0E0F}"/>
              </a:ext>
            </a:extLst>
          </p:cNvPr>
          <p:cNvSpPr>
            <a:spLocks noGrp="1"/>
          </p:cNvSpPr>
          <p:nvPr>
            <p:ph type="ftr" sz="quarter" idx="11"/>
          </p:nvPr>
        </p:nvSpPr>
        <p:spPr>
          <a:xfrm>
            <a:off x="5638800" y="6416679"/>
            <a:ext cx="2895600" cy="365125"/>
          </a:xfrm>
        </p:spPr>
        <p:txBody>
          <a:bodyPr/>
          <a:lstStyle/>
          <a:p>
            <a:r>
              <a:rPr lang="en-US" dirty="0"/>
              <a:t>© 2018 </a:t>
            </a:r>
            <a:r>
              <a:rPr lang="en-US" dirty="0" err="1"/>
              <a:t>Planisware</a:t>
            </a:r>
            <a:endParaRPr lang="en-US" dirty="0"/>
          </a:p>
        </p:txBody>
      </p:sp>
      <p:sp>
        <p:nvSpPr>
          <p:cNvPr id="7" name="Slide Number Placeholder 4">
            <a:extLst>
              <a:ext uri="{FF2B5EF4-FFF2-40B4-BE49-F238E27FC236}">
                <a16:creationId xmlns:a16="http://schemas.microsoft.com/office/drawing/2014/main" xmlns="" id="{85CB9083-1D5B-4385-8FF5-C7073C60BC30}"/>
              </a:ext>
            </a:extLst>
          </p:cNvPr>
          <p:cNvSpPr>
            <a:spLocks noGrp="1"/>
          </p:cNvSpPr>
          <p:nvPr>
            <p:ph type="sldNum" sz="quarter" idx="12"/>
          </p:nvPr>
        </p:nvSpPr>
        <p:spPr>
          <a:xfrm>
            <a:off x="8610600" y="6416679"/>
            <a:ext cx="457200" cy="365125"/>
          </a:xfrm>
        </p:spPr>
        <p:txBody>
          <a:bodyPr/>
          <a:lstStyle/>
          <a:p>
            <a:fld id="{AA6609B8-1C18-4083-9988-A5F5F3686A15}" type="slidenum">
              <a:rPr lang="en-US" smtClean="0"/>
              <a:pPr/>
              <a:t>169</a:t>
            </a:fld>
            <a:endParaRPr lang="en-US" dirty="0"/>
          </a:p>
        </p:txBody>
      </p:sp>
    </p:spTree>
    <p:extLst>
      <p:ext uri="{BB962C8B-B14F-4D97-AF65-F5344CB8AC3E}">
        <p14:creationId xmlns:p14="http://schemas.microsoft.com/office/powerpoint/2010/main" val="30325305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en-US" noProof="0" dirty="0"/>
              <a:t>Modifying configuration tools</a:t>
            </a:r>
          </a:p>
        </p:txBody>
      </p:sp>
      <p:sp>
        <p:nvSpPr>
          <p:cNvPr id="4" name="Espace réservé du pied de page 3"/>
          <p:cNvSpPr>
            <a:spLocks noGrp="1"/>
          </p:cNvSpPr>
          <p:nvPr>
            <p:ph type="ftr" sz="quarter" idx="11"/>
          </p:nvPr>
        </p:nvSpPr>
        <p:spPr/>
        <p:txBody>
          <a:bodyPr/>
          <a:lstStyle/>
          <a:p>
            <a:r>
              <a:rPr lang="en-US" dirty="0"/>
              <a:t>© 2018 Planisware</a:t>
            </a:r>
          </a:p>
        </p:txBody>
      </p:sp>
      <p:sp>
        <p:nvSpPr>
          <p:cNvPr id="5" name="Espace réservé du numéro de diapositive 4"/>
          <p:cNvSpPr>
            <a:spLocks noGrp="1"/>
          </p:cNvSpPr>
          <p:nvPr>
            <p:ph type="sldNum" sz="quarter" idx="12"/>
          </p:nvPr>
        </p:nvSpPr>
        <p:spPr/>
        <p:txBody>
          <a:bodyPr/>
          <a:lstStyle/>
          <a:p>
            <a:fld id="{AA6609B8-1C18-4083-9988-A5F5F3686A15}" type="slidenum">
              <a:rPr lang="en-US" smtClean="0"/>
              <a:pPr/>
              <a:t>17</a:t>
            </a:fld>
            <a:endParaRPr lang="en-US"/>
          </a:p>
        </p:txBody>
      </p:sp>
      <p:sp>
        <p:nvSpPr>
          <p:cNvPr id="10" name="ZoneTexte 9"/>
          <p:cNvSpPr txBox="1"/>
          <p:nvPr/>
        </p:nvSpPr>
        <p:spPr>
          <a:xfrm>
            <a:off x="306000" y="914400"/>
            <a:ext cx="4991467" cy="461665"/>
          </a:xfrm>
          <a:prstGeom prst="rect">
            <a:avLst/>
          </a:prstGeom>
          <a:noFill/>
        </p:spPr>
        <p:txBody>
          <a:bodyPr wrap="square" rtlCol="0">
            <a:spAutoFit/>
          </a:bodyPr>
          <a:lstStyle/>
          <a:p>
            <a:r>
              <a:rPr lang="en-US" sz="2400" dirty="0"/>
              <a:t>To modify a configuration tool: </a:t>
            </a:r>
          </a:p>
        </p:txBody>
      </p:sp>
      <p:pic>
        <p:nvPicPr>
          <p:cNvPr id="3" name="Picture 2"/>
          <p:cNvPicPr>
            <a:picLocks noChangeAspect="1"/>
          </p:cNvPicPr>
          <p:nvPr/>
        </p:nvPicPr>
        <p:blipFill>
          <a:blip r:embed="rId2"/>
          <a:stretch>
            <a:fillRect/>
          </a:stretch>
        </p:blipFill>
        <p:spPr>
          <a:xfrm>
            <a:off x="0" y="1799970"/>
            <a:ext cx="9144000" cy="3684509"/>
          </a:xfrm>
          <a:prstGeom prst="rect">
            <a:avLst/>
          </a:prstGeom>
        </p:spPr>
      </p:pic>
      <p:sp>
        <p:nvSpPr>
          <p:cNvPr id="6" name="ZoneTexte 5"/>
          <p:cNvSpPr txBox="1"/>
          <p:nvPr/>
        </p:nvSpPr>
        <p:spPr>
          <a:xfrm>
            <a:off x="3391159" y="4734147"/>
            <a:ext cx="1981200" cy="381000"/>
          </a:xfrm>
          <a:prstGeom prst="rect">
            <a:avLst/>
          </a:prstGeom>
          <a:solidFill>
            <a:schemeClr val="bg1"/>
          </a:solidFill>
          <a:effectLst>
            <a:outerShdw blurRad="50800" dist="38100" dir="2700000" algn="tl" rotWithShape="0">
              <a:prstClr val="black">
                <a:alpha val="40000"/>
              </a:prstClr>
            </a:outerShdw>
          </a:effectLst>
        </p:spPr>
        <p:txBody>
          <a:bodyPr wrap="square" rtlCol="0">
            <a:spAutoFit/>
          </a:bodyPr>
          <a:lstStyle/>
          <a:p>
            <a:r>
              <a:rPr lang="en-US" dirty="0"/>
              <a:t>Modify your data.</a:t>
            </a:r>
          </a:p>
        </p:txBody>
      </p:sp>
      <p:sp>
        <p:nvSpPr>
          <p:cNvPr id="7" name="ZoneTexte 6"/>
          <p:cNvSpPr txBox="1"/>
          <p:nvPr/>
        </p:nvSpPr>
        <p:spPr>
          <a:xfrm>
            <a:off x="7315718" y="4722526"/>
            <a:ext cx="1447800" cy="369332"/>
          </a:xfrm>
          <a:prstGeom prst="rect">
            <a:avLst/>
          </a:prstGeom>
          <a:solidFill>
            <a:schemeClr val="bg1"/>
          </a:solidFill>
          <a:effectLst>
            <a:outerShdw blurRad="50800" dist="38100" dir="2700000" algn="tl" rotWithShape="0">
              <a:prstClr val="black">
                <a:alpha val="40000"/>
              </a:prstClr>
            </a:outerShdw>
          </a:effectLst>
        </p:spPr>
        <p:txBody>
          <a:bodyPr wrap="square" rtlCol="0">
            <a:spAutoFit/>
          </a:bodyPr>
          <a:lstStyle/>
          <a:p>
            <a:r>
              <a:rPr lang="en-US" dirty="0"/>
              <a:t>Click </a:t>
            </a:r>
            <a:r>
              <a:rPr lang="en-US" b="1" dirty="0">
                <a:solidFill>
                  <a:schemeClr val="accent1"/>
                </a:solidFill>
              </a:rPr>
              <a:t>Save</a:t>
            </a:r>
            <a:r>
              <a:rPr lang="en-US" dirty="0"/>
              <a:t>.</a:t>
            </a:r>
          </a:p>
        </p:txBody>
      </p:sp>
      <p:sp>
        <p:nvSpPr>
          <p:cNvPr id="8" name="Rectangle à coins arrondis 7"/>
          <p:cNvSpPr/>
          <p:nvPr/>
        </p:nvSpPr>
        <p:spPr>
          <a:xfrm>
            <a:off x="8610600" y="5298251"/>
            <a:ext cx="380482" cy="186228"/>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ZoneTexte 10"/>
          <p:cNvSpPr txBox="1"/>
          <p:nvPr/>
        </p:nvSpPr>
        <p:spPr>
          <a:xfrm>
            <a:off x="838200" y="1524000"/>
            <a:ext cx="1828800" cy="369332"/>
          </a:xfrm>
          <a:prstGeom prst="rect">
            <a:avLst/>
          </a:prstGeom>
          <a:solidFill>
            <a:schemeClr val="bg1"/>
          </a:solidFill>
          <a:effectLst>
            <a:outerShdw blurRad="50800" dist="38100" dir="2700000" algn="tl" rotWithShape="0">
              <a:prstClr val="black">
                <a:alpha val="40000"/>
              </a:prstClr>
            </a:outerShdw>
          </a:effectLst>
        </p:spPr>
        <p:txBody>
          <a:bodyPr wrap="square" rtlCol="0">
            <a:spAutoFit/>
          </a:bodyPr>
          <a:lstStyle/>
          <a:p>
            <a:r>
              <a:rPr lang="en-US" dirty="0"/>
              <a:t>Click on a tool.</a:t>
            </a:r>
          </a:p>
        </p:txBody>
      </p:sp>
    </p:spTree>
    <p:extLst>
      <p:ext uri="{BB962C8B-B14F-4D97-AF65-F5344CB8AC3E}">
        <p14:creationId xmlns:p14="http://schemas.microsoft.com/office/powerpoint/2010/main" val="315536154"/>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z="4800" noProof="0" dirty="0"/>
              <a:t>Data management rules</a:t>
            </a:r>
          </a:p>
        </p:txBody>
      </p:sp>
      <p:sp>
        <p:nvSpPr>
          <p:cNvPr id="3" name="Espace réservé du texte 2"/>
          <p:cNvSpPr>
            <a:spLocks noGrp="1"/>
          </p:cNvSpPr>
          <p:nvPr>
            <p:ph type="body" idx="1"/>
          </p:nvPr>
        </p:nvSpPr>
        <p:spPr>
          <a:xfrm>
            <a:off x="12879" y="3581400"/>
            <a:ext cx="4787721" cy="1371600"/>
          </a:xfrm>
        </p:spPr>
        <p:txBody>
          <a:bodyPr/>
          <a:lstStyle/>
          <a:p>
            <a:r>
              <a:rPr lang="en-US" noProof="0" dirty="0"/>
              <a:t>Introduction</a:t>
            </a:r>
          </a:p>
          <a:p>
            <a:r>
              <a:rPr lang="en-US" noProof="0" dirty="0"/>
              <a:t>Message type</a:t>
            </a:r>
          </a:p>
          <a:p>
            <a:r>
              <a:rPr lang="en-US" noProof="0" dirty="0"/>
              <a:t>Creating data management rules</a:t>
            </a:r>
          </a:p>
        </p:txBody>
      </p:sp>
      <p:sp>
        <p:nvSpPr>
          <p:cNvPr id="6" name="Footer Placeholder 3">
            <a:extLst>
              <a:ext uri="{FF2B5EF4-FFF2-40B4-BE49-F238E27FC236}">
                <a16:creationId xmlns:a16="http://schemas.microsoft.com/office/drawing/2014/main" xmlns="" id="{8EB123B1-5B94-4B9E-AAE2-CC13257CBCBC}"/>
              </a:ext>
            </a:extLst>
          </p:cNvPr>
          <p:cNvSpPr>
            <a:spLocks noGrp="1"/>
          </p:cNvSpPr>
          <p:nvPr>
            <p:ph type="ftr" sz="quarter" idx="11"/>
          </p:nvPr>
        </p:nvSpPr>
        <p:spPr>
          <a:xfrm>
            <a:off x="5638800" y="6416679"/>
            <a:ext cx="2895600" cy="365125"/>
          </a:xfrm>
        </p:spPr>
        <p:txBody>
          <a:bodyPr/>
          <a:lstStyle/>
          <a:p>
            <a:r>
              <a:rPr lang="en-US" dirty="0"/>
              <a:t>© 2018 </a:t>
            </a:r>
            <a:r>
              <a:rPr lang="en-US" dirty="0" err="1"/>
              <a:t>Planisware</a:t>
            </a:r>
            <a:endParaRPr lang="en-US" dirty="0"/>
          </a:p>
        </p:txBody>
      </p:sp>
      <p:sp>
        <p:nvSpPr>
          <p:cNvPr id="7" name="Slide Number Placeholder 4">
            <a:extLst>
              <a:ext uri="{FF2B5EF4-FFF2-40B4-BE49-F238E27FC236}">
                <a16:creationId xmlns:a16="http://schemas.microsoft.com/office/drawing/2014/main" xmlns="" id="{7AD50EC3-879F-4EA2-AC0F-94015E4EE58B}"/>
              </a:ext>
            </a:extLst>
          </p:cNvPr>
          <p:cNvSpPr>
            <a:spLocks noGrp="1"/>
          </p:cNvSpPr>
          <p:nvPr>
            <p:ph type="sldNum" sz="quarter" idx="12"/>
          </p:nvPr>
        </p:nvSpPr>
        <p:spPr>
          <a:xfrm>
            <a:off x="8610600" y="6416679"/>
            <a:ext cx="457200" cy="365125"/>
          </a:xfrm>
        </p:spPr>
        <p:txBody>
          <a:bodyPr/>
          <a:lstStyle/>
          <a:p>
            <a:fld id="{AA6609B8-1C18-4083-9988-A5F5F3686A15}" type="slidenum">
              <a:rPr lang="en-US" smtClean="0"/>
              <a:pPr/>
              <a:t>170</a:t>
            </a:fld>
            <a:endParaRPr lang="en-US" dirty="0"/>
          </a:p>
        </p:txBody>
      </p:sp>
    </p:spTree>
    <p:extLst>
      <p:ext uri="{BB962C8B-B14F-4D97-AF65-F5344CB8AC3E}">
        <p14:creationId xmlns:p14="http://schemas.microsoft.com/office/powerpoint/2010/main" val="1298808598"/>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24700" y="2856339"/>
            <a:ext cx="1694600" cy="1694600"/>
          </a:xfrm>
          <a:prstGeom prst="ellipse">
            <a:avLst/>
          </a:prstGeom>
          <a:ln w="63500" cap="rnd">
            <a:solidFill>
              <a:schemeClr val="accent1"/>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1" name="Speech Bubble: Oval 10"/>
          <p:cNvSpPr/>
          <p:nvPr/>
        </p:nvSpPr>
        <p:spPr>
          <a:xfrm>
            <a:off x="27993" y="2971053"/>
            <a:ext cx="2887481" cy="1717928"/>
          </a:xfrm>
          <a:prstGeom prst="wedgeEllipseCallout">
            <a:avLst>
              <a:gd name="adj1" fmla="val 73144"/>
              <a:gd name="adj2" fmla="val -2458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We need to force users to use the data we need them to use.</a:t>
            </a:r>
          </a:p>
        </p:txBody>
      </p:sp>
      <p:sp>
        <p:nvSpPr>
          <p:cNvPr id="15" name="Title 1"/>
          <p:cNvSpPr>
            <a:spLocks noGrp="1"/>
          </p:cNvSpPr>
          <p:nvPr>
            <p:ph type="title"/>
          </p:nvPr>
        </p:nvSpPr>
        <p:spPr>
          <a:xfrm>
            <a:off x="152400" y="76200"/>
            <a:ext cx="8839200" cy="914400"/>
          </a:xfrm>
        </p:spPr>
        <p:txBody>
          <a:bodyPr/>
          <a:lstStyle/>
          <a:p>
            <a:r>
              <a:rPr lang="en-US" noProof="0" dirty="0"/>
              <a:t>Ivan’s fourth problem…</a:t>
            </a:r>
          </a:p>
        </p:txBody>
      </p:sp>
      <p:sp>
        <p:nvSpPr>
          <p:cNvPr id="7" name="Footer Placeholder 3">
            <a:extLst>
              <a:ext uri="{FF2B5EF4-FFF2-40B4-BE49-F238E27FC236}">
                <a16:creationId xmlns:a16="http://schemas.microsoft.com/office/drawing/2014/main" xmlns="" id="{6EF7AB90-F295-465C-9D44-61B26A4F71AD}"/>
              </a:ext>
            </a:extLst>
          </p:cNvPr>
          <p:cNvSpPr>
            <a:spLocks noGrp="1"/>
          </p:cNvSpPr>
          <p:nvPr>
            <p:ph type="ftr" sz="quarter" idx="11"/>
          </p:nvPr>
        </p:nvSpPr>
        <p:spPr>
          <a:xfrm>
            <a:off x="5638800" y="6416679"/>
            <a:ext cx="2895600" cy="365125"/>
          </a:xfrm>
        </p:spPr>
        <p:txBody>
          <a:bodyPr/>
          <a:lstStyle/>
          <a:p>
            <a:r>
              <a:rPr lang="en-US" dirty="0"/>
              <a:t>© 2018 </a:t>
            </a:r>
            <a:r>
              <a:rPr lang="en-US" dirty="0" err="1"/>
              <a:t>Planisware</a:t>
            </a:r>
            <a:endParaRPr lang="en-US" dirty="0"/>
          </a:p>
        </p:txBody>
      </p:sp>
      <p:sp>
        <p:nvSpPr>
          <p:cNvPr id="8" name="Slide Number Placeholder 4">
            <a:extLst>
              <a:ext uri="{FF2B5EF4-FFF2-40B4-BE49-F238E27FC236}">
                <a16:creationId xmlns:a16="http://schemas.microsoft.com/office/drawing/2014/main" xmlns="" id="{3FDF8414-01D6-4761-9604-9127F235FFBA}"/>
              </a:ext>
            </a:extLst>
          </p:cNvPr>
          <p:cNvSpPr>
            <a:spLocks noGrp="1"/>
          </p:cNvSpPr>
          <p:nvPr>
            <p:ph type="sldNum" sz="quarter" idx="12"/>
          </p:nvPr>
        </p:nvSpPr>
        <p:spPr>
          <a:xfrm>
            <a:off x="8610600" y="6416679"/>
            <a:ext cx="457200" cy="365125"/>
          </a:xfrm>
        </p:spPr>
        <p:txBody>
          <a:bodyPr/>
          <a:lstStyle/>
          <a:p>
            <a:fld id="{AA6609B8-1C18-4083-9988-A5F5F3686A15}" type="slidenum">
              <a:rPr lang="en-US" smtClean="0"/>
              <a:pPr/>
              <a:t>171</a:t>
            </a:fld>
            <a:endParaRPr lang="en-US" dirty="0"/>
          </a:p>
        </p:txBody>
      </p:sp>
    </p:spTree>
    <p:extLst>
      <p:ext uri="{BB962C8B-B14F-4D97-AF65-F5344CB8AC3E}">
        <p14:creationId xmlns:p14="http://schemas.microsoft.com/office/powerpoint/2010/main" val="3426158210"/>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30960"/>
            <a:ext cx="8839200" cy="914400"/>
          </a:xfrm>
        </p:spPr>
        <p:txBody>
          <a:bodyPr/>
          <a:lstStyle/>
          <a:p>
            <a:r>
              <a:rPr lang="en-US" noProof="0" dirty="0"/>
              <a:t>Data Management Rule - Scenario</a:t>
            </a:r>
          </a:p>
        </p:txBody>
      </p:sp>
      <p:sp>
        <p:nvSpPr>
          <p:cNvPr id="3" name="Rectangle: Rounded Corners 2"/>
          <p:cNvSpPr/>
          <p:nvPr/>
        </p:nvSpPr>
        <p:spPr>
          <a:xfrm>
            <a:off x="975360" y="1411120"/>
            <a:ext cx="8092440" cy="109728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solidFill>
              </a:rPr>
              <a:t>Our users are selecting the wrong responsibility on projects. We want them to select only level 2 responsibilities!</a:t>
            </a:r>
          </a:p>
        </p:txBody>
      </p:sp>
      <p:sp>
        <p:nvSpPr>
          <p:cNvPr id="6" name="TextBox 5"/>
          <p:cNvSpPr txBox="1"/>
          <p:nvPr/>
        </p:nvSpPr>
        <p:spPr>
          <a:xfrm>
            <a:off x="0" y="887900"/>
            <a:ext cx="3058160" cy="523220"/>
          </a:xfrm>
          <a:prstGeom prst="rect">
            <a:avLst/>
          </a:prstGeom>
          <a:noFill/>
        </p:spPr>
        <p:txBody>
          <a:bodyPr wrap="square" rtlCol="0">
            <a:spAutoFit/>
          </a:bodyPr>
          <a:lstStyle/>
          <a:p>
            <a:r>
              <a:rPr lang="en-US" sz="2800" b="1" dirty="0">
                <a:solidFill>
                  <a:schemeClr val="tx2"/>
                </a:solidFill>
              </a:rPr>
              <a:t>Scenario</a:t>
            </a:r>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820" y="1511448"/>
            <a:ext cx="915671" cy="915671"/>
          </a:xfrm>
          <a:prstGeom prst="ellipse">
            <a:avLst/>
          </a:prstGeom>
          <a:ln w="63500" cap="rnd">
            <a:solidFill>
              <a:schemeClr val="accent1"/>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8" name="Footer Placeholder 3">
            <a:extLst>
              <a:ext uri="{FF2B5EF4-FFF2-40B4-BE49-F238E27FC236}">
                <a16:creationId xmlns:a16="http://schemas.microsoft.com/office/drawing/2014/main" xmlns="" id="{FEC5CBCF-9175-4F76-8BCF-9DA03017AD9D}"/>
              </a:ext>
            </a:extLst>
          </p:cNvPr>
          <p:cNvSpPr>
            <a:spLocks noGrp="1"/>
          </p:cNvSpPr>
          <p:nvPr>
            <p:ph type="ftr" sz="quarter" idx="11"/>
          </p:nvPr>
        </p:nvSpPr>
        <p:spPr>
          <a:xfrm>
            <a:off x="5638800" y="6416679"/>
            <a:ext cx="2895600" cy="365125"/>
          </a:xfrm>
        </p:spPr>
        <p:txBody>
          <a:bodyPr/>
          <a:lstStyle/>
          <a:p>
            <a:r>
              <a:rPr lang="en-US" dirty="0"/>
              <a:t>© 2018 </a:t>
            </a:r>
            <a:r>
              <a:rPr lang="en-US" dirty="0" err="1"/>
              <a:t>Planisware</a:t>
            </a:r>
            <a:endParaRPr lang="en-US" dirty="0"/>
          </a:p>
        </p:txBody>
      </p:sp>
      <p:sp>
        <p:nvSpPr>
          <p:cNvPr id="10" name="Slide Number Placeholder 4">
            <a:extLst>
              <a:ext uri="{FF2B5EF4-FFF2-40B4-BE49-F238E27FC236}">
                <a16:creationId xmlns:a16="http://schemas.microsoft.com/office/drawing/2014/main" xmlns="" id="{4C41B08E-8E11-46E3-A8C4-894B3B9E8F05}"/>
              </a:ext>
            </a:extLst>
          </p:cNvPr>
          <p:cNvSpPr>
            <a:spLocks noGrp="1"/>
          </p:cNvSpPr>
          <p:nvPr>
            <p:ph type="sldNum" sz="quarter" idx="12"/>
          </p:nvPr>
        </p:nvSpPr>
        <p:spPr>
          <a:xfrm>
            <a:off x="8610600" y="6416679"/>
            <a:ext cx="457200" cy="365125"/>
          </a:xfrm>
        </p:spPr>
        <p:txBody>
          <a:bodyPr/>
          <a:lstStyle/>
          <a:p>
            <a:fld id="{AA6609B8-1C18-4083-9988-A5F5F3686A15}" type="slidenum">
              <a:rPr lang="en-US" smtClean="0"/>
              <a:pPr/>
              <a:t>172</a:t>
            </a:fld>
            <a:endParaRPr lang="en-US" dirty="0"/>
          </a:p>
        </p:txBody>
      </p:sp>
    </p:spTree>
    <p:extLst>
      <p:ext uri="{BB962C8B-B14F-4D97-AF65-F5344CB8AC3E}">
        <p14:creationId xmlns:p14="http://schemas.microsoft.com/office/powerpoint/2010/main" val="1186863929"/>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30960"/>
            <a:ext cx="8839200" cy="914400"/>
          </a:xfrm>
        </p:spPr>
        <p:txBody>
          <a:bodyPr/>
          <a:lstStyle/>
          <a:p>
            <a:r>
              <a:rPr lang="en-US" noProof="0" dirty="0"/>
              <a:t>Data Management Rule - Scenario</a:t>
            </a:r>
          </a:p>
        </p:txBody>
      </p:sp>
      <p:sp>
        <p:nvSpPr>
          <p:cNvPr id="3" name="Rectangle: Rounded Corners 2"/>
          <p:cNvSpPr/>
          <p:nvPr/>
        </p:nvSpPr>
        <p:spPr>
          <a:xfrm>
            <a:off x="975360" y="1411120"/>
            <a:ext cx="8092440" cy="109728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solidFill>
              </a:rPr>
              <a:t>Our users are selecting the wrong responsibility on projects. We want them to select only level 2 responsibilities!</a:t>
            </a:r>
          </a:p>
        </p:txBody>
      </p:sp>
      <p:sp>
        <p:nvSpPr>
          <p:cNvPr id="6" name="TextBox 5"/>
          <p:cNvSpPr txBox="1"/>
          <p:nvPr/>
        </p:nvSpPr>
        <p:spPr>
          <a:xfrm>
            <a:off x="0" y="887900"/>
            <a:ext cx="3058160" cy="523220"/>
          </a:xfrm>
          <a:prstGeom prst="rect">
            <a:avLst/>
          </a:prstGeom>
          <a:noFill/>
        </p:spPr>
        <p:txBody>
          <a:bodyPr wrap="square" rtlCol="0">
            <a:spAutoFit/>
          </a:bodyPr>
          <a:lstStyle/>
          <a:p>
            <a:r>
              <a:rPr lang="en-US" sz="2800" b="1" dirty="0">
                <a:solidFill>
                  <a:schemeClr val="tx2"/>
                </a:solidFill>
              </a:rPr>
              <a:t>Scenario</a:t>
            </a:r>
          </a:p>
        </p:txBody>
      </p:sp>
      <p:sp>
        <p:nvSpPr>
          <p:cNvPr id="12" name="TextBox 11"/>
          <p:cNvSpPr txBox="1"/>
          <p:nvPr/>
        </p:nvSpPr>
        <p:spPr>
          <a:xfrm>
            <a:off x="0" y="2610909"/>
            <a:ext cx="3058160" cy="523220"/>
          </a:xfrm>
          <a:prstGeom prst="rect">
            <a:avLst/>
          </a:prstGeom>
          <a:noFill/>
        </p:spPr>
        <p:txBody>
          <a:bodyPr wrap="square" rtlCol="0">
            <a:spAutoFit/>
          </a:bodyPr>
          <a:lstStyle/>
          <a:p>
            <a:r>
              <a:rPr lang="en-US" sz="2800" b="1" dirty="0">
                <a:solidFill>
                  <a:schemeClr val="accent4"/>
                </a:solidFill>
              </a:rPr>
              <a:t>Analysis</a:t>
            </a:r>
          </a:p>
        </p:txBody>
      </p:sp>
      <p:pic>
        <p:nvPicPr>
          <p:cNvPr id="16" name="Picture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820" y="1511448"/>
            <a:ext cx="915671" cy="915671"/>
          </a:xfrm>
          <a:prstGeom prst="ellipse">
            <a:avLst/>
          </a:prstGeom>
          <a:ln w="63500" cap="rnd">
            <a:solidFill>
              <a:schemeClr val="accent1"/>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1" name="Oval 10"/>
          <p:cNvSpPr/>
          <p:nvPr/>
        </p:nvSpPr>
        <p:spPr>
          <a:xfrm>
            <a:off x="5801360" y="1457565"/>
            <a:ext cx="294640" cy="26416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1</a:t>
            </a:r>
          </a:p>
        </p:txBody>
      </p:sp>
      <p:sp>
        <p:nvSpPr>
          <p:cNvPr id="19" name="Rectangle: Rounded Corners 12"/>
          <p:cNvSpPr/>
          <p:nvPr/>
        </p:nvSpPr>
        <p:spPr>
          <a:xfrm>
            <a:off x="91440" y="3205947"/>
            <a:ext cx="8976360" cy="3210732"/>
          </a:xfrm>
          <a:prstGeom prst="roundRect">
            <a:avLst/>
          </a:prstGeom>
        </p:spPr>
        <p:style>
          <a:lnRef idx="2">
            <a:schemeClr val="accent4"/>
          </a:lnRef>
          <a:fillRef idx="1">
            <a:schemeClr val="lt1"/>
          </a:fillRef>
          <a:effectRef idx="0">
            <a:schemeClr val="accent4"/>
          </a:effectRef>
          <a:fontRef idx="minor">
            <a:schemeClr val="dk1"/>
          </a:fontRef>
        </p:style>
        <p:txBody>
          <a:bodyPr rtlCol="0" anchor="ctr"/>
          <a:lstStyle/>
          <a:p>
            <a:r>
              <a:rPr lang="en-US" dirty="0">
                <a:solidFill>
                  <a:schemeClr val="accent4"/>
                </a:solidFill>
              </a:rPr>
              <a:t>Data management rules (DMR) allows you to filter the values available in a list.</a:t>
            </a:r>
          </a:p>
          <a:p>
            <a:endParaRPr lang="en-GB" dirty="0">
              <a:solidFill>
                <a:schemeClr val="accent4"/>
              </a:solidFill>
            </a:endParaRPr>
          </a:p>
          <a:p>
            <a:endParaRPr lang="en-GB" dirty="0">
              <a:solidFill>
                <a:schemeClr val="accent4"/>
              </a:solidFill>
            </a:endParaRPr>
          </a:p>
          <a:p>
            <a:r>
              <a:rPr lang="en-GB" b="1" dirty="0">
                <a:solidFill>
                  <a:schemeClr val="accent4"/>
                </a:solidFill>
              </a:rPr>
              <a:t>How to break down the situation: </a:t>
            </a:r>
            <a:r>
              <a:rPr lang="en-GB" dirty="0">
                <a:solidFill>
                  <a:schemeClr val="accent4"/>
                </a:solidFill>
              </a:rPr>
              <a:t/>
            </a:r>
            <a:br>
              <a:rPr lang="en-GB" dirty="0">
                <a:solidFill>
                  <a:schemeClr val="accent4"/>
                </a:solidFill>
              </a:rPr>
            </a:br>
            <a:r>
              <a:rPr lang="en-GB" dirty="0">
                <a:solidFill>
                  <a:schemeClr val="accent4"/>
                </a:solidFill>
              </a:rPr>
              <a:t> 	1. Figure out relevant classes 		- </a:t>
            </a:r>
            <a:r>
              <a:rPr lang="en-GB" b="1" dirty="0">
                <a:solidFill>
                  <a:schemeClr val="accent4"/>
                </a:solidFill>
              </a:rPr>
              <a:t>Project:</a:t>
            </a:r>
            <a:r>
              <a:rPr lang="en-GB" dirty="0">
                <a:solidFill>
                  <a:schemeClr val="accent4"/>
                </a:solidFill>
              </a:rPr>
              <a:t> Responsibility</a:t>
            </a:r>
            <a:br>
              <a:rPr lang="en-GB" dirty="0">
                <a:solidFill>
                  <a:schemeClr val="accent4"/>
                </a:solidFill>
              </a:rPr>
            </a:br>
            <a:r>
              <a:rPr lang="en-GB" dirty="0">
                <a:solidFill>
                  <a:schemeClr val="accent4"/>
                </a:solidFill>
              </a:rPr>
              <a:t> 	</a:t>
            </a:r>
          </a:p>
        </p:txBody>
      </p:sp>
      <p:sp>
        <p:nvSpPr>
          <p:cNvPr id="20" name="Oval 19"/>
          <p:cNvSpPr/>
          <p:nvPr/>
        </p:nvSpPr>
        <p:spPr>
          <a:xfrm>
            <a:off x="846171" y="5081611"/>
            <a:ext cx="294640" cy="26416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1</a:t>
            </a:r>
          </a:p>
        </p:txBody>
      </p:sp>
      <p:sp>
        <p:nvSpPr>
          <p:cNvPr id="13" name="Oval 12"/>
          <p:cNvSpPr/>
          <p:nvPr/>
        </p:nvSpPr>
        <p:spPr>
          <a:xfrm>
            <a:off x="5184140" y="2236275"/>
            <a:ext cx="294640" cy="26416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2</a:t>
            </a:r>
          </a:p>
        </p:txBody>
      </p:sp>
      <p:sp>
        <p:nvSpPr>
          <p:cNvPr id="14" name="Footer Placeholder 3">
            <a:extLst>
              <a:ext uri="{FF2B5EF4-FFF2-40B4-BE49-F238E27FC236}">
                <a16:creationId xmlns:a16="http://schemas.microsoft.com/office/drawing/2014/main" xmlns="" id="{A7D6BC3B-521A-4CA9-8A0B-6313DE71FE76}"/>
              </a:ext>
            </a:extLst>
          </p:cNvPr>
          <p:cNvSpPr>
            <a:spLocks noGrp="1"/>
          </p:cNvSpPr>
          <p:nvPr>
            <p:ph type="ftr" sz="quarter" idx="11"/>
          </p:nvPr>
        </p:nvSpPr>
        <p:spPr>
          <a:xfrm>
            <a:off x="5638800" y="6416679"/>
            <a:ext cx="2895600" cy="365125"/>
          </a:xfrm>
        </p:spPr>
        <p:txBody>
          <a:bodyPr/>
          <a:lstStyle/>
          <a:p>
            <a:r>
              <a:rPr lang="en-US" dirty="0"/>
              <a:t>© 2018 </a:t>
            </a:r>
            <a:r>
              <a:rPr lang="en-US" dirty="0" err="1"/>
              <a:t>Planisware</a:t>
            </a:r>
            <a:endParaRPr lang="en-US" dirty="0"/>
          </a:p>
        </p:txBody>
      </p:sp>
      <p:sp>
        <p:nvSpPr>
          <p:cNvPr id="15" name="Slide Number Placeholder 4">
            <a:extLst>
              <a:ext uri="{FF2B5EF4-FFF2-40B4-BE49-F238E27FC236}">
                <a16:creationId xmlns:a16="http://schemas.microsoft.com/office/drawing/2014/main" xmlns="" id="{12E51CCA-882A-4ABC-9147-3FFEFFC4F2A4}"/>
              </a:ext>
            </a:extLst>
          </p:cNvPr>
          <p:cNvSpPr>
            <a:spLocks noGrp="1"/>
          </p:cNvSpPr>
          <p:nvPr>
            <p:ph type="sldNum" sz="quarter" idx="12"/>
          </p:nvPr>
        </p:nvSpPr>
        <p:spPr>
          <a:xfrm>
            <a:off x="8610600" y="6416679"/>
            <a:ext cx="457200" cy="365125"/>
          </a:xfrm>
        </p:spPr>
        <p:txBody>
          <a:bodyPr/>
          <a:lstStyle/>
          <a:p>
            <a:fld id="{AA6609B8-1C18-4083-9988-A5F5F3686A15}" type="slidenum">
              <a:rPr lang="en-US" smtClean="0"/>
              <a:pPr/>
              <a:t>173</a:t>
            </a:fld>
            <a:endParaRPr lang="en-US" dirty="0"/>
          </a:p>
        </p:txBody>
      </p:sp>
    </p:spTree>
    <p:extLst>
      <p:ext uri="{BB962C8B-B14F-4D97-AF65-F5344CB8AC3E}">
        <p14:creationId xmlns:p14="http://schemas.microsoft.com/office/powerpoint/2010/main" val="2816427992"/>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30960"/>
            <a:ext cx="8839200" cy="914400"/>
          </a:xfrm>
        </p:spPr>
        <p:txBody>
          <a:bodyPr/>
          <a:lstStyle/>
          <a:p>
            <a:r>
              <a:rPr lang="en-US" noProof="0" dirty="0"/>
              <a:t>Data Management Rule - Scenario</a:t>
            </a:r>
          </a:p>
        </p:txBody>
      </p:sp>
      <p:sp>
        <p:nvSpPr>
          <p:cNvPr id="3" name="Rectangle: Rounded Corners 2"/>
          <p:cNvSpPr/>
          <p:nvPr/>
        </p:nvSpPr>
        <p:spPr>
          <a:xfrm>
            <a:off x="975360" y="1411120"/>
            <a:ext cx="8092440" cy="109728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solidFill>
              </a:rPr>
              <a:t>Our users are selecting the wrong responsibility on projects. We want them to select only level 2 responsibilities!</a:t>
            </a:r>
          </a:p>
        </p:txBody>
      </p:sp>
      <p:sp>
        <p:nvSpPr>
          <p:cNvPr id="6" name="TextBox 5"/>
          <p:cNvSpPr txBox="1"/>
          <p:nvPr/>
        </p:nvSpPr>
        <p:spPr>
          <a:xfrm>
            <a:off x="0" y="887900"/>
            <a:ext cx="3058160" cy="523220"/>
          </a:xfrm>
          <a:prstGeom prst="rect">
            <a:avLst/>
          </a:prstGeom>
          <a:noFill/>
        </p:spPr>
        <p:txBody>
          <a:bodyPr wrap="square" rtlCol="0">
            <a:spAutoFit/>
          </a:bodyPr>
          <a:lstStyle/>
          <a:p>
            <a:r>
              <a:rPr lang="en-US" sz="2800" b="1" dirty="0">
                <a:solidFill>
                  <a:schemeClr val="tx2"/>
                </a:solidFill>
              </a:rPr>
              <a:t>Scenario</a:t>
            </a:r>
          </a:p>
        </p:txBody>
      </p:sp>
      <p:sp>
        <p:nvSpPr>
          <p:cNvPr id="12" name="TextBox 11"/>
          <p:cNvSpPr txBox="1"/>
          <p:nvPr/>
        </p:nvSpPr>
        <p:spPr>
          <a:xfrm>
            <a:off x="0" y="2610909"/>
            <a:ext cx="3058160" cy="523220"/>
          </a:xfrm>
          <a:prstGeom prst="rect">
            <a:avLst/>
          </a:prstGeom>
          <a:noFill/>
        </p:spPr>
        <p:txBody>
          <a:bodyPr wrap="square" rtlCol="0">
            <a:spAutoFit/>
          </a:bodyPr>
          <a:lstStyle/>
          <a:p>
            <a:r>
              <a:rPr lang="en-US" sz="2800" b="1" dirty="0">
                <a:solidFill>
                  <a:schemeClr val="accent4"/>
                </a:solidFill>
              </a:rPr>
              <a:t>Analysis</a:t>
            </a:r>
          </a:p>
        </p:txBody>
      </p:sp>
      <p:pic>
        <p:nvPicPr>
          <p:cNvPr id="16" name="Picture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820" y="1511448"/>
            <a:ext cx="915671" cy="915671"/>
          </a:xfrm>
          <a:prstGeom prst="ellipse">
            <a:avLst/>
          </a:prstGeom>
          <a:ln w="63500" cap="rnd">
            <a:solidFill>
              <a:schemeClr val="accent1"/>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1" name="Oval 10"/>
          <p:cNvSpPr/>
          <p:nvPr/>
        </p:nvSpPr>
        <p:spPr>
          <a:xfrm>
            <a:off x="5801360" y="1438903"/>
            <a:ext cx="294640" cy="26416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1</a:t>
            </a:r>
          </a:p>
        </p:txBody>
      </p:sp>
      <p:sp>
        <p:nvSpPr>
          <p:cNvPr id="19" name="Rectangle: Rounded Corners 12"/>
          <p:cNvSpPr/>
          <p:nvPr/>
        </p:nvSpPr>
        <p:spPr>
          <a:xfrm>
            <a:off x="91440" y="3205947"/>
            <a:ext cx="8976360" cy="3210732"/>
          </a:xfrm>
          <a:prstGeom prst="roundRect">
            <a:avLst/>
          </a:prstGeom>
        </p:spPr>
        <p:style>
          <a:lnRef idx="2">
            <a:schemeClr val="accent4"/>
          </a:lnRef>
          <a:fillRef idx="1">
            <a:schemeClr val="lt1"/>
          </a:fillRef>
          <a:effectRef idx="0">
            <a:schemeClr val="accent4"/>
          </a:effectRef>
          <a:fontRef idx="minor">
            <a:schemeClr val="dk1"/>
          </a:fontRef>
        </p:style>
        <p:txBody>
          <a:bodyPr rtlCol="0" anchor="ctr"/>
          <a:lstStyle/>
          <a:p>
            <a:endParaRPr lang="en-US" dirty="0">
              <a:solidFill>
                <a:schemeClr val="accent4"/>
              </a:solidFill>
            </a:endParaRPr>
          </a:p>
          <a:p>
            <a:endParaRPr lang="en-US" dirty="0">
              <a:solidFill>
                <a:schemeClr val="accent4"/>
              </a:solidFill>
            </a:endParaRPr>
          </a:p>
          <a:p>
            <a:endParaRPr lang="en-US" dirty="0">
              <a:solidFill>
                <a:schemeClr val="accent4"/>
              </a:solidFill>
            </a:endParaRPr>
          </a:p>
          <a:p>
            <a:r>
              <a:rPr lang="en-US" dirty="0">
                <a:solidFill>
                  <a:schemeClr val="accent4"/>
                </a:solidFill>
              </a:rPr>
              <a:t>Data management rules (DMR) allows you to filter the values available in a list.</a:t>
            </a:r>
          </a:p>
          <a:p>
            <a:endParaRPr lang="en-GB" dirty="0">
              <a:solidFill>
                <a:schemeClr val="accent4"/>
              </a:solidFill>
            </a:endParaRPr>
          </a:p>
          <a:p>
            <a:endParaRPr lang="en-GB" dirty="0">
              <a:solidFill>
                <a:schemeClr val="accent4"/>
              </a:solidFill>
            </a:endParaRPr>
          </a:p>
          <a:p>
            <a:endParaRPr lang="en-GB" dirty="0">
              <a:solidFill>
                <a:schemeClr val="accent4"/>
              </a:solidFill>
            </a:endParaRPr>
          </a:p>
          <a:p>
            <a:r>
              <a:rPr lang="en-GB" b="1" dirty="0">
                <a:solidFill>
                  <a:schemeClr val="accent4"/>
                </a:solidFill>
              </a:rPr>
              <a:t>How to break down the situation: </a:t>
            </a:r>
            <a:r>
              <a:rPr lang="en-GB" dirty="0">
                <a:solidFill>
                  <a:schemeClr val="accent4"/>
                </a:solidFill>
              </a:rPr>
              <a:t/>
            </a:r>
            <a:br>
              <a:rPr lang="en-GB" dirty="0">
                <a:solidFill>
                  <a:schemeClr val="accent4"/>
                </a:solidFill>
              </a:rPr>
            </a:br>
            <a:r>
              <a:rPr lang="en-GB" dirty="0">
                <a:solidFill>
                  <a:schemeClr val="accent4"/>
                </a:solidFill>
              </a:rPr>
              <a:t> 	1. Figure out relevant classes 		- </a:t>
            </a:r>
            <a:r>
              <a:rPr lang="en-GB" b="1" dirty="0">
                <a:solidFill>
                  <a:schemeClr val="accent4"/>
                </a:solidFill>
              </a:rPr>
              <a:t>Project:</a:t>
            </a:r>
            <a:r>
              <a:rPr lang="en-GB" dirty="0">
                <a:solidFill>
                  <a:schemeClr val="accent4"/>
                </a:solidFill>
              </a:rPr>
              <a:t> Responsibility</a:t>
            </a:r>
            <a:br>
              <a:rPr lang="en-GB" dirty="0">
                <a:solidFill>
                  <a:schemeClr val="accent4"/>
                </a:solidFill>
              </a:rPr>
            </a:br>
            <a:r>
              <a:rPr lang="en-GB" dirty="0">
                <a:solidFill>
                  <a:schemeClr val="accent4"/>
                </a:solidFill>
              </a:rPr>
              <a:t> 	2. Determine what needs to be done	- DMR on project to filter 								Responsibility</a:t>
            </a:r>
          </a:p>
          <a:p>
            <a:r>
              <a:rPr lang="en-GB" dirty="0">
                <a:solidFill>
                  <a:schemeClr val="accent4"/>
                </a:solidFill>
              </a:rPr>
              <a:t/>
            </a:r>
            <a:br>
              <a:rPr lang="en-GB" dirty="0">
                <a:solidFill>
                  <a:schemeClr val="accent4"/>
                </a:solidFill>
              </a:rPr>
            </a:br>
            <a:r>
              <a:rPr lang="en-GB" dirty="0">
                <a:solidFill>
                  <a:schemeClr val="accent4"/>
                </a:solidFill>
              </a:rPr>
              <a:t> 	</a:t>
            </a:r>
          </a:p>
        </p:txBody>
      </p:sp>
      <p:sp>
        <p:nvSpPr>
          <p:cNvPr id="20" name="Oval 19"/>
          <p:cNvSpPr/>
          <p:nvPr/>
        </p:nvSpPr>
        <p:spPr>
          <a:xfrm>
            <a:off x="912211" y="5212236"/>
            <a:ext cx="294640" cy="26416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1</a:t>
            </a:r>
          </a:p>
        </p:txBody>
      </p:sp>
      <p:sp>
        <p:nvSpPr>
          <p:cNvPr id="13" name="Oval 12"/>
          <p:cNvSpPr/>
          <p:nvPr/>
        </p:nvSpPr>
        <p:spPr>
          <a:xfrm>
            <a:off x="5184140" y="2226944"/>
            <a:ext cx="294640" cy="26416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2</a:t>
            </a:r>
          </a:p>
        </p:txBody>
      </p:sp>
      <p:sp>
        <p:nvSpPr>
          <p:cNvPr id="14" name="Oval 13"/>
          <p:cNvSpPr/>
          <p:nvPr/>
        </p:nvSpPr>
        <p:spPr>
          <a:xfrm>
            <a:off x="912211" y="5526878"/>
            <a:ext cx="294640" cy="26416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2</a:t>
            </a:r>
          </a:p>
        </p:txBody>
      </p:sp>
      <p:sp>
        <p:nvSpPr>
          <p:cNvPr id="15" name="Footer Placeholder 3">
            <a:extLst>
              <a:ext uri="{FF2B5EF4-FFF2-40B4-BE49-F238E27FC236}">
                <a16:creationId xmlns:a16="http://schemas.microsoft.com/office/drawing/2014/main" xmlns="" id="{ECE6B596-1BC8-44C3-A911-C7AEDC262795}"/>
              </a:ext>
            </a:extLst>
          </p:cNvPr>
          <p:cNvSpPr>
            <a:spLocks noGrp="1"/>
          </p:cNvSpPr>
          <p:nvPr>
            <p:ph type="ftr" sz="quarter" idx="11"/>
          </p:nvPr>
        </p:nvSpPr>
        <p:spPr>
          <a:xfrm>
            <a:off x="5638800" y="6416679"/>
            <a:ext cx="2895600" cy="365125"/>
          </a:xfrm>
        </p:spPr>
        <p:txBody>
          <a:bodyPr/>
          <a:lstStyle/>
          <a:p>
            <a:r>
              <a:rPr lang="en-US" dirty="0"/>
              <a:t>© 2018 </a:t>
            </a:r>
            <a:r>
              <a:rPr lang="en-US" dirty="0" err="1"/>
              <a:t>Planisware</a:t>
            </a:r>
            <a:endParaRPr lang="en-US" dirty="0"/>
          </a:p>
        </p:txBody>
      </p:sp>
      <p:sp>
        <p:nvSpPr>
          <p:cNvPr id="17" name="Slide Number Placeholder 4">
            <a:extLst>
              <a:ext uri="{FF2B5EF4-FFF2-40B4-BE49-F238E27FC236}">
                <a16:creationId xmlns:a16="http://schemas.microsoft.com/office/drawing/2014/main" xmlns="" id="{C6F910F3-D793-4334-B2C2-FD91C179DB92}"/>
              </a:ext>
            </a:extLst>
          </p:cNvPr>
          <p:cNvSpPr>
            <a:spLocks noGrp="1"/>
          </p:cNvSpPr>
          <p:nvPr>
            <p:ph type="sldNum" sz="quarter" idx="12"/>
          </p:nvPr>
        </p:nvSpPr>
        <p:spPr>
          <a:xfrm>
            <a:off x="8610600" y="6416679"/>
            <a:ext cx="457200" cy="365125"/>
          </a:xfrm>
        </p:spPr>
        <p:txBody>
          <a:bodyPr/>
          <a:lstStyle/>
          <a:p>
            <a:fld id="{AA6609B8-1C18-4083-9988-A5F5F3686A15}" type="slidenum">
              <a:rPr lang="en-US" smtClean="0"/>
              <a:pPr/>
              <a:t>174</a:t>
            </a:fld>
            <a:endParaRPr lang="en-US" dirty="0"/>
          </a:p>
        </p:txBody>
      </p:sp>
    </p:spTree>
    <p:extLst>
      <p:ext uri="{BB962C8B-B14F-4D97-AF65-F5344CB8AC3E}">
        <p14:creationId xmlns:p14="http://schemas.microsoft.com/office/powerpoint/2010/main" val="3853345368"/>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noProof="0" dirty="0"/>
              <a:t>Introduction</a:t>
            </a:r>
          </a:p>
        </p:txBody>
      </p:sp>
      <p:sp>
        <p:nvSpPr>
          <p:cNvPr id="5" name="ZoneTexte 4"/>
          <p:cNvSpPr txBox="1"/>
          <p:nvPr/>
        </p:nvSpPr>
        <p:spPr>
          <a:xfrm>
            <a:off x="304800" y="838200"/>
            <a:ext cx="8610600" cy="1015663"/>
          </a:xfrm>
          <a:prstGeom prst="rect">
            <a:avLst/>
          </a:prstGeom>
          <a:noFill/>
        </p:spPr>
        <p:txBody>
          <a:bodyPr wrap="square" rtlCol="0">
            <a:spAutoFit/>
          </a:bodyPr>
          <a:lstStyle/>
          <a:p>
            <a:r>
              <a:rPr lang="en-US" sz="2000" dirty="0"/>
              <a:t>Data management rules (DMR), or data consistency rules, allow the administrator to filter the values available in a list. The list of possible values is filtered on all pages (</a:t>
            </a:r>
            <a:r>
              <a:rPr lang="en-US" sz="2000" dirty="0" err="1"/>
              <a:t>gantt</a:t>
            </a:r>
            <a:r>
              <a:rPr lang="en-US" sz="2000" dirty="0"/>
              <a:t>, tables, reports etc…). </a:t>
            </a:r>
          </a:p>
        </p:txBody>
      </p:sp>
      <p:sp>
        <p:nvSpPr>
          <p:cNvPr id="9" name="ZoneTexte 8"/>
          <p:cNvSpPr txBox="1"/>
          <p:nvPr/>
        </p:nvSpPr>
        <p:spPr>
          <a:xfrm>
            <a:off x="565545" y="2362200"/>
            <a:ext cx="3712370" cy="369332"/>
          </a:xfrm>
          <a:prstGeom prst="rect">
            <a:avLst/>
          </a:prstGeom>
          <a:solidFill>
            <a:schemeClr val="bg1"/>
          </a:solidFill>
          <a:effectLst>
            <a:outerShdw blurRad="50800" dist="38100" dir="2700000" algn="tl" rotWithShape="0">
              <a:prstClr val="black">
                <a:alpha val="40000"/>
              </a:prstClr>
            </a:outerShdw>
          </a:effectLst>
        </p:spPr>
        <p:txBody>
          <a:bodyPr wrap="square" rtlCol="0">
            <a:spAutoFit/>
          </a:bodyPr>
          <a:lstStyle/>
          <a:p>
            <a:r>
              <a:rPr lang="en-US" dirty="0"/>
              <a:t>Without a Data Management Rule</a:t>
            </a:r>
          </a:p>
        </p:txBody>
      </p:sp>
      <p:sp>
        <p:nvSpPr>
          <p:cNvPr id="10" name="ZoneTexte 9"/>
          <p:cNvSpPr txBox="1"/>
          <p:nvPr/>
        </p:nvSpPr>
        <p:spPr>
          <a:xfrm>
            <a:off x="4898231" y="2286000"/>
            <a:ext cx="3581400" cy="646331"/>
          </a:xfrm>
          <a:prstGeom prst="rect">
            <a:avLst/>
          </a:prstGeom>
          <a:solidFill>
            <a:schemeClr val="bg1"/>
          </a:solidFill>
          <a:effectLst>
            <a:outerShdw blurRad="50800" dist="38100" dir="2700000" algn="tl" rotWithShape="0">
              <a:prstClr val="black">
                <a:alpha val="40000"/>
              </a:prstClr>
            </a:outerShdw>
          </a:effectLst>
        </p:spPr>
        <p:txBody>
          <a:bodyPr wrap="square" rtlCol="0">
            <a:spAutoFit/>
          </a:bodyPr>
          <a:lstStyle/>
          <a:p>
            <a:r>
              <a:rPr lang="en-US" dirty="0"/>
              <a:t>With a Data Management Rule restricting at level 2 of OBS</a:t>
            </a:r>
          </a:p>
        </p:txBody>
      </p:sp>
      <p:pic>
        <p:nvPicPr>
          <p:cNvPr id="13" name="Picture 12"/>
          <p:cNvPicPr>
            <a:picLocks noChangeAspect="1"/>
          </p:cNvPicPr>
          <p:nvPr/>
        </p:nvPicPr>
        <p:blipFill>
          <a:blip r:embed="rId3"/>
          <a:stretch>
            <a:fillRect/>
          </a:stretch>
        </p:blipFill>
        <p:spPr>
          <a:xfrm>
            <a:off x="304800" y="2984302"/>
            <a:ext cx="4332359" cy="3084731"/>
          </a:xfrm>
          <a:prstGeom prst="rect">
            <a:avLst/>
          </a:prstGeom>
        </p:spPr>
      </p:pic>
      <p:sp>
        <p:nvSpPr>
          <p:cNvPr id="7" name="Rectangle 6"/>
          <p:cNvSpPr/>
          <p:nvPr/>
        </p:nvSpPr>
        <p:spPr>
          <a:xfrm>
            <a:off x="990600" y="4439507"/>
            <a:ext cx="2057400" cy="1580294"/>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a:blip r:embed="rId4"/>
          <a:stretch>
            <a:fillRect/>
          </a:stretch>
        </p:blipFill>
        <p:spPr>
          <a:xfrm>
            <a:off x="4637159" y="2996578"/>
            <a:ext cx="4266049" cy="2885857"/>
          </a:xfrm>
          <a:prstGeom prst="rect">
            <a:avLst/>
          </a:prstGeom>
        </p:spPr>
      </p:pic>
      <p:sp>
        <p:nvSpPr>
          <p:cNvPr id="8" name="Rectangle 7"/>
          <p:cNvSpPr/>
          <p:nvPr/>
        </p:nvSpPr>
        <p:spPr>
          <a:xfrm>
            <a:off x="5105400" y="4439507"/>
            <a:ext cx="2209800" cy="970694"/>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ooter Placeholder 3">
            <a:extLst>
              <a:ext uri="{FF2B5EF4-FFF2-40B4-BE49-F238E27FC236}">
                <a16:creationId xmlns:a16="http://schemas.microsoft.com/office/drawing/2014/main" xmlns="" id="{7BB08B9C-7B15-445D-BAEB-171D6344B395}"/>
              </a:ext>
            </a:extLst>
          </p:cNvPr>
          <p:cNvSpPr>
            <a:spLocks noGrp="1"/>
          </p:cNvSpPr>
          <p:nvPr>
            <p:ph type="ftr" sz="quarter" idx="11"/>
          </p:nvPr>
        </p:nvSpPr>
        <p:spPr>
          <a:xfrm>
            <a:off x="5638800" y="6416679"/>
            <a:ext cx="2895600" cy="365125"/>
          </a:xfrm>
        </p:spPr>
        <p:txBody>
          <a:bodyPr/>
          <a:lstStyle/>
          <a:p>
            <a:r>
              <a:rPr lang="en-US" dirty="0"/>
              <a:t>© 2018 </a:t>
            </a:r>
            <a:r>
              <a:rPr lang="en-US" dirty="0" err="1"/>
              <a:t>Planisware</a:t>
            </a:r>
            <a:endParaRPr lang="en-US" dirty="0"/>
          </a:p>
        </p:txBody>
      </p:sp>
      <p:sp>
        <p:nvSpPr>
          <p:cNvPr id="15" name="Slide Number Placeholder 4">
            <a:extLst>
              <a:ext uri="{FF2B5EF4-FFF2-40B4-BE49-F238E27FC236}">
                <a16:creationId xmlns:a16="http://schemas.microsoft.com/office/drawing/2014/main" xmlns="" id="{C107CF7D-124D-4C44-A90E-E4C3643FACC3}"/>
              </a:ext>
            </a:extLst>
          </p:cNvPr>
          <p:cNvSpPr>
            <a:spLocks noGrp="1"/>
          </p:cNvSpPr>
          <p:nvPr>
            <p:ph type="sldNum" sz="quarter" idx="12"/>
          </p:nvPr>
        </p:nvSpPr>
        <p:spPr>
          <a:xfrm>
            <a:off x="8610600" y="6416679"/>
            <a:ext cx="457200" cy="365125"/>
          </a:xfrm>
        </p:spPr>
        <p:txBody>
          <a:bodyPr/>
          <a:lstStyle/>
          <a:p>
            <a:fld id="{AA6609B8-1C18-4083-9988-A5F5F3686A15}" type="slidenum">
              <a:rPr lang="en-US" smtClean="0"/>
              <a:pPr/>
              <a:t>175</a:t>
            </a:fld>
            <a:endParaRPr lang="en-US" dirty="0"/>
          </a:p>
        </p:txBody>
      </p:sp>
    </p:spTree>
    <p:extLst>
      <p:ext uri="{BB962C8B-B14F-4D97-AF65-F5344CB8AC3E}">
        <p14:creationId xmlns:p14="http://schemas.microsoft.com/office/powerpoint/2010/main" val="4006889321"/>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noProof="0" dirty="0"/>
              <a:t>Message type</a:t>
            </a:r>
          </a:p>
        </p:txBody>
      </p:sp>
      <p:sp>
        <p:nvSpPr>
          <p:cNvPr id="5" name="Rectangle 4"/>
          <p:cNvSpPr/>
          <p:nvPr/>
        </p:nvSpPr>
        <p:spPr>
          <a:xfrm>
            <a:off x="306000" y="1143000"/>
            <a:ext cx="8685600" cy="1015663"/>
          </a:xfrm>
          <a:prstGeom prst="rect">
            <a:avLst/>
          </a:prstGeom>
        </p:spPr>
        <p:txBody>
          <a:bodyPr wrap="square">
            <a:spAutoFit/>
          </a:bodyPr>
          <a:lstStyle/>
          <a:p>
            <a:r>
              <a:rPr lang="en-US" sz="2000" dirty="0"/>
              <a:t>A DMR can also verify  the input of a field according to certain rules, to optionally warn the user and even to cancel the input if required.</a:t>
            </a:r>
          </a:p>
          <a:p>
            <a:r>
              <a:rPr lang="en-US" sz="2000" dirty="0"/>
              <a:t>To do so, select a </a:t>
            </a:r>
            <a:r>
              <a:rPr lang="en-US" sz="2000" b="1" dirty="0">
                <a:solidFill>
                  <a:schemeClr val="accent1"/>
                </a:solidFill>
              </a:rPr>
              <a:t>Message type</a:t>
            </a:r>
            <a:r>
              <a:rPr lang="en-US" sz="2000" dirty="0"/>
              <a:t> from the drop-down list.</a:t>
            </a:r>
          </a:p>
        </p:txBody>
      </p:sp>
      <p:pic>
        <p:nvPicPr>
          <p:cNvPr id="8" name="Picture 7"/>
          <p:cNvPicPr>
            <a:picLocks noChangeAspect="1"/>
          </p:cNvPicPr>
          <p:nvPr/>
        </p:nvPicPr>
        <p:blipFill rotWithShape="1">
          <a:blip r:embed="rId2"/>
          <a:srcRect t="37692" b="19230"/>
          <a:stretch/>
        </p:blipFill>
        <p:spPr>
          <a:xfrm>
            <a:off x="0" y="2560638"/>
            <a:ext cx="9144000" cy="2133600"/>
          </a:xfrm>
          <a:prstGeom prst="rect">
            <a:avLst/>
          </a:prstGeom>
        </p:spPr>
      </p:pic>
      <p:sp>
        <p:nvSpPr>
          <p:cNvPr id="6" name="Rectangle à coins arrondis 5"/>
          <p:cNvSpPr/>
          <p:nvPr/>
        </p:nvSpPr>
        <p:spPr>
          <a:xfrm>
            <a:off x="6248400" y="3728701"/>
            <a:ext cx="2590800" cy="690899"/>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à coins arrondis 6"/>
          <p:cNvSpPr/>
          <p:nvPr/>
        </p:nvSpPr>
        <p:spPr>
          <a:xfrm>
            <a:off x="4305600" y="3735781"/>
            <a:ext cx="532800" cy="152400"/>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ooter Placeholder 3">
            <a:extLst>
              <a:ext uri="{FF2B5EF4-FFF2-40B4-BE49-F238E27FC236}">
                <a16:creationId xmlns:a16="http://schemas.microsoft.com/office/drawing/2014/main" xmlns="" id="{B9850A0B-BF41-4549-B6FC-6D6B150BC84E}"/>
              </a:ext>
            </a:extLst>
          </p:cNvPr>
          <p:cNvSpPr>
            <a:spLocks noGrp="1"/>
          </p:cNvSpPr>
          <p:nvPr>
            <p:ph type="ftr" sz="quarter" idx="11"/>
          </p:nvPr>
        </p:nvSpPr>
        <p:spPr>
          <a:xfrm>
            <a:off x="5638800" y="6416679"/>
            <a:ext cx="2895600" cy="365125"/>
          </a:xfrm>
        </p:spPr>
        <p:txBody>
          <a:bodyPr/>
          <a:lstStyle/>
          <a:p>
            <a:r>
              <a:rPr lang="en-US" dirty="0"/>
              <a:t>© 2018 </a:t>
            </a:r>
            <a:r>
              <a:rPr lang="en-US" dirty="0" err="1"/>
              <a:t>Planisware</a:t>
            </a:r>
            <a:endParaRPr lang="en-US" dirty="0"/>
          </a:p>
        </p:txBody>
      </p:sp>
      <p:sp>
        <p:nvSpPr>
          <p:cNvPr id="10" name="Slide Number Placeholder 4">
            <a:extLst>
              <a:ext uri="{FF2B5EF4-FFF2-40B4-BE49-F238E27FC236}">
                <a16:creationId xmlns:a16="http://schemas.microsoft.com/office/drawing/2014/main" xmlns="" id="{20B87AE7-8FBF-414A-B217-778A1FB4138F}"/>
              </a:ext>
            </a:extLst>
          </p:cNvPr>
          <p:cNvSpPr>
            <a:spLocks noGrp="1"/>
          </p:cNvSpPr>
          <p:nvPr>
            <p:ph type="sldNum" sz="quarter" idx="12"/>
          </p:nvPr>
        </p:nvSpPr>
        <p:spPr>
          <a:xfrm>
            <a:off x="8610600" y="6416679"/>
            <a:ext cx="457200" cy="365125"/>
          </a:xfrm>
        </p:spPr>
        <p:txBody>
          <a:bodyPr/>
          <a:lstStyle/>
          <a:p>
            <a:fld id="{AA6609B8-1C18-4083-9988-A5F5F3686A15}" type="slidenum">
              <a:rPr lang="en-US" smtClean="0"/>
              <a:pPr/>
              <a:t>176</a:t>
            </a:fld>
            <a:endParaRPr lang="en-US" dirty="0"/>
          </a:p>
        </p:txBody>
      </p:sp>
    </p:spTree>
    <p:extLst>
      <p:ext uri="{BB962C8B-B14F-4D97-AF65-F5344CB8AC3E}">
        <p14:creationId xmlns:p14="http://schemas.microsoft.com/office/powerpoint/2010/main" val="2922621387"/>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2"/>
          <a:stretch>
            <a:fillRect/>
          </a:stretch>
        </p:blipFill>
        <p:spPr>
          <a:xfrm>
            <a:off x="0" y="2373970"/>
            <a:ext cx="9144000" cy="2217648"/>
          </a:xfrm>
          <a:prstGeom prst="rect">
            <a:avLst/>
          </a:prstGeom>
        </p:spPr>
      </p:pic>
      <p:sp>
        <p:nvSpPr>
          <p:cNvPr id="2" name="Titre 1"/>
          <p:cNvSpPr>
            <a:spLocks noGrp="1"/>
          </p:cNvSpPr>
          <p:nvPr>
            <p:ph type="title"/>
          </p:nvPr>
        </p:nvSpPr>
        <p:spPr/>
        <p:txBody>
          <a:bodyPr>
            <a:normAutofit/>
          </a:bodyPr>
          <a:lstStyle/>
          <a:p>
            <a:r>
              <a:rPr lang="en-US" noProof="0" dirty="0"/>
              <a:t>Creating data management rules</a:t>
            </a:r>
          </a:p>
        </p:txBody>
      </p:sp>
      <p:sp>
        <p:nvSpPr>
          <p:cNvPr id="10" name="ZoneTexte 9"/>
          <p:cNvSpPr txBox="1"/>
          <p:nvPr/>
        </p:nvSpPr>
        <p:spPr>
          <a:xfrm>
            <a:off x="306000" y="990600"/>
            <a:ext cx="8507187" cy="1015663"/>
          </a:xfrm>
          <a:prstGeom prst="rect">
            <a:avLst/>
          </a:prstGeom>
          <a:noFill/>
        </p:spPr>
        <p:txBody>
          <a:bodyPr wrap="square" rtlCol="0">
            <a:spAutoFit/>
          </a:bodyPr>
          <a:lstStyle/>
          <a:p>
            <a:r>
              <a:rPr lang="en-US" sz="2000" dirty="0"/>
              <a:t>Example 1: Displaying only responsibility level 2 on projects.</a:t>
            </a:r>
          </a:p>
          <a:p>
            <a:pPr marL="342900" indent="-342900">
              <a:buFont typeface="Arial" panose="020B0604020202020204" pitchFamily="34" charset="0"/>
              <a:buChar char="•"/>
            </a:pPr>
            <a:r>
              <a:rPr lang="en-US" sz="2000" dirty="0"/>
              <a:t>Select </a:t>
            </a:r>
            <a:r>
              <a:rPr lang="en-US" sz="2000" b="1" dirty="0">
                <a:solidFill>
                  <a:schemeClr val="accent1"/>
                </a:solidFill>
              </a:rPr>
              <a:t>Projects</a:t>
            </a:r>
            <a:r>
              <a:rPr lang="en-US" sz="2000" dirty="0"/>
              <a:t> as </a:t>
            </a:r>
            <a:r>
              <a:rPr lang="en-US" sz="2000" b="1" dirty="0">
                <a:solidFill>
                  <a:schemeClr val="accent1"/>
                </a:solidFill>
              </a:rPr>
              <a:t>Object</a:t>
            </a:r>
            <a:r>
              <a:rPr lang="en-US" sz="2000" dirty="0"/>
              <a:t> </a:t>
            </a:r>
            <a:r>
              <a:rPr lang="en-US" sz="2000" b="1" dirty="0">
                <a:solidFill>
                  <a:schemeClr val="accent1"/>
                </a:solidFill>
              </a:rPr>
              <a:t>Type</a:t>
            </a:r>
            <a:r>
              <a:rPr lang="en-US" sz="2000" dirty="0"/>
              <a:t>.</a:t>
            </a:r>
          </a:p>
          <a:p>
            <a:pPr marL="342900" indent="-342900">
              <a:buFont typeface="Arial" panose="020B0604020202020204" pitchFamily="34" charset="0"/>
              <a:buChar char="•"/>
            </a:pPr>
            <a:r>
              <a:rPr lang="en-US" sz="2000" dirty="0"/>
              <a:t>To create a DMR:</a:t>
            </a:r>
          </a:p>
        </p:txBody>
      </p:sp>
      <p:pic>
        <p:nvPicPr>
          <p:cNvPr id="17" name="Picture 16"/>
          <p:cNvPicPr>
            <a:picLocks noChangeAspect="1"/>
          </p:cNvPicPr>
          <p:nvPr/>
        </p:nvPicPr>
        <p:blipFill>
          <a:blip r:embed="rId3"/>
          <a:stretch>
            <a:fillRect/>
          </a:stretch>
        </p:blipFill>
        <p:spPr>
          <a:xfrm>
            <a:off x="3370508" y="4144909"/>
            <a:ext cx="3579595" cy="2421491"/>
          </a:xfrm>
          <a:prstGeom prst="rect">
            <a:avLst/>
          </a:prstGeom>
        </p:spPr>
      </p:pic>
      <p:sp>
        <p:nvSpPr>
          <p:cNvPr id="6" name="ZoneTexte 5"/>
          <p:cNvSpPr txBox="1"/>
          <p:nvPr/>
        </p:nvSpPr>
        <p:spPr>
          <a:xfrm>
            <a:off x="7696200" y="5014680"/>
            <a:ext cx="1524000" cy="369332"/>
          </a:xfrm>
          <a:prstGeom prst="rect">
            <a:avLst/>
          </a:prstGeom>
          <a:solidFill>
            <a:schemeClr val="bg1"/>
          </a:solidFill>
          <a:effectLst>
            <a:outerShdw blurRad="50800" dist="38100" dir="2700000" algn="tl" rotWithShape="0">
              <a:prstClr val="black">
                <a:alpha val="40000"/>
              </a:prstClr>
            </a:outerShdw>
          </a:effectLst>
        </p:spPr>
        <p:txBody>
          <a:bodyPr wrap="square" rtlCol="0">
            <a:spAutoFit/>
          </a:bodyPr>
          <a:lstStyle/>
          <a:p>
            <a:r>
              <a:rPr lang="en-US" dirty="0"/>
              <a:t>Click </a:t>
            </a:r>
            <a:r>
              <a:rPr lang="en-US" b="1" dirty="0">
                <a:solidFill>
                  <a:schemeClr val="accent1"/>
                </a:solidFill>
              </a:rPr>
              <a:t>Save</a:t>
            </a:r>
            <a:r>
              <a:rPr lang="en-US" dirty="0"/>
              <a:t>.</a:t>
            </a:r>
          </a:p>
        </p:txBody>
      </p:sp>
      <p:sp>
        <p:nvSpPr>
          <p:cNvPr id="5" name="Rectangle à coins arrondis 4"/>
          <p:cNvSpPr/>
          <p:nvPr/>
        </p:nvSpPr>
        <p:spPr>
          <a:xfrm>
            <a:off x="8397000" y="4405080"/>
            <a:ext cx="609600" cy="152400"/>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Connecteur en angle 7"/>
          <p:cNvCxnSpPr>
            <a:stCxn id="5" idx="2"/>
            <a:endCxn id="6" idx="0"/>
          </p:cNvCxnSpPr>
          <p:nvPr/>
        </p:nvCxnSpPr>
        <p:spPr>
          <a:xfrm rot="5400000">
            <a:off x="8351400" y="4664280"/>
            <a:ext cx="457200" cy="243600"/>
          </a:xfrm>
          <a:prstGeom prst="bentConnector3">
            <a:avLst/>
          </a:prstGeom>
          <a:ln w="19050">
            <a:tailEnd type="arrow"/>
          </a:ln>
        </p:spPr>
        <p:style>
          <a:lnRef idx="1">
            <a:schemeClr val="accent1"/>
          </a:lnRef>
          <a:fillRef idx="0">
            <a:schemeClr val="accent1"/>
          </a:fillRef>
          <a:effectRef idx="0">
            <a:schemeClr val="accent1"/>
          </a:effectRef>
          <a:fontRef idx="minor">
            <a:schemeClr val="tx1"/>
          </a:fontRef>
        </p:style>
      </p:cxnSp>
      <p:sp>
        <p:nvSpPr>
          <p:cNvPr id="11" name="ZoneTexte 10"/>
          <p:cNvSpPr txBox="1"/>
          <p:nvPr/>
        </p:nvSpPr>
        <p:spPr>
          <a:xfrm>
            <a:off x="4256804" y="2592293"/>
            <a:ext cx="2021957" cy="369332"/>
          </a:xfrm>
          <a:prstGeom prst="rect">
            <a:avLst/>
          </a:prstGeom>
          <a:solidFill>
            <a:schemeClr val="bg1"/>
          </a:solidFill>
          <a:effectLst>
            <a:outerShdw blurRad="50800" dist="38100" dir="2700000" algn="tl" rotWithShape="0">
              <a:prstClr val="black">
                <a:alpha val="40000"/>
              </a:prstClr>
            </a:outerShdw>
          </a:effectLst>
        </p:spPr>
        <p:txBody>
          <a:bodyPr wrap="square" rtlCol="0">
            <a:spAutoFit/>
          </a:bodyPr>
          <a:lstStyle/>
          <a:p>
            <a:r>
              <a:rPr lang="en-US" dirty="0"/>
              <a:t>Click the </a:t>
            </a:r>
            <a:r>
              <a:rPr lang="en-US" b="1" dirty="0">
                <a:solidFill>
                  <a:schemeClr val="accent1"/>
                </a:solidFill>
              </a:rPr>
              <a:t>+</a:t>
            </a:r>
            <a:r>
              <a:rPr lang="en-US" dirty="0"/>
              <a:t> button.</a:t>
            </a:r>
          </a:p>
        </p:txBody>
      </p:sp>
      <p:sp>
        <p:nvSpPr>
          <p:cNvPr id="12" name="ZoneTexte 11"/>
          <p:cNvSpPr txBox="1"/>
          <p:nvPr/>
        </p:nvSpPr>
        <p:spPr>
          <a:xfrm>
            <a:off x="381000" y="2984297"/>
            <a:ext cx="3352800" cy="646331"/>
          </a:xfrm>
          <a:prstGeom prst="rect">
            <a:avLst/>
          </a:prstGeom>
          <a:solidFill>
            <a:schemeClr val="bg1"/>
          </a:solidFill>
          <a:effectLst>
            <a:outerShdw blurRad="50800" dist="38100" dir="2700000" algn="tl" rotWithShape="0">
              <a:prstClr val="black">
                <a:alpha val="40000"/>
              </a:prstClr>
            </a:outerShdw>
          </a:effectLst>
        </p:spPr>
        <p:txBody>
          <a:bodyPr wrap="square" rtlCol="0">
            <a:spAutoFit/>
          </a:bodyPr>
          <a:lstStyle/>
          <a:p>
            <a:r>
              <a:rPr lang="en-US" dirty="0"/>
              <a:t>Enter a </a:t>
            </a:r>
            <a:r>
              <a:rPr lang="en-US" b="1" dirty="0">
                <a:solidFill>
                  <a:schemeClr val="accent1"/>
                </a:solidFill>
              </a:rPr>
              <a:t>Name</a:t>
            </a:r>
            <a:r>
              <a:rPr lang="en-US" dirty="0"/>
              <a:t> (mandatory) and select an </a:t>
            </a:r>
            <a:r>
              <a:rPr lang="en-US" b="1" dirty="0">
                <a:solidFill>
                  <a:schemeClr val="accent1"/>
                </a:solidFill>
              </a:rPr>
              <a:t>Attribute</a:t>
            </a:r>
            <a:r>
              <a:rPr lang="en-US" dirty="0"/>
              <a:t>.</a:t>
            </a:r>
          </a:p>
        </p:txBody>
      </p:sp>
      <p:sp>
        <p:nvSpPr>
          <p:cNvPr id="7" name="Rectangle à coins arrondis 6"/>
          <p:cNvSpPr/>
          <p:nvPr/>
        </p:nvSpPr>
        <p:spPr>
          <a:xfrm>
            <a:off x="849086" y="4065379"/>
            <a:ext cx="533400" cy="159060"/>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à coins arrondis 8"/>
          <p:cNvSpPr/>
          <p:nvPr/>
        </p:nvSpPr>
        <p:spPr>
          <a:xfrm>
            <a:off x="3877260" y="5688000"/>
            <a:ext cx="304800" cy="533400"/>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Connecteur en angle 14"/>
          <p:cNvCxnSpPr>
            <a:stCxn id="7" idx="2"/>
            <a:endCxn id="9" idx="1"/>
          </p:cNvCxnSpPr>
          <p:nvPr/>
        </p:nvCxnSpPr>
        <p:spPr>
          <a:xfrm rot="16200000" flipH="1">
            <a:off x="1631393" y="3708832"/>
            <a:ext cx="1730261" cy="2761474"/>
          </a:xfrm>
          <a:prstGeom prst="bentConnector2">
            <a:avLst/>
          </a:prstGeom>
          <a:ln w="19050">
            <a:tailEnd type="arrow"/>
          </a:ln>
        </p:spPr>
        <p:style>
          <a:lnRef idx="1">
            <a:schemeClr val="accent1"/>
          </a:lnRef>
          <a:fillRef idx="0">
            <a:schemeClr val="accent1"/>
          </a:fillRef>
          <a:effectRef idx="0">
            <a:schemeClr val="accent1"/>
          </a:effectRef>
          <a:fontRef idx="minor">
            <a:schemeClr val="tx1"/>
          </a:fontRef>
        </p:style>
      </p:cxnSp>
      <p:sp>
        <p:nvSpPr>
          <p:cNvPr id="20" name="ZoneTexte 19"/>
          <p:cNvSpPr txBox="1"/>
          <p:nvPr/>
        </p:nvSpPr>
        <p:spPr>
          <a:xfrm>
            <a:off x="134323" y="5298070"/>
            <a:ext cx="2362200" cy="923330"/>
          </a:xfrm>
          <a:prstGeom prst="rect">
            <a:avLst/>
          </a:prstGeom>
          <a:solidFill>
            <a:schemeClr val="bg1"/>
          </a:solidFill>
          <a:effectLst>
            <a:outerShdw blurRad="50800" dist="38100" dir="2700000" algn="tl" rotWithShape="0">
              <a:prstClr val="black">
                <a:alpha val="40000"/>
              </a:prstClr>
            </a:outerShdw>
          </a:effectLst>
        </p:spPr>
        <p:txBody>
          <a:bodyPr wrap="square" rtlCol="0">
            <a:spAutoFit/>
          </a:bodyPr>
          <a:lstStyle/>
          <a:p>
            <a:r>
              <a:rPr lang="en-US" dirty="0"/>
              <a:t>Only the responsibilities of level 2 are available.</a:t>
            </a:r>
          </a:p>
        </p:txBody>
      </p:sp>
      <p:sp>
        <p:nvSpPr>
          <p:cNvPr id="18" name="Footer Placeholder 3">
            <a:extLst>
              <a:ext uri="{FF2B5EF4-FFF2-40B4-BE49-F238E27FC236}">
                <a16:creationId xmlns:a16="http://schemas.microsoft.com/office/drawing/2014/main" xmlns="" id="{392B59F6-BC51-4F68-A343-F1C1F497B88C}"/>
              </a:ext>
            </a:extLst>
          </p:cNvPr>
          <p:cNvSpPr>
            <a:spLocks noGrp="1"/>
          </p:cNvSpPr>
          <p:nvPr>
            <p:ph type="ftr" sz="quarter" idx="11"/>
          </p:nvPr>
        </p:nvSpPr>
        <p:spPr>
          <a:xfrm>
            <a:off x="5638800" y="6416679"/>
            <a:ext cx="2895600" cy="365125"/>
          </a:xfrm>
        </p:spPr>
        <p:txBody>
          <a:bodyPr/>
          <a:lstStyle/>
          <a:p>
            <a:r>
              <a:rPr lang="en-US" dirty="0"/>
              <a:t>© 2018 </a:t>
            </a:r>
            <a:r>
              <a:rPr lang="en-US" dirty="0" err="1"/>
              <a:t>Planisware</a:t>
            </a:r>
            <a:endParaRPr lang="en-US" dirty="0"/>
          </a:p>
        </p:txBody>
      </p:sp>
      <p:sp>
        <p:nvSpPr>
          <p:cNvPr id="19" name="Slide Number Placeholder 4">
            <a:extLst>
              <a:ext uri="{FF2B5EF4-FFF2-40B4-BE49-F238E27FC236}">
                <a16:creationId xmlns:a16="http://schemas.microsoft.com/office/drawing/2014/main" xmlns="" id="{EC6EF1BA-2D8D-4A41-84D2-C5AF02EF078C}"/>
              </a:ext>
            </a:extLst>
          </p:cNvPr>
          <p:cNvSpPr>
            <a:spLocks noGrp="1"/>
          </p:cNvSpPr>
          <p:nvPr>
            <p:ph type="sldNum" sz="quarter" idx="12"/>
          </p:nvPr>
        </p:nvSpPr>
        <p:spPr>
          <a:xfrm>
            <a:off x="8610600" y="6416679"/>
            <a:ext cx="457200" cy="365125"/>
          </a:xfrm>
        </p:spPr>
        <p:txBody>
          <a:bodyPr/>
          <a:lstStyle/>
          <a:p>
            <a:fld id="{AA6609B8-1C18-4083-9988-A5F5F3686A15}" type="slidenum">
              <a:rPr lang="en-US" smtClean="0"/>
              <a:pPr/>
              <a:t>177</a:t>
            </a:fld>
            <a:endParaRPr lang="en-US" dirty="0"/>
          </a:p>
        </p:txBody>
      </p:sp>
    </p:spTree>
    <p:extLst>
      <p:ext uri="{BB962C8B-B14F-4D97-AF65-F5344CB8AC3E}">
        <p14:creationId xmlns:p14="http://schemas.microsoft.com/office/powerpoint/2010/main" val="3592843545"/>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noProof="0" dirty="0"/>
              <a:t>Examples</a:t>
            </a:r>
          </a:p>
        </p:txBody>
      </p:sp>
      <p:sp>
        <p:nvSpPr>
          <p:cNvPr id="5" name="ZoneTexte 4"/>
          <p:cNvSpPr txBox="1"/>
          <p:nvPr/>
        </p:nvSpPr>
        <p:spPr>
          <a:xfrm>
            <a:off x="306000" y="1219200"/>
            <a:ext cx="8609400" cy="2246769"/>
          </a:xfrm>
          <a:prstGeom prst="rect">
            <a:avLst/>
          </a:prstGeom>
          <a:noFill/>
        </p:spPr>
        <p:txBody>
          <a:bodyPr wrap="square" rtlCol="0">
            <a:spAutoFit/>
          </a:bodyPr>
          <a:lstStyle/>
          <a:p>
            <a:r>
              <a:rPr lang="en-US" sz="2000" dirty="0"/>
              <a:t>Data Autofill</a:t>
            </a:r>
            <a:br>
              <a:rPr lang="en-US" sz="2000" dirty="0"/>
            </a:br>
            <a:r>
              <a:rPr lang="en-US" sz="2000" dirty="0"/>
              <a:t> 	DMR that </a:t>
            </a:r>
            <a:r>
              <a:rPr lang="en-US" sz="2000" dirty="0" err="1"/>
              <a:t>autopopulates</a:t>
            </a:r>
            <a:r>
              <a:rPr lang="en-US" sz="2000" dirty="0"/>
              <a:t> </a:t>
            </a:r>
            <a:r>
              <a:rPr lang="en-US" sz="2000" dirty="0" err="1"/>
              <a:t>desc</a:t>
            </a:r>
            <a:r>
              <a:rPr lang="en-US" sz="2000" dirty="0"/>
              <a:t> based on STATE + NAME</a:t>
            </a:r>
            <a:br>
              <a:rPr lang="en-US" sz="2000" dirty="0"/>
            </a:br>
            <a:r>
              <a:rPr lang="en-US" sz="2000" dirty="0"/>
              <a:t/>
            </a:r>
            <a:br>
              <a:rPr lang="en-US" sz="2000" dirty="0"/>
            </a:br>
            <a:r>
              <a:rPr lang="en-US" sz="2000" dirty="0"/>
              <a:t> 	 </a:t>
            </a:r>
          </a:p>
          <a:p>
            <a:r>
              <a:rPr lang="en-US" sz="2000" dirty="0"/>
              <a:t> 	</a:t>
            </a:r>
          </a:p>
          <a:p>
            <a:endParaRPr lang="en-US" sz="2000" dirty="0"/>
          </a:p>
          <a:p>
            <a:endParaRPr lang="en-US" sz="2000" dirty="0"/>
          </a:p>
        </p:txBody>
      </p:sp>
      <p:sp>
        <p:nvSpPr>
          <p:cNvPr id="6" name="Footer Placeholder 3">
            <a:extLst>
              <a:ext uri="{FF2B5EF4-FFF2-40B4-BE49-F238E27FC236}">
                <a16:creationId xmlns:a16="http://schemas.microsoft.com/office/drawing/2014/main" xmlns="" id="{EB3AD1CF-78F5-47B3-AB77-D77C150A943C}"/>
              </a:ext>
            </a:extLst>
          </p:cNvPr>
          <p:cNvSpPr>
            <a:spLocks noGrp="1"/>
          </p:cNvSpPr>
          <p:nvPr>
            <p:ph type="ftr" sz="quarter" idx="11"/>
          </p:nvPr>
        </p:nvSpPr>
        <p:spPr>
          <a:xfrm>
            <a:off x="5638800" y="6416679"/>
            <a:ext cx="2895600" cy="365125"/>
          </a:xfrm>
        </p:spPr>
        <p:txBody>
          <a:bodyPr/>
          <a:lstStyle/>
          <a:p>
            <a:r>
              <a:rPr lang="en-US" dirty="0"/>
              <a:t>© 2018 </a:t>
            </a:r>
            <a:r>
              <a:rPr lang="en-US" dirty="0" err="1"/>
              <a:t>Planisware</a:t>
            </a:r>
            <a:endParaRPr lang="en-US" dirty="0"/>
          </a:p>
        </p:txBody>
      </p:sp>
      <p:sp>
        <p:nvSpPr>
          <p:cNvPr id="7" name="Slide Number Placeholder 4">
            <a:extLst>
              <a:ext uri="{FF2B5EF4-FFF2-40B4-BE49-F238E27FC236}">
                <a16:creationId xmlns:a16="http://schemas.microsoft.com/office/drawing/2014/main" xmlns="" id="{1B21DCCB-A7D1-4AFB-8B3A-3781AAB36049}"/>
              </a:ext>
            </a:extLst>
          </p:cNvPr>
          <p:cNvSpPr>
            <a:spLocks noGrp="1"/>
          </p:cNvSpPr>
          <p:nvPr>
            <p:ph type="sldNum" sz="quarter" idx="12"/>
          </p:nvPr>
        </p:nvSpPr>
        <p:spPr>
          <a:xfrm>
            <a:off x="8610600" y="6416679"/>
            <a:ext cx="457200" cy="365125"/>
          </a:xfrm>
        </p:spPr>
        <p:txBody>
          <a:bodyPr/>
          <a:lstStyle/>
          <a:p>
            <a:fld id="{AA6609B8-1C18-4083-9988-A5F5F3686A15}" type="slidenum">
              <a:rPr lang="en-US" smtClean="0"/>
              <a:pPr/>
              <a:t>178</a:t>
            </a:fld>
            <a:endParaRPr lang="en-US" dirty="0"/>
          </a:p>
        </p:txBody>
      </p:sp>
    </p:spTree>
    <p:extLst>
      <p:ext uri="{BB962C8B-B14F-4D97-AF65-F5344CB8AC3E}">
        <p14:creationId xmlns:p14="http://schemas.microsoft.com/office/powerpoint/2010/main" val="607978237"/>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z="4800" noProof="0" dirty="0"/>
              <a:t>User Profiles</a:t>
            </a:r>
          </a:p>
        </p:txBody>
      </p:sp>
      <p:sp>
        <p:nvSpPr>
          <p:cNvPr id="3" name="Espace réservé du texte 2"/>
          <p:cNvSpPr>
            <a:spLocks noGrp="1"/>
          </p:cNvSpPr>
          <p:nvPr>
            <p:ph type="body" idx="1"/>
          </p:nvPr>
        </p:nvSpPr>
        <p:spPr>
          <a:xfrm>
            <a:off x="12879" y="3581400"/>
            <a:ext cx="4787721" cy="1371600"/>
          </a:xfrm>
        </p:spPr>
        <p:txBody>
          <a:bodyPr/>
          <a:lstStyle/>
          <a:p>
            <a:r>
              <a:rPr lang="en-US" noProof="0" dirty="0"/>
              <a:t>Introduction</a:t>
            </a:r>
          </a:p>
        </p:txBody>
      </p:sp>
      <p:sp>
        <p:nvSpPr>
          <p:cNvPr id="6" name="Footer Placeholder 3">
            <a:extLst>
              <a:ext uri="{FF2B5EF4-FFF2-40B4-BE49-F238E27FC236}">
                <a16:creationId xmlns:a16="http://schemas.microsoft.com/office/drawing/2014/main" xmlns="" id="{B69097C0-8725-49FA-A436-0B6C637D261D}"/>
              </a:ext>
            </a:extLst>
          </p:cNvPr>
          <p:cNvSpPr>
            <a:spLocks noGrp="1"/>
          </p:cNvSpPr>
          <p:nvPr>
            <p:ph type="ftr" sz="quarter" idx="11"/>
          </p:nvPr>
        </p:nvSpPr>
        <p:spPr>
          <a:xfrm>
            <a:off x="5638800" y="6416679"/>
            <a:ext cx="2895600" cy="365125"/>
          </a:xfrm>
        </p:spPr>
        <p:txBody>
          <a:bodyPr/>
          <a:lstStyle/>
          <a:p>
            <a:r>
              <a:rPr lang="en-US" dirty="0"/>
              <a:t>© 2018 </a:t>
            </a:r>
            <a:r>
              <a:rPr lang="en-US" dirty="0" err="1"/>
              <a:t>Planisware</a:t>
            </a:r>
            <a:endParaRPr lang="en-US" dirty="0"/>
          </a:p>
        </p:txBody>
      </p:sp>
      <p:sp>
        <p:nvSpPr>
          <p:cNvPr id="7" name="Slide Number Placeholder 4">
            <a:extLst>
              <a:ext uri="{FF2B5EF4-FFF2-40B4-BE49-F238E27FC236}">
                <a16:creationId xmlns:a16="http://schemas.microsoft.com/office/drawing/2014/main" xmlns="" id="{7ED1B2BC-F1BE-4F69-A3FF-64E0E82FA061}"/>
              </a:ext>
            </a:extLst>
          </p:cNvPr>
          <p:cNvSpPr>
            <a:spLocks noGrp="1"/>
          </p:cNvSpPr>
          <p:nvPr>
            <p:ph type="sldNum" sz="quarter" idx="12"/>
          </p:nvPr>
        </p:nvSpPr>
        <p:spPr>
          <a:xfrm>
            <a:off x="8610600" y="6416679"/>
            <a:ext cx="457200" cy="365125"/>
          </a:xfrm>
        </p:spPr>
        <p:txBody>
          <a:bodyPr/>
          <a:lstStyle/>
          <a:p>
            <a:fld id="{AA6609B8-1C18-4083-9988-A5F5F3686A15}" type="slidenum">
              <a:rPr lang="en-US" smtClean="0"/>
              <a:pPr/>
              <a:t>179</a:t>
            </a:fld>
            <a:endParaRPr lang="en-US" dirty="0"/>
          </a:p>
        </p:txBody>
      </p:sp>
    </p:spTree>
    <p:extLst>
      <p:ext uri="{BB962C8B-B14F-4D97-AF65-F5344CB8AC3E}">
        <p14:creationId xmlns:p14="http://schemas.microsoft.com/office/powerpoint/2010/main" val="21965281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noProof="0" dirty="0"/>
              <a:t>Deleting configuration tools</a:t>
            </a:r>
          </a:p>
        </p:txBody>
      </p:sp>
      <p:sp>
        <p:nvSpPr>
          <p:cNvPr id="7" name="ZoneTexte 6"/>
          <p:cNvSpPr txBox="1"/>
          <p:nvPr/>
        </p:nvSpPr>
        <p:spPr>
          <a:xfrm>
            <a:off x="306000" y="914400"/>
            <a:ext cx="6286867" cy="461665"/>
          </a:xfrm>
          <a:prstGeom prst="rect">
            <a:avLst/>
          </a:prstGeom>
          <a:noFill/>
        </p:spPr>
        <p:txBody>
          <a:bodyPr wrap="square" rtlCol="0">
            <a:spAutoFit/>
          </a:bodyPr>
          <a:lstStyle/>
          <a:p>
            <a:r>
              <a:rPr lang="en-US" sz="2400" dirty="0"/>
              <a:t>To delete a configuration tool: </a:t>
            </a:r>
          </a:p>
        </p:txBody>
      </p:sp>
      <p:pic>
        <p:nvPicPr>
          <p:cNvPr id="14" name="Picture 13"/>
          <p:cNvPicPr>
            <a:picLocks noChangeAspect="1"/>
          </p:cNvPicPr>
          <p:nvPr/>
        </p:nvPicPr>
        <p:blipFill>
          <a:blip r:embed="rId2"/>
          <a:stretch>
            <a:fillRect/>
          </a:stretch>
        </p:blipFill>
        <p:spPr>
          <a:xfrm>
            <a:off x="0" y="1771260"/>
            <a:ext cx="9144000" cy="3684509"/>
          </a:xfrm>
          <a:prstGeom prst="rect">
            <a:avLst/>
          </a:prstGeom>
        </p:spPr>
      </p:pic>
      <p:sp>
        <p:nvSpPr>
          <p:cNvPr id="9" name="ZoneTexte 8"/>
          <p:cNvSpPr txBox="1"/>
          <p:nvPr/>
        </p:nvSpPr>
        <p:spPr>
          <a:xfrm>
            <a:off x="1066800" y="1771260"/>
            <a:ext cx="1752599" cy="369332"/>
          </a:xfrm>
          <a:prstGeom prst="rect">
            <a:avLst/>
          </a:prstGeom>
          <a:solidFill>
            <a:schemeClr val="bg1"/>
          </a:solidFill>
          <a:effectLst>
            <a:outerShdw blurRad="50800" dist="38100" dir="2700000" algn="tl" rotWithShape="0">
              <a:prstClr val="black">
                <a:alpha val="40000"/>
              </a:prstClr>
            </a:outerShdw>
          </a:effectLst>
        </p:spPr>
        <p:txBody>
          <a:bodyPr wrap="square" rtlCol="0">
            <a:spAutoFit/>
          </a:bodyPr>
          <a:lstStyle/>
          <a:p>
            <a:r>
              <a:rPr lang="en-US" dirty="0"/>
              <a:t>Click on a tool.</a:t>
            </a:r>
          </a:p>
        </p:txBody>
      </p:sp>
      <p:sp>
        <p:nvSpPr>
          <p:cNvPr id="10" name="Rectangle à coins arrondis 9"/>
          <p:cNvSpPr/>
          <p:nvPr/>
        </p:nvSpPr>
        <p:spPr>
          <a:xfrm>
            <a:off x="8077200" y="5239769"/>
            <a:ext cx="533400" cy="216000"/>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8" name="Picture 7"/>
          <p:cNvPicPr>
            <a:picLocks noChangeAspect="1"/>
          </p:cNvPicPr>
          <p:nvPr/>
        </p:nvPicPr>
        <p:blipFill>
          <a:blip r:embed="rId3"/>
          <a:stretch>
            <a:fillRect/>
          </a:stretch>
        </p:blipFill>
        <p:spPr>
          <a:xfrm>
            <a:off x="2209800" y="3466826"/>
            <a:ext cx="4324350" cy="1295400"/>
          </a:xfrm>
          <a:prstGeom prst="rect">
            <a:avLst/>
          </a:prstGeom>
        </p:spPr>
      </p:pic>
      <p:sp>
        <p:nvSpPr>
          <p:cNvPr id="11" name="Rectangle à coins arrondis 10"/>
          <p:cNvSpPr/>
          <p:nvPr/>
        </p:nvSpPr>
        <p:spPr>
          <a:xfrm>
            <a:off x="5715000" y="4419600"/>
            <a:ext cx="457200" cy="228600"/>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13" name="Connecteur en angle 12"/>
          <p:cNvCxnSpPr>
            <a:cxnSpLocks/>
            <a:stCxn id="10" idx="1"/>
            <a:endCxn id="11" idx="2"/>
          </p:cNvCxnSpPr>
          <p:nvPr/>
        </p:nvCxnSpPr>
        <p:spPr>
          <a:xfrm rot="10800000">
            <a:off x="5943600" y="4648201"/>
            <a:ext cx="2133600" cy="699569"/>
          </a:xfrm>
          <a:prstGeom prst="bentConnector2">
            <a:avLst/>
          </a:prstGeom>
          <a:ln w="19050">
            <a:tailEnd type="arrow"/>
          </a:ln>
        </p:spPr>
        <p:style>
          <a:lnRef idx="1">
            <a:schemeClr val="accent1"/>
          </a:lnRef>
          <a:fillRef idx="0">
            <a:schemeClr val="accent1"/>
          </a:fillRef>
          <a:effectRef idx="0">
            <a:schemeClr val="accent1"/>
          </a:effectRef>
          <a:fontRef idx="minor">
            <a:schemeClr val="tx1"/>
          </a:fontRef>
        </p:style>
      </p:cxnSp>
      <p:sp>
        <p:nvSpPr>
          <p:cNvPr id="16" name="Espace réservé du pied de page 3">
            <a:extLst>
              <a:ext uri="{FF2B5EF4-FFF2-40B4-BE49-F238E27FC236}">
                <a16:creationId xmlns:a16="http://schemas.microsoft.com/office/drawing/2014/main" xmlns="" id="{42CA5F33-B730-4380-A9B8-3AF7CBA1913B}"/>
              </a:ext>
            </a:extLst>
          </p:cNvPr>
          <p:cNvSpPr>
            <a:spLocks noGrp="1"/>
          </p:cNvSpPr>
          <p:nvPr>
            <p:ph type="ftr" sz="quarter" idx="11"/>
          </p:nvPr>
        </p:nvSpPr>
        <p:spPr>
          <a:xfrm>
            <a:off x="5638800" y="6416679"/>
            <a:ext cx="2895600" cy="365125"/>
          </a:xfrm>
        </p:spPr>
        <p:txBody>
          <a:bodyPr/>
          <a:lstStyle/>
          <a:p>
            <a:r>
              <a:rPr lang="en-US" dirty="0"/>
              <a:t>© 2018 Planisware</a:t>
            </a:r>
          </a:p>
        </p:txBody>
      </p:sp>
      <p:sp>
        <p:nvSpPr>
          <p:cNvPr id="17" name="Espace réservé du numéro de diapositive 4">
            <a:extLst>
              <a:ext uri="{FF2B5EF4-FFF2-40B4-BE49-F238E27FC236}">
                <a16:creationId xmlns:a16="http://schemas.microsoft.com/office/drawing/2014/main" xmlns="" id="{60B97CF7-5FB2-4576-9D40-C8B8FBE83E10}"/>
              </a:ext>
            </a:extLst>
          </p:cNvPr>
          <p:cNvSpPr>
            <a:spLocks noGrp="1"/>
          </p:cNvSpPr>
          <p:nvPr>
            <p:ph type="sldNum" sz="quarter" idx="12"/>
          </p:nvPr>
        </p:nvSpPr>
        <p:spPr>
          <a:xfrm>
            <a:off x="8610600" y="6416679"/>
            <a:ext cx="457200" cy="365125"/>
          </a:xfrm>
        </p:spPr>
        <p:txBody>
          <a:bodyPr/>
          <a:lstStyle/>
          <a:p>
            <a:fld id="{AA6609B8-1C18-4083-9988-A5F5F3686A15}" type="slidenum">
              <a:rPr lang="en-US" smtClean="0"/>
              <a:pPr/>
              <a:t>18</a:t>
            </a:fld>
            <a:endParaRPr lang="en-US"/>
          </a:p>
        </p:txBody>
      </p:sp>
    </p:spTree>
    <p:extLst>
      <p:ext uri="{BB962C8B-B14F-4D97-AF65-F5344CB8AC3E}">
        <p14:creationId xmlns:p14="http://schemas.microsoft.com/office/powerpoint/2010/main" val="4232204263"/>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Ivan’s fifth problem…</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24700" y="2856339"/>
            <a:ext cx="1694600" cy="1694600"/>
          </a:xfrm>
          <a:prstGeom prst="ellipse">
            <a:avLst/>
          </a:prstGeom>
          <a:ln w="63500" cap="rnd">
            <a:solidFill>
              <a:schemeClr val="accent1"/>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2" name="Speech Bubble: Oval 11"/>
          <p:cNvSpPr/>
          <p:nvPr/>
        </p:nvSpPr>
        <p:spPr>
          <a:xfrm>
            <a:off x="6015740" y="2670453"/>
            <a:ext cx="2887481" cy="1717928"/>
          </a:xfrm>
          <a:prstGeom prst="wedgeEllipseCallout">
            <a:avLst>
              <a:gd name="adj1" fmla="val -69115"/>
              <a:gd name="adj2" fmla="val 42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The financial team would like access to projects and reports.</a:t>
            </a:r>
          </a:p>
        </p:txBody>
      </p:sp>
      <p:sp>
        <p:nvSpPr>
          <p:cNvPr id="7" name="Footer Placeholder 3">
            <a:extLst>
              <a:ext uri="{FF2B5EF4-FFF2-40B4-BE49-F238E27FC236}">
                <a16:creationId xmlns:a16="http://schemas.microsoft.com/office/drawing/2014/main" xmlns="" id="{B5AAD06D-3DA1-48E9-9564-8CD59B1FE7ED}"/>
              </a:ext>
            </a:extLst>
          </p:cNvPr>
          <p:cNvSpPr>
            <a:spLocks noGrp="1"/>
          </p:cNvSpPr>
          <p:nvPr>
            <p:ph type="ftr" sz="quarter" idx="11"/>
          </p:nvPr>
        </p:nvSpPr>
        <p:spPr>
          <a:xfrm>
            <a:off x="5638800" y="6416679"/>
            <a:ext cx="2895600" cy="365125"/>
          </a:xfrm>
        </p:spPr>
        <p:txBody>
          <a:bodyPr/>
          <a:lstStyle/>
          <a:p>
            <a:r>
              <a:rPr lang="en-US" dirty="0"/>
              <a:t>© 2018 </a:t>
            </a:r>
            <a:r>
              <a:rPr lang="en-US" dirty="0" err="1"/>
              <a:t>Planisware</a:t>
            </a:r>
            <a:endParaRPr lang="en-US" dirty="0"/>
          </a:p>
        </p:txBody>
      </p:sp>
      <p:sp>
        <p:nvSpPr>
          <p:cNvPr id="8" name="Slide Number Placeholder 4">
            <a:extLst>
              <a:ext uri="{FF2B5EF4-FFF2-40B4-BE49-F238E27FC236}">
                <a16:creationId xmlns:a16="http://schemas.microsoft.com/office/drawing/2014/main" xmlns="" id="{0DED4E8D-95EE-4219-99AE-71D43FFDA378}"/>
              </a:ext>
            </a:extLst>
          </p:cNvPr>
          <p:cNvSpPr>
            <a:spLocks noGrp="1"/>
          </p:cNvSpPr>
          <p:nvPr>
            <p:ph type="sldNum" sz="quarter" idx="12"/>
          </p:nvPr>
        </p:nvSpPr>
        <p:spPr>
          <a:xfrm>
            <a:off x="8610600" y="6416679"/>
            <a:ext cx="457200" cy="365125"/>
          </a:xfrm>
        </p:spPr>
        <p:txBody>
          <a:bodyPr/>
          <a:lstStyle/>
          <a:p>
            <a:fld id="{AA6609B8-1C18-4083-9988-A5F5F3686A15}" type="slidenum">
              <a:rPr lang="en-US" smtClean="0"/>
              <a:pPr/>
              <a:t>180</a:t>
            </a:fld>
            <a:endParaRPr lang="en-US" dirty="0"/>
          </a:p>
        </p:txBody>
      </p:sp>
    </p:spTree>
    <p:extLst>
      <p:ext uri="{BB962C8B-B14F-4D97-AF65-F5344CB8AC3E}">
        <p14:creationId xmlns:p14="http://schemas.microsoft.com/office/powerpoint/2010/main" val="1470574083"/>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30960"/>
            <a:ext cx="8839200" cy="914400"/>
          </a:xfrm>
        </p:spPr>
        <p:txBody>
          <a:bodyPr/>
          <a:lstStyle/>
          <a:p>
            <a:r>
              <a:rPr lang="en-US" noProof="0" dirty="0"/>
              <a:t>User Profile - Scenario</a:t>
            </a:r>
          </a:p>
        </p:txBody>
      </p:sp>
      <p:sp>
        <p:nvSpPr>
          <p:cNvPr id="3" name="Rectangle: Rounded Corners 2"/>
          <p:cNvSpPr/>
          <p:nvPr/>
        </p:nvSpPr>
        <p:spPr>
          <a:xfrm>
            <a:off x="975360" y="1411120"/>
            <a:ext cx="8092440" cy="109728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solidFill>
              </a:rPr>
              <a:t>The financial team would like access to projects and reports.</a:t>
            </a:r>
          </a:p>
        </p:txBody>
      </p:sp>
      <p:sp>
        <p:nvSpPr>
          <p:cNvPr id="6" name="TextBox 5"/>
          <p:cNvSpPr txBox="1"/>
          <p:nvPr/>
        </p:nvSpPr>
        <p:spPr>
          <a:xfrm>
            <a:off x="0" y="887900"/>
            <a:ext cx="3058160" cy="523220"/>
          </a:xfrm>
          <a:prstGeom prst="rect">
            <a:avLst/>
          </a:prstGeom>
          <a:noFill/>
        </p:spPr>
        <p:txBody>
          <a:bodyPr wrap="square" rtlCol="0">
            <a:spAutoFit/>
          </a:bodyPr>
          <a:lstStyle/>
          <a:p>
            <a:r>
              <a:rPr lang="en-US" sz="2800" b="1" dirty="0">
                <a:solidFill>
                  <a:schemeClr val="tx2"/>
                </a:solidFill>
              </a:rPr>
              <a:t>Scenario</a:t>
            </a:r>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820" y="1511448"/>
            <a:ext cx="915671" cy="915671"/>
          </a:xfrm>
          <a:prstGeom prst="ellipse">
            <a:avLst/>
          </a:prstGeom>
          <a:ln w="63500" cap="rnd">
            <a:solidFill>
              <a:schemeClr val="accent1"/>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8" name="Footer Placeholder 3">
            <a:extLst>
              <a:ext uri="{FF2B5EF4-FFF2-40B4-BE49-F238E27FC236}">
                <a16:creationId xmlns:a16="http://schemas.microsoft.com/office/drawing/2014/main" xmlns="" id="{98A7A582-7AC8-42BB-8DE0-98A8E432D427}"/>
              </a:ext>
            </a:extLst>
          </p:cNvPr>
          <p:cNvSpPr>
            <a:spLocks noGrp="1"/>
          </p:cNvSpPr>
          <p:nvPr>
            <p:ph type="ftr" sz="quarter" idx="11"/>
          </p:nvPr>
        </p:nvSpPr>
        <p:spPr>
          <a:xfrm>
            <a:off x="5638800" y="6416679"/>
            <a:ext cx="2895600" cy="365125"/>
          </a:xfrm>
        </p:spPr>
        <p:txBody>
          <a:bodyPr/>
          <a:lstStyle/>
          <a:p>
            <a:r>
              <a:rPr lang="en-US" dirty="0"/>
              <a:t>© 2018 </a:t>
            </a:r>
            <a:r>
              <a:rPr lang="en-US" dirty="0" err="1"/>
              <a:t>Planisware</a:t>
            </a:r>
            <a:endParaRPr lang="en-US" dirty="0"/>
          </a:p>
        </p:txBody>
      </p:sp>
      <p:sp>
        <p:nvSpPr>
          <p:cNvPr id="10" name="Slide Number Placeholder 4">
            <a:extLst>
              <a:ext uri="{FF2B5EF4-FFF2-40B4-BE49-F238E27FC236}">
                <a16:creationId xmlns:a16="http://schemas.microsoft.com/office/drawing/2014/main" xmlns="" id="{91DACEE6-AEF7-4EAE-8104-A1CE26DCD613}"/>
              </a:ext>
            </a:extLst>
          </p:cNvPr>
          <p:cNvSpPr>
            <a:spLocks noGrp="1"/>
          </p:cNvSpPr>
          <p:nvPr>
            <p:ph type="sldNum" sz="quarter" idx="12"/>
          </p:nvPr>
        </p:nvSpPr>
        <p:spPr>
          <a:xfrm>
            <a:off x="8610600" y="6416679"/>
            <a:ext cx="457200" cy="365125"/>
          </a:xfrm>
        </p:spPr>
        <p:txBody>
          <a:bodyPr/>
          <a:lstStyle/>
          <a:p>
            <a:fld id="{AA6609B8-1C18-4083-9988-A5F5F3686A15}" type="slidenum">
              <a:rPr lang="en-US" smtClean="0"/>
              <a:pPr/>
              <a:t>181</a:t>
            </a:fld>
            <a:endParaRPr lang="en-US" dirty="0"/>
          </a:p>
        </p:txBody>
      </p:sp>
    </p:spTree>
    <p:extLst>
      <p:ext uri="{BB962C8B-B14F-4D97-AF65-F5344CB8AC3E}">
        <p14:creationId xmlns:p14="http://schemas.microsoft.com/office/powerpoint/2010/main" val="424721413"/>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30960"/>
            <a:ext cx="8839200" cy="914400"/>
          </a:xfrm>
        </p:spPr>
        <p:txBody>
          <a:bodyPr/>
          <a:lstStyle/>
          <a:p>
            <a:r>
              <a:rPr lang="en-US" noProof="0" dirty="0"/>
              <a:t>User Profile - Scenario</a:t>
            </a:r>
          </a:p>
        </p:txBody>
      </p:sp>
      <p:sp>
        <p:nvSpPr>
          <p:cNvPr id="3" name="Rectangle: Rounded Corners 2"/>
          <p:cNvSpPr/>
          <p:nvPr/>
        </p:nvSpPr>
        <p:spPr>
          <a:xfrm>
            <a:off x="975360" y="1411120"/>
            <a:ext cx="8092440" cy="109728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solidFill>
              </a:rPr>
              <a:t>The financial team would like access to projects and reports.</a:t>
            </a:r>
          </a:p>
        </p:txBody>
      </p:sp>
      <p:sp>
        <p:nvSpPr>
          <p:cNvPr id="6" name="TextBox 5"/>
          <p:cNvSpPr txBox="1"/>
          <p:nvPr/>
        </p:nvSpPr>
        <p:spPr>
          <a:xfrm>
            <a:off x="0" y="887900"/>
            <a:ext cx="3058160" cy="523220"/>
          </a:xfrm>
          <a:prstGeom prst="rect">
            <a:avLst/>
          </a:prstGeom>
          <a:noFill/>
        </p:spPr>
        <p:txBody>
          <a:bodyPr wrap="square" rtlCol="0">
            <a:spAutoFit/>
          </a:bodyPr>
          <a:lstStyle/>
          <a:p>
            <a:r>
              <a:rPr lang="en-US" sz="2800" b="1" dirty="0">
                <a:solidFill>
                  <a:schemeClr val="tx2"/>
                </a:solidFill>
              </a:rPr>
              <a:t>Scenario</a:t>
            </a:r>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820" y="1511448"/>
            <a:ext cx="915671" cy="915671"/>
          </a:xfrm>
          <a:prstGeom prst="ellipse">
            <a:avLst/>
          </a:prstGeom>
          <a:ln w="63500" cap="rnd">
            <a:solidFill>
              <a:schemeClr val="accent1"/>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8" name="TextBox 7"/>
          <p:cNvSpPr txBox="1"/>
          <p:nvPr/>
        </p:nvSpPr>
        <p:spPr>
          <a:xfrm>
            <a:off x="0" y="2610909"/>
            <a:ext cx="3058160" cy="523220"/>
          </a:xfrm>
          <a:prstGeom prst="rect">
            <a:avLst/>
          </a:prstGeom>
          <a:noFill/>
        </p:spPr>
        <p:txBody>
          <a:bodyPr wrap="square" rtlCol="0">
            <a:spAutoFit/>
          </a:bodyPr>
          <a:lstStyle/>
          <a:p>
            <a:r>
              <a:rPr lang="en-US" sz="2800" b="1" dirty="0">
                <a:solidFill>
                  <a:schemeClr val="accent4"/>
                </a:solidFill>
              </a:rPr>
              <a:t>Analysis</a:t>
            </a:r>
          </a:p>
        </p:txBody>
      </p:sp>
      <p:sp>
        <p:nvSpPr>
          <p:cNvPr id="10" name="Rectangle: Rounded Corners 12"/>
          <p:cNvSpPr/>
          <p:nvPr/>
        </p:nvSpPr>
        <p:spPr>
          <a:xfrm>
            <a:off x="91440" y="3205947"/>
            <a:ext cx="8976360" cy="3210732"/>
          </a:xfrm>
          <a:prstGeom prst="roundRect">
            <a:avLst/>
          </a:prstGeom>
        </p:spPr>
        <p:style>
          <a:lnRef idx="2">
            <a:schemeClr val="accent4"/>
          </a:lnRef>
          <a:fillRef idx="1">
            <a:schemeClr val="lt1"/>
          </a:fillRef>
          <a:effectRef idx="0">
            <a:schemeClr val="accent4"/>
          </a:effectRef>
          <a:fontRef idx="minor">
            <a:schemeClr val="dk1"/>
          </a:fontRef>
        </p:style>
        <p:txBody>
          <a:bodyPr rtlCol="0" anchor="ctr"/>
          <a:lstStyle/>
          <a:p>
            <a:endParaRPr lang="en-US" dirty="0">
              <a:solidFill>
                <a:schemeClr val="accent4"/>
              </a:solidFill>
            </a:endParaRPr>
          </a:p>
          <a:p>
            <a:r>
              <a:rPr lang="en-US" dirty="0">
                <a:solidFill>
                  <a:schemeClr val="accent4"/>
                </a:solidFill>
              </a:rPr>
              <a:t>User profiles are designed to grant access to modules and functionalities for several users. Profiles are also used to define the default pages and tabs that should be displayed when first connecting to the application.</a:t>
            </a:r>
          </a:p>
          <a:p>
            <a:endParaRPr lang="en-US" dirty="0">
              <a:solidFill>
                <a:schemeClr val="accent4"/>
              </a:solidFill>
            </a:endParaRPr>
          </a:p>
          <a:p>
            <a:endParaRPr lang="en-GB" dirty="0">
              <a:solidFill>
                <a:schemeClr val="accent4"/>
              </a:solidFill>
            </a:endParaRPr>
          </a:p>
          <a:p>
            <a:r>
              <a:rPr lang="en-GB" b="1" dirty="0">
                <a:solidFill>
                  <a:schemeClr val="accent4"/>
                </a:solidFill>
              </a:rPr>
              <a:t>How to break down the situation: </a:t>
            </a:r>
            <a:r>
              <a:rPr lang="en-GB" dirty="0">
                <a:solidFill>
                  <a:schemeClr val="accent4"/>
                </a:solidFill>
              </a:rPr>
              <a:t/>
            </a:r>
            <a:br>
              <a:rPr lang="en-GB" dirty="0">
                <a:solidFill>
                  <a:schemeClr val="accent4"/>
                </a:solidFill>
              </a:rPr>
            </a:br>
            <a:r>
              <a:rPr lang="en-GB" dirty="0">
                <a:solidFill>
                  <a:schemeClr val="accent4"/>
                </a:solidFill>
              </a:rPr>
              <a:t> 	1. Determine what needs to be done		</a:t>
            </a:r>
            <a:r>
              <a:rPr lang="en-GB" b="1" dirty="0">
                <a:solidFill>
                  <a:schemeClr val="accent4"/>
                </a:solidFill>
              </a:rPr>
              <a:t>- New user profile</a:t>
            </a:r>
            <a:r>
              <a:rPr lang="en-GB" dirty="0">
                <a:solidFill>
                  <a:schemeClr val="accent4"/>
                </a:solidFill>
              </a:rPr>
              <a:t/>
            </a:r>
            <a:br>
              <a:rPr lang="en-GB" dirty="0">
                <a:solidFill>
                  <a:schemeClr val="accent4"/>
                </a:solidFill>
              </a:rPr>
            </a:br>
            <a:r>
              <a:rPr lang="en-GB" dirty="0">
                <a:solidFill>
                  <a:schemeClr val="accent4"/>
                </a:solidFill>
              </a:rPr>
              <a:t> 	2. Granting Access to Modules and Functionalities</a:t>
            </a:r>
          </a:p>
        </p:txBody>
      </p:sp>
      <p:sp>
        <p:nvSpPr>
          <p:cNvPr id="11" name="Oval 10"/>
          <p:cNvSpPr/>
          <p:nvPr/>
        </p:nvSpPr>
        <p:spPr>
          <a:xfrm>
            <a:off x="2963266" y="1563520"/>
            <a:ext cx="294640" cy="26416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1</a:t>
            </a:r>
          </a:p>
        </p:txBody>
      </p:sp>
      <p:sp>
        <p:nvSpPr>
          <p:cNvPr id="12" name="Oval 11"/>
          <p:cNvSpPr/>
          <p:nvPr/>
        </p:nvSpPr>
        <p:spPr>
          <a:xfrm>
            <a:off x="6677038" y="2161256"/>
            <a:ext cx="294640" cy="26416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2</a:t>
            </a:r>
          </a:p>
        </p:txBody>
      </p:sp>
      <p:sp>
        <p:nvSpPr>
          <p:cNvPr id="13" name="Footer Placeholder 3">
            <a:extLst>
              <a:ext uri="{FF2B5EF4-FFF2-40B4-BE49-F238E27FC236}">
                <a16:creationId xmlns:a16="http://schemas.microsoft.com/office/drawing/2014/main" xmlns="" id="{5907B12A-AA45-4E89-A2FD-E219E5509EAF}"/>
              </a:ext>
            </a:extLst>
          </p:cNvPr>
          <p:cNvSpPr>
            <a:spLocks noGrp="1"/>
          </p:cNvSpPr>
          <p:nvPr>
            <p:ph type="ftr" sz="quarter" idx="11"/>
          </p:nvPr>
        </p:nvSpPr>
        <p:spPr>
          <a:xfrm>
            <a:off x="5638800" y="6416679"/>
            <a:ext cx="2895600" cy="365125"/>
          </a:xfrm>
        </p:spPr>
        <p:txBody>
          <a:bodyPr/>
          <a:lstStyle/>
          <a:p>
            <a:r>
              <a:rPr lang="en-US" dirty="0"/>
              <a:t>© 2018 </a:t>
            </a:r>
            <a:r>
              <a:rPr lang="en-US" dirty="0" err="1"/>
              <a:t>Planisware</a:t>
            </a:r>
            <a:endParaRPr lang="en-US" dirty="0"/>
          </a:p>
        </p:txBody>
      </p:sp>
      <p:sp>
        <p:nvSpPr>
          <p:cNvPr id="14" name="Slide Number Placeholder 4">
            <a:extLst>
              <a:ext uri="{FF2B5EF4-FFF2-40B4-BE49-F238E27FC236}">
                <a16:creationId xmlns:a16="http://schemas.microsoft.com/office/drawing/2014/main" xmlns="" id="{4221BDFF-5E13-473E-B64B-3F2D34AB6CF4}"/>
              </a:ext>
            </a:extLst>
          </p:cNvPr>
          <p:cNvSpPr>
            <a:spLocks noGrp="1"/>
          </p:cNvSpPr>
          <p:nvPr>
            <p:ph type="sldNum" sz="quarter" idx="12"/>
          </p:nvPr>
        </p:nvSpPr>
        <p:spPr>
          <a:xfrm>
            <a:off x="8610600" y="6416679"/>
            <a:ext cx="457200" cy="365125"/>
          </a:xfrm>
        </p:spPr>
        <p:txBody>
          <a:bodyPr/>
          <a:lstStyle/>
          <a:p>
            <a:fld id="{AA6609B8-1C18-4083-9988-A5F5F3686A15}" type="slidenum">
              <a:rPr lang="en-US" smtClean="0"/>
              <a:pPr/>
              <a:t>182</a:t>
            </a:fld>
            <a:endParaRPr lang="en-US" dirty="0"/>
          </a:p>
        </p:txBody>
      </p:sp>
    </p:spTree>
    <p:extLst>
      <p:ext uri="{BB962C8B-B14F-4D97-AF65-F5344CB8AC3E}">
        <p14:creationId xmlns:p14="http://schemas.microsoft.com/office/powerpoint/2010/main" val="2240017220"/>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noProof="0" dirty="0"/>
              <a:t>Introduction</a:t>
            </a:r>
          </a:p>
        </p:txBody>
      </p:sp>
      <p:sp>
        <p:nvSpPr>
          <p:cNvPr id="3" name="Espace réservé du contenu 2"/>
          <p:cNvSpPr>
            <a:spLocks noGrp="1"/>
          </p:cNvSpPr>
          <p:nvPr>
            <p:ph idx="1"/>
          </p:nvPr>
        </p:nvSpPr>
        <p:spPr>
          <a:xfrm>
            <a:off x="306000" y="1066800"/>
            <a:ext cx="8609400" cy="1752600"/>
          </a:xfrm>
        </p:spPr>
        <p:txBody>
          <a:bodyPr>
            <a:normAutofit/>
          </a:bodyPr>
          <a:lstStyle/>
          <a:p>
            <a:pPr marL="0" indent="0">
              <a:buNone/>
            </a:pPr>
            <a:endParaRPr lang="en-US" noProof="0" dirty="0"/>
          </a:p>
          <a:p>
            <a:pPr marL="0" indent="0">
              <a:buNone/>
            </a:pPr>
            <a:r>
              <a:rPr lang="en-US" noProof="0" dirty="0"/>
              <a:t>A profile is a user group marked as a profile. A standard user group can still be used to manage access to data.</a:t>
            </a:r>
          </a:p>
        </p:txBody>
      </p:sp>
      <p:pic>
        <p:nvPicPr>
          <p:cNvPr id="6" name="Image 5"/>
          <p:cNvPicPr>
            <a:picLocks noChangeAspect="1"/>
          </p:cNvPicPr>
          <p:nvPr/>
        </p:nvPicPr>
        <p:blipFill>
          <a:blip r:embed="rId3"/>
          <a:stretch>
            <a:fillRect/>
          </a:stretch>
        </p:blipFill>
        <p:spPr>
          <a:xfrm>
            <a:off x="609600" y="3276600"/>
            <a:ext cx="7924800" cy="2884553"/>
          </a:xfrm>
          <a:prstGeom prst="rect">
            <a:avLst/>
          </a:prstGeom>
        </p:spPr>
      </p:pic>
      <p:sp>
        <p:nvSpPr>
          <p:cNvPr id="8" name="Rectangle à coins arrondis 7"/>
          <p:cNvSpPr/>
          <p:nvPr/>
        </p:nvSpPr>
        <p:spPr>
          <a:xfrm>
            <a:off x="3429000" y="3276600"/>
            <a:ext cx="609600" cy="152400"/>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ooter Placeholder 3">
            <a:extLst>
              <a:ext uri="{FF2B5EF4-FFF2-40B4-BE49-F238E27FC236}">
                <a16:creationId xmlns:a16="http://schemas.microsoft.com/office/drawing/2014/main" xmlns="" id="{AFA2A39F-9467-40FF-BFB9-914B85596EA3}"/>
              </a:ext>
            </a:extLst>
          </p:cNvPr>
          <p:cNvSpPr>
            <a:spLocks noGrp="1"/>
          </p:cNvSpPr>
          <p:nvPr>
            <p:ph type="ftr" sz="quarter" idx="11"/>
          </p:nvPr>
        </p:nvSpPr>
        <p:spPr>
          <a:xfrm>
            <a:off x="5638800" y="6416679"/>
            <a:ext cx="2895600" cy="365125"/>
          </a:xfrm>
        </p:spPr>
        <p:txBody>
          <a:bodyPr/>
          <a:lstStyle/>
          <a:p>
            <a:r>
              <a:rPr lang="en-US" dirty="0"/>
              <a:t>© 2018 </a:t>
            </a:r>
            <a:r>
              <a:rPr lang="en-US" dirty="0" err="1"/>
              <a:t>Planisware</a:t>
            </a:r>
            <a:endParaRPr lang="en-US" dirty="0"/>
          </a:p>
        </p:txBody>
      </p:sp>
      <p:sp>
        <p:nvSpPr>
          <p:cNvPr id="10" name="Slide Number Placeholder 4">
            <a:extLst>
              <a:ext uri="{FF2B5EF4-FFF2-40B4-BE49-F238E27FC236}">
                <a16:creationId xmlns:a16="http://schemas.microsoft.com/office/drawing/2014/main" xmlns="" id="{92EE5C83-58FE-417A-B8FA-95F94D7903D9}"/>
              </a:ext>
            </a:extLst>
          </p:cNvPr>
          <p:cNvSpPr>
            <a:spLocks noGrp="1"/>
          </p:cNvSpPr>
          <p:nvPr>
            <p:ph type="sldNum" sz="quarter" idx="12"/>
          </p:nvPr>
        </p:nvSpPr>
        <p:spPr>
          <a:xfrm>
            <a:off x="8610600" y="6416679"/>
            <a:ext cx="457200" cy="365125"/>
          </a:xfrm>
        </p:spPr>
        <p:txBody>
          <a:bodyPr/>
          <a:lstStyle/>
          <a:p>
            <a:fld id="{AA6609B8-1C18-4083-9988-A5F5F3686A15}" type="slidenum">
              <a:rPr lang="en-US" smtClean="0"/>
              <a:pPr/>
              <a:t>183</a:t>
            </a:fld>
            <a:endParaRPr lang="en-US" dirty="0"/>
          </a:p>
        </p:txBody>
      </p:sp>
    </p:spTree>
    <p:extLst>
      <p:ext uri="{BB962C8B-B14F-4D97-AF65-F5344CB8AC3E}">
        <p14:creationId xmlns:p14="http://schemas.microsoft.com/office/powerpoint/2010/main" val="3976778979"/>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317259" y="992246"/>
            <a:ext cx="8047144" cy="4960738"/>
          </a:xfrm>
          <a:prstGeom prst="rect">
            <a:avLst/>
          </a:prstGeom>
        </p:spPr>
      </p:pic>
      <p:sp>
        <p:nvSpPr>
          <p:cNvPr id="2" name="Titre 1"/>
          <p:cNvSpPr>
            <a:spLocks noGrp="1"/>
          </p:cNvSpPr>
          <p:nvPr>
            <p:ph type="title"/>
          </p:nvPr>
        </p:nvSpPr>
        <p:spPr/>
        <p:txBody>
          <a:bodyPr/>
          <a:lstStyle/>
          <a:p>
            <a:r>
              <a:rPr lang="en-US" noProof="0" dirty="0"/>
              <a:t>Creating Profiles</a:t>
            </a:r>
          </a:p>
        </p:txBody>
      </p:sp>
      <p:sp>
        <p:nvSpPr>
          <p:cNvPr id="6" name="Rectangle 5"/>
          <p:cNvSpPr/>
          <p:nvPr/>
        </p:nvSpPr>
        <p:spPr>
          <a:xfrm>
            <a:off x="4643970" y="406840"/>
            <a:ext cx="4419600" cy="1631216"/>
          </a:xfrm>
          <a:prstGeom prst="rect">
            <a:avLst/>
          </a:prstGeom>
          <a:solidFill>
            <a:schemeClr val="bg1"/>
          </a:solidFill>
          <a:effectLst>
            <a:outerShdw blurRad="50800" dist="38100" dir="2700000" algn="tl" rotWithShape="0">
              <a:prstClr val="black">
                <a:alpha val="40000"/>
              </a:prstClr>
            </a:outerShdw>
          </a:effectLst>
        </p:spPr>
        <p:txBody>
          <a:bodyPr wrap="square">
            <a:spAutoFit/>
          </a:bodyPr>
          <a:lstStyle/>
          <a:p>
            <a:r>
              <a:rPr lang="en-US" sz="2000" dirty="0"/>
              <a:t>To create a new profile:</a:t>
            </a:r>
          </a:p>
          <a:p>
            <a:pPr marL="285750" indent="-285750">
              <a:buFont typeface="Arial" panose="020B0604020202020204" pitchFamily="34" charset="0"/>
              <a:buChar char="•"/>
            </a:pPr>
            <a:r>
              <a:rPr lang="en-US" sz="2000" dirty="0"/>
              <a:t>Open the </a:t>
            </a:r>
            <a:r>
              <a:rPr lang="en-US" sz="2000" b="1" dirty="0">
                <a:solidFill>
                  <a:schemeClr val="accent1"/>
                </a:solidFill>
              </a:rPr>
              <a:t>Administration</a:t>
            </a:r>
            <a:r>
              <a:rPr lang="en-US" sz="2000" dirty="0"/>
              <a:t> module.</a:t>
            </a:r>
          </a:p>
          <a:p>
            <a:pPr marL="285750" indent="-285750">
              <a:buFont typeface="Arial" panose="020B0604020202020204" pitchFamily="34" charset="0"/>
              <a:buChar char="•"/>
            </a:pPr>
            <a:r>
              <a:rPr lang="en-US" sz="2000" dirty="0"/>
              <a:t>Add the </a:t>
            </a:r>
            <a:r>
              <a:rPr lang="en-US" sz="2000" b="1" dirty="0">
                <a:solidFill>
                  <a:schemeClr val="accent1"/>
                </a:solidFill>
              </a:rPr>
              <a:t>Profile Management </a:t>
            </a:r>
            <a:r>
              <a:rPr lang="en-US" sz="2000" dirty="0"/>
              <a:t>page.</a:t>
            </a:r>
          </a:p>
          <a:p>
            <a:pPr marL="285750" indent="-285750">
              <a:buFont typeface="Arial" panose="020B0604020202020204" pitchFamily="34" charset="0"/>
              <a:buChar char="•"/>
            </a:pPr>
            <a:r>
              <a:rPr lang="en-US" sz="2000" dirty="0"/>
              <a:t>Click </a:t>
            </a:r>
            <a:r>
              <a:rPr lang="en-US" sz="2000" b="1" dirty="0">
                <a:solidFill>
                  <a:schemeClr val="accent1"/>
                </a:solidFill>
              </a:rPr>
              <a:t>New profile</a:t>
            </a:r>
            <a:r>
              <a:rPr lang="en-US" sz="2000" dirty="0"/>
              <a:t>. The </a:t>
            </a:r>
            <a:r>
              <a:rPr lang="en-US" sz="2000" b="1" dirty="0">
                <a:solidFill>
                  <a:schemeClr val="accent1"/>
                </a:solidFill>
              </a:rPr>
              <a:t>Create/Edit profile</a:t>
            </a:r>
            <a:r>
              <a:rPr lang="en-US" sz="2000" dirty="0"/>
              <a:t> dialog is displayed.</a:t>
            </a:r>
          </a:p>
        </p:txBody>
      </p:sp>
      <p:cxnSp>
        <p:nvCxnSpPr>
          <p:cNvPr id="17" name="Connecteur en angle 16"/>
          <p:cNvCxnSpPr>
            <a:cxnSpLocks/>
            <a:stCxn id="31" idx="2"/>
            <a:endCxn id="27" idx="3"/>
          </p:cNvCxnSpPr>
          <p:nvPr/>
        </p:nvCxnSpPr>
        <p:spPr>
          <a:xfrm rot="5400000">
            <a:off x="2197028" y="1245966"/>
            <a:ext cx="184235" cy="267549"/>
          </a:xfrm>
          <a:prstGeom prst="bentConnector2">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20" name="Connecteur en angle 19"/>
          <p:cNvCxnSpPr>
            <a:cxnSpLocks/>
            <a:endCxn id="26" idx="1"/>
          </p:cNvCxnSpPr>
          <p:nvPr/>
        </p:nvCxnSpPr>
        <p:spPr>
          <a:xfrm>
            <a:off x="1166327" y="1595535"/>
            <a:ext cx="320490" cy="137581"/>
          </a:xfrm>
          <a:prstGeom prst="bentConnector3">
            <a:avLst>
              <a:gd name="adj1" fmla="val 50000"/>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22" name="Connecteur en angle 21"/>
          <p:cNvCxnSpPr>
            <a:cxnSpLocks/>
            <a:stCxn id="26" idx="2"/>
            <a:endCxn id="11" idx="1"/>
          </p:cNvCxnSpPr>
          <p:nvPr/>
        </p:nvCxnSpPr>
        <p:spPr>
          <a:xfrm rot="16200000" flipH="1">
            <a:off x="1748228" y="1822356"/>
            <a:ext cx="2480508" cy="2456074"/>
          </a:xfrm>
          <a:prstGeom prst="bentConnector2">
            <a:avLst/>
          </a:prstGeom>
          <a:ln w="19050">
            <a:tailEnd type="arrow"/>
          </a:ln>
        </p:spPr>
        <p:style>
          <a:lnRef idx="1">
            <a:schemeClr val="accent1"/>
          </a:lnRef>
          <a:fillRef idx="0">
            <a:schemeClr val="accent1"/>
          </a:fillRef>
          <a:effectRef idx="0">
            <a:schemeClr val="accent1"/>
          </a:effectRef>
          <a:fontRef idx="minor">
            <a:schemeClr val="tx1"/>
          </a:fontRef>
        </p:style>
      </p:cxnSp>
      <p:sp>
        <p:nvSpPr>
          <p:cNvPr id="11" name="ZoneTexte 10"/>
          <p:cNvSpPr txBox="1"/>
          <p:nvPr/>
        </p:nvSpPr>
        <p:spPr>
          <a:xfrm>
            <a:off x="4216519" y="3413484"/>
            <a:ext cx="3204608" cy="1754326"/>
          </a:xfrm>
          <a:prstGeom prst="rect">
            <a:avLst/>
          </a:prstGeom>
          <a:solidFill>
            <a:srgbClr val="FFFFFF"/>
          </a:solidFill>
          <a:effectLst>
            <a:outerShdw blurRad="50800" dist="38100" dir="2700000" algn="tl" rotWithShape="0">
              <a:prstClr val="black">
                <a:alpha val="40000"/>
              </a:prstClr>
            </a:outerShdw>
          </a:effectLst>
        </p:spPr>
        <p:txBody>
          <a:bodyPr wrap="square" rtlCol="0">
            <a:spAutoFit/>
          </a:bodyPr>
          <a:lstStyle/>
          <a:p>
            <a:pPr marL="285750" indent="-285750">
              <a:buFont typeface="Arial" panose="020B0604020202020204" pitchFamily="34" charset="0"/>
              <a:buChar char="•"/>
            </a:pPr>
            <a:r>
              <a:rPr lang="fr-FR" dirty="0"/>
              <a:t>Enter a profile </a:t>
            </a:r>
            <a:r>
              <a:rPr lang="en-US" dirty="0"/>
              <a:t>name</a:t>
            </a:r>
            <a:r>
              <a:rPr lang="fr-FR" dirty="0"/>
              <a:t> and description.</a:t>
            </a:r>
          </a:p>
          <a:p>
            <a:pPr marL="285750" indent="-285750">
              <a:buFont typeface="Arial" panose="020B0604020202020204" pitchFamily="34" charset="0"/>
              <a:buChar char="•"/>
            </a:pPr>
            <a:r>
              <a:rPr lang="fr-FR" dirty="0"/>
              <a:t>Setting file : if </a:t>
            </a:r>
            <a:r>
              <a:rPr lang="en-US" dirty="0"/>
              <a:t>left</a:t>
            </a:r>
            <a:r>
              <a:rPr lang="fr-FR" dirty="0"/>
              <a:t> </a:t>
            </a:r>
            <a:r>
              <a:rPr lang="en-US" dirty="0"/>
              <a:t>empty</a:t>
            </a:r>
            <a:r>
              <a:rPr lang="fr-FR" dirty="0"/>
              <a:t> </a:t>
            </a:r>
            <a:r>
              <a:rPr lang="en-US" dirty="0"/>
              <a:t>same</a:t>
            </a:r>
            <a:r>
              <a:rPr lang="fr-FR" dirty="0"/>
              <a:t> default settings will be applied for all profiles.</a:t>
            </a:r>
          </a:p>
          <a:p>
            <a:pPr marL="285750" indent="-285750">
              <a:buFont typeface="Arial" panose="020B0604020202020204" pitchFamily="34" charset="0"/>
              <a:buChar char="•"/>
            </a:pPr>
            <a:r>
              <a:rPr lang="fr-FR" dirty="0"/>
              <a:t>Click </a:t>
            </a:r>
            <a:r>
              <a:rPr lang="fr-FR" b="1" dirty="0">
                <a:solidFill>
                  <a:schemeClr val="accent1"/>
                </a:solidFill>
              </a:rPr>
              <a:t>OK</a:t>
            </a:r>
            <a:r>
              <a:rPr lang="fr-FR" dirty="0"/>
              <a:t>.</a:t>
            </a:r>
          </a:p>
        </p:txBody>
      </p:sp>
      <p:sp>
        <p:nvSpPr>
          <p:cNvPr id="26" name="Rectangle à coins arrondis 25"/>
          <p:cNvSpPr/>
          <p:nvPr/>
        </p:nvSpPr>
        <p:spPr>
          <a:xfrm>
            <a:off x="1486817" y="1656093"/>
            <a:ext cx="547255" cy="154046"/>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à coins arrondis 26"/>
          <p:cNvSpPr/>
          <p:nvPr/>
        </p:nvSpPr>
        <p:spPr>
          <a:xfrm>
            <a:off x="1008017" y="1348181"/>
            <a:ext cx="1147353" cy="247354"/>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1" name="Rectangle à coins arrondis 30"/>
          <p:cNvSpPr/>
          <p:nvPr/>
        </p:nvSpPr>
        <p:spPr>
          <a:xfrm>
            <a:off x="1944018" y="1014192"/>
            <a:ext cx="957802" cy="273431"/>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4" name="Footer Placeholder 3">
            <a:extLst>
              <a:ext uri="{FF2B5EF4-FFF2-40B4-BE49-F238E27FC236}">
                <a16:creationId xmlns:a16="http://schemas.microsoft.com/office/drawing/2014/main" xmlns="" id="{620D32EA-A663-4516-B259-26412FC998A8}"/>
              </a:ext>
            </a:extLst>
          </p:cNvPr>
          <p:cNvSpPr>
            <a:spLocks noGrp="1"/>
          </p:cNvSpPr>
          <p:nvPr>
            <p:ph type="ftr" sz="quarter" idx="11"/>
          </p:nvPr>
        </p:nvSpPr>
        <p:spPr>
          <a:xfrm>
            <a:off x="5638800" y="6416679"/>
            <a:ext cx="2895600" cy="365125"/>
          </a:xfrm>
        </p:spPr>
        <p:txBody>
          <a:bodyPr/>
          <a:lstStyle/>
          <a:p>
            <a:r>
              <a:rPr lang="en-US" dirty="0"/>
              <a:t>© 2018 </a:t>
            </a:r>
            <a:r>
              <a:rPr lang="en-US" dirty="0" err="1"/>
              <a:t>Planisware</a:t>
            </a:r>
            <a:endParaRPr lang="en-US" dirty="0"/>
          </a:p>
        </p:txBody>
      </p:sp>
      <p:sp>
        <p:nvSpPr>
          <p:cNvPr id="15" name="Slide Number Placeholder 4">
            <a:extLst>
              <a:ext uri="{FF2B5EF4-FFF2-40B4-BE49-F238E27FC236}">
                <a16:creationId xmlns:a16="http://schemas.microsoft.com/office/drawing/2014/main" xmlns="" id="{B252CDED-8083-4EFE-96D1-4BE6E76AA685}"/>
              </a:ext>
            </a:extLst>
          </p:cNvPr>
          <p:cNvSpPr>
            <a:spLocks noGrp="1"/>
          </p:cNvSpPr>
          <p:nvPr>
            <p:ph type="sldNum" sz="quarter" idx="12"/>
          </p:nvPr>
        </p:nvSpPr>
        <p:spPr>
          <a:xfrm>
            <a:off x="8610600" y="6416679"/>
            <a:ext cx="457200" cy="365125"/>
          </a:xfrm>
        </p:spPr>
        <p:txBody>
          <a:bodyPr/>
          <a:lstStyle/>
          <a:p>
            <a:fld id="{AA6609B8-1C18-4083-9988-A5F5F3686A15}" type="slidenum">
              <a:rPr lang="en-US" smtClean="0"/>
              <a:pPr/>
              <a:t>184</a:t>
            </a:fld>
            <a:endParaRPr lang="en-US" dirty="0"/>
          </a:p>
        </p:txBody>
      </p:sp>
    </p:spTree>
    <p:extLst>
      <p:ext uri="{BB962C8B-B14F-4D97-AF65-F5344CB8AC3E}">
        <p14:creationId xmlns:p14="http://schemas.microsoft.com/office/powerpoint/2010/main" val="2815029902"/>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noProof="0" dirty="0"/>
              <a:t>Creating Setting File</a:t>
            </a:r>
          </a:p>
        </p:txBody>
      </p:sp>
      <p:sp>
        <p:nvSpPr>
          <p:cNvPr id="3" name="Espace réservé du contenu 2"/>
          <p:cNvSpPr>
            <a:spLocks noGrp="1"/>
          </p:cNvSpPr>
          <p:nvPr>
            <p:ph idx="1"/>
          </p:nvPr>
        </p:nvSpPr>
        <p:spPr/>
        <p:txBody>
          <a:bodyPr>
            <a:normAutofit/>
          </a:bodyPr>
          <a:lstStyle/>
          <a:p>
            <a:r>
              <a:rPr lang="en-US" sz="2000" noProof="0" dirty="0"/>
              <a:t>Setting files are used to store different set of settings values (for example € as default currency for users in Europe and $ for users in US).</a:t>
            </a:r>
          </a:p>
          <a:p>
            <a:endParaRPr lang="en-US" sz="2400" noProof="0" dirty="0"/>
          </a:p>
        </p:txBody>
      </p:sp>
      <p:sp>
        <p:nvSpPr>
          <p:cNvPr id="6" name="ZoneTexte 5"/>
          <p:cNvSpPr txBox="1"/>
          <p:nvPr/>
        </p:nvSpPr>
        <p:spPr>
          <a:xfrm>
            <a:off x="4495800" y="2209800"/>
            <a:ext cx="4419600" cy="2554545"/>
          </a:xfrm>
          <a:prstGeom prst="rect">
            <a:avLst/>
          </a:prstGeom>
          <a:noFill/>
        </p:spPr>
        <p:txBody>
          <a:bodyPr wrap="square" rtlCol="0">
            <a:spAutoFit/>
          </a:bodyPr>
          <a:lstStyle/>
          <a:p>
            <a:r>
              <a:rPr lang="en-US" sz="2000" dirty="0"/>
              <a:t>To assign a Setting file: </a:t>
            </a:r>
          </a:p>
          <a:p>
            <a:r>
              <a:rPr lang="en-US" sz="2000" dirty="0"/>
              <a:t>Enter a name in the </a:t>
            </a:r>
            <a:r>
              <a:rPr lang="en-US" sz="2000" b="1" dirty="0">
                <a:solidFill>
                  <a:schemeClr val="accent1"/>
                </a:solidFill>
              </a:rPr>
              <a:t>Setting</a:t>
            </a:r>
            <a:r>
              <a:rPr lang="en-US" sz="2000" dirty="0"/>
              <a:t> </a:t>
            </a:r>
            <a:r>
              <a:rPr lang="en-US" sz="2000" b="1" dirty="0">
                <a:solidFill>
                  <a:schemeClr val="accent1"/>
                </a:solidFill>
              </a:rPr>
              <a:t>file</a:t>
            </a:r>
            <a:r>
              <a:rPr lang="en-US" sz="2000" dirty="0"/>
              <a:t> field. The system checks if the common file exists and creates it if necessary. It also creates a global setting file object if necessary (Object type GLOBALSETTING_FILE in Administration &gt; Data).</a:t>
            </a:r>
          </a:p>
        </p:txBody>
      </p:sp>
      <p:sp>
        <p:nvSpPr>
          <p:cNvPr id="11" name="ZoneTexte 10"/>
          <p:cNvSpPr txBox="1"/>
          <p:nvPr/>
        </p:nvSpPr>
        <p:spPr>
          <a:xfrm>
            <a:off x="306000" y="5525869"/>
            <a:ext cx="8458200" cy="646331"/>
          </a:xfrm>
          <a:prstGeom prst="rect">
            <a:avLst/>
          </a:prstGeom>
          <a:noFill/>
        </p:spPr>
        <p:txBody>
          <a:bodyPr wrap="square" rtlCol="0">
            <a:spAutoFit/>
          </a:bodyPr>
          <a:lstStyle/>
          <a:p>
            <a:r>
              <a:rPr lang="en-US" b="1" dirty="0"/>
              <a:t>Note</a:t>
            </a:r>
            <a:r>
              <a:rPr lang="en-US" dirty="0"/>
              <a:t>: To delete the global setting file object, clear the Setting file field. The global setting file object is deleted but the linked common file is not deleted. </a:t>
            </a:r>
          </a:p>
        </p:txBody>
      </p:sp>
      <p:pic>
        <p:nvPicPr>
          <p:cNvPr id="7" name="Picture 6"/>
          <p:cNvPicPr>
            <a:picLocks noChangeAspect="1"/>
          </p:cNvPicPr>
          <p:nvPr/>
        </p:nvPicPr>
        <p:blipFill>
          <a:blip r:embed="rId3"/>
          <a:stretch>
            <a:fillRect/>
          </a:stretch>
        </p:blipFill>
        <p:spPr>
          <a:xfrm>
            <a:off x="306000" y="1752124"/>
            <a:ext cx="4113600" cy="3708320"/>
          </a:xfrm>
          <a:prstGeom prst="rect">
            <a:avLst/>
          </a:prstGeom>
        </p:spPr>
      </p:pic>
      <p:sp>
        <p:nvSpPr>
          <p:cNvPr id="9" name="Footer Placeholder 3">
            <a:extLst>
              <a:ext uri="{FF2B5EF4-FFF2-40B4-BE49-F238E27FC236}">
                <a16:creationId xmlns:a16="http://schemas.microsoft.com/office/drawing/2014/main" xmlns="" id="{FB440C63-BE29-49C1-9F6C-40710C6334B7}"/>
              </a:ext>
            </a:extLst>
          </p:cNvPr>
          <p:cNvSpPr>
            <a:spLocks noGrp="1"/>
          </p:cNvSpPr>
          <p:nvPr>
            <p:ph type="ftr" sz="quarter" idx="11"/>
          </p:nvPr>
        </p:nvSpPr>
        <p:spPr>
          <a:xfrm>
            <a:off x="5638800" y="6416679"/>
            <a:ext cx="2895600" cy="365125"/>
          </a:xfrm>
        </p:spPr>
        <p:txBody>
          <a:bodyPr/>
          <a:lstStyle/>
          <a:p>
            <a:r>
              <a:rPr lang="en-US" dirty="0"/>
              <a:t>© 2018 </a:t>
            </a:r>
            <a:r>
              <a:rPr lang="en-US" dirty="0" err="1"/>
              <a:t>Planisware</a:t>
            </a:r>
            <a:endParaRPr lang="en-US" dirty="0"/>
          </a:p>
        </p:txBody>
      </p:sp>
      <p:sp>
        <p:nvSpPr>
          <p:cNvPr id="10" name="Slide Number Placeholder 4">
            <a:extLst>
              <a:ext uri="{FF2B5EF4-FFF2-40B4-BE49-F238E27FC236}">
                <a16:creationId xmlns:a16="http://schemas.microsoft.com/office/drawing/2014/main" xmlns="" id="{698A24D3-0DED-439B-82F6-6425F50620B5}"/>
              </a:ext>
            </a:extLst>
          </p:cNvPr>
          <p:cNvSpPr>
            <a:spLocks noGrp="1"/>
          </p:cNvSpPr>
          <p:nvPr>
            <p:ph type="sldNum" sz="quarter" idx="12"/>
          </p:nvPr>
        </p:nvSpPr>
        <p:spPr>
          <a:xfrm>
            <a:off x="8610600" y="6416679"/>
            <a:ext cx="457200" cy="365125"/>
          </a:xfrm>
        </p:spPr>
        <p:txBody>
          <a:bodyPr/>
          <a:lstStyle/>
          <a:p>
            <a:fld id="{AA6609B8-1C18-4083-9988-A5F5F3686A15}" type="slidenum">
              <a:rPr lang="en-US" smtClean="0"/>
              <a:pPr/>
              <a:t>185</a:t>
            </a:fld>
            <a:endParaRPr lang="en-US" dirty="0"/>
          </a:p>
        </p:txBody>
      </p:sp>
    </p:spTree>
    <p:extLst>
      <p:ext uri="{BB962C8B-B14F-4D97-AF65-F5344CB8AC3E}">
        <p14:creationId xmlns:p14="http://schemas.microsoft.com/office/powerpoint/2010/main" val="4116310170"/>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noProof="0" dirty="0"/>
              <a:t>Updating Profiles</a:t>
            </a:r>
          </a:p>
        </p:txBody>
      </p:sp>
      <p:sp>
        <p:nvSpPr>
          <p:cNvPr id="3" name="ZoneTexte 2"/>
          <p:cNvSpPr txBox="1"/>
          <p:nvPr/>
        </p:nvSpPr>
        <p:spPr>
          <a:xfrm>
            <a:off x="306000" y="1066800"/>
            <a:ext cx="8382000" cy="1631216"/>
          </a:xfrm>
          <a:prstGeom prst="rect">
            <a:avLst/>
          </a:prstGeom>
          <a:noFill/>
        </p:spPr>
        <p:txBody>
          <a:bodyPr wrap="square" rtlCol="0">
            <a:spAutoFit/>
          </a:bodyPr>
          <a:lstStyle/>
          <a:p>
            <a:r>
              <a:rPr lang="en-US" sz="2000" dirty="0"/>
              <a:t>To update a profile:</a:t>
            </a:r>
          </a:p>
          <a:p>
            <a:pPr marL="342900" indent="-342900">
              <a:buFont typeface="Arial" panose="020B0604020202020204" pitchFamily="34" charset="0"/>
              <a:buChar char="•"/>
            </a:pPr>
            <a:r>
              <a:rPr lang="en-US" sz="2000" dirty="0"/>
              <a:t>Open the </a:t>
            </a:r>
            <a:r>
              <a:rPr lang="en-US" sz="2000" b="1" dirty="0">
                <a:solidFill>
                  <a:schemeClr val="accent1"/>
                </a:solidFill>
              </a:rPr>
              <a:t>Administration</a:t>
            </a:r>
            <a:r>
              <a:rPr lang="en-US" sz="2000" dirty="0"/>
              <a:t> module.</a:t>
            </a:r>
          </a:p>
          <a:p>
            <a:pPr marL="342900" indent="-342900">
              <a:buFont typeface="Arial" panose="020B0604020202020204" pitchFamily="34" charset="0"/>
              <a:buChar char="•"/>
            </a:pPr>
            <a:r>
              <a:rPr lang="en-US" sz="2000" dirty="0"/>
              <a:t>Add the </a:t>
            </a:r>
            <a:r>
              <a:rPr lang="en-US" sz="2000" b="1" dirty="0">
                <a:solidFill>
                  <a:schemeClr val="accent1"/>
                </a:solidFill>
              </a:rPr>
              <a:t>Profile management </a:t>
            </a:r>
            <a:r>
              <a:rPr lang="en-US" sz="2000" dirty="0"/>
              <a:t>page.</a:t>
            </a:r>
          </a:p>
          <a:p>
            <a:pPr marL="342900" indent="-342900">
              <a:buFont typeface="Arial" panose="020B0604020202020204" pitchFamily="34" charset="0"/>
              <a:buChar char="•"/>
            </a:pPr>
            <a:r>
              <a:rPr lang="en-US" sz="2000" dirty="0"/>
              <a:t>In the table, click on the name of the profile you want to update. The </a:t>
            </a:r>
            <a:r>
              <a:rPr lang="en-US" sz="2000" b="1" dirty="0">
                <a:solidFill>
                  <a:schemeClr val="accent1"/>
                </a:solidFill>
              </a:rPr>
              <a:t>Create/Edit profile </a:t>
            </a:r>
            <a:r>
              <a:rPr lang="en-US" sz="2000" dirty="0"/>
              <a:t>dialog is displayed.</a:t>
            </a:r>
          </a:p>
        </p:txBody>
      </p:sp>
      <p:sp>
        <p:nvSpPr>
          <p:cNvPr id="6" name="ZoneTexte 5"/>
          <p:cNvSpPr txBox="1"/>
          <p:nvPr/>
        </p:nvSpPr>
        <p:spPr>
          <a:xfrm>
            <a:off x="5105400" y="3124200"/>
            <a:ext cx="3200400" cy="1015663"/>
          </a:xfrm>
          <a:prstGeom prst="rect">
            <a:avLst/>
          </a:prstGeom>
          <a:noFill/>
        </p:spPr>
        <p:txBody>
          <a:bodyPr wrap="square" rtlCol="0">
            <a:spAutoFit/>
          </a:bodyPr>
          <a:lstStyle/>
          <a:p>
            <a:pPr marL="342900" indent="-342900">
              <a:buFont typeface="Arial" panose="020B0604020202020204" pitchFamily="34" charset="0"/>
              <a:buChar char="•"/>
            </a:pPr>
            <a:r>
              <a:rPr lang="en-US" sz="2000" dirty="0"/>
              <a:t>Update your data.</a:t>
            </a:r>
          </a:p>
          <a:p>
            <a:pPr marL="342900" indent="-342900">
              <a:buFont typeface="Arial" panose="020B0604020202020204" pitchFamily="34" charset="0"/>
              <a:buChar char="•"/>
            </a:pPr>
            <a:r>
              <a:rPr lang="en-US" sz="2000" dirty="0"/>
              <a:t>Click </a:t>
            </a:r>
            <a:r>
              <a:rPr lang="en-US" sz="2000" b="1" dirty="0">
                <a:solidFill>
                  <a:schemeClr val="accent1"/>
                </a:solidFill>
              </a:rPr>
              <a:t>OK</a:t>
            </a:r>
            <a:r>
              <a:rPr lang="en-US" sz="2000" dirty="0"/>
              <a:t>. The profile is updated.</a:t>
            </a:r>
          </a:p>
        </p:txBody>
      </p:sp>
      <p:sp>
        <p:nvSpPr>
          <p:cNvPr id="7" name="Accolade fermante 6"/>
          <p:cNvSpPr/>
          <p:nvPr/>
        </p:nvSpPr>
        <p:spPr>
          <a:xfrm>
            <a:off x="4724400" y="4343400"/>
            <a:ext cx="304800" cy="1828800"/>
          </a:xfrm>
          <a:prstGeom prst="rightBrace">
            <a:avLst/>
          </a:prstGeom>
          <a:ln w="19050">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ZoneTexte 7"/>
          <p:cNvSpPr txBox="1"/>
          <p:nvPr/>
        </p:nvSpPr>
        <p:spPr>
          <a:xfrm>
            <a:off x="5105400" y="5029200"/>
            <a:ext cx="3352800" cy="646331"/>
          </a:xfrm>
          <a:prstGeom prst="rect">
            <a:avLst/>
          </a:prstGeom>
          <a:solidFill>
            <a:schemeClr val="bg1"/>
          </a:solidFill>
          <a:effectLst>
            <a:outerShdw blurRad="50800" dist="38100" dir="2700000" algn="tl" rotWithShape="0">
              <a:prstClr val="black">
                <a:alpha val="40000"/>
              </a:prstClr>
            </a:outerShdw>
          </a:effectLst>
        </p:spPr>
        <p:txBody>
          <a:bodyPr wrap="square" rtlCol="0">
            <a:spAutoFit/>
          </a:bodyPr>
          <a:lstStyle/>
          <a:p>
            <a:r>
              <a:rPr lang="en-US" dirty="0"/>
              <a:t>Parameters and functionalities granted to the profile.</a:t>
            </a:r>
          </a:p>
        </p:txBody>
      </p:sp>
      <p:pic>
        <p:nvPicPr>
          <p:cNvPr id="10" name="Picture 9"/>
          <p:cNvPicPr>
            <a:picLocks noChangeAspect="1"/>
          </p:cNvPicPr>
          <p:nvPr/>
        </p:nvPicPr>
        <p:blipFill>
          <a:blip r:embed="rId2"/>
          <a:stretch>
            <a:fillRect/>
          </a:stretch>
        </p:blipFill>
        <p:spPr>
          <a:xfrm>
            <a:off x="417969" y="2755553"/>
            <a:ext cx="4126041" cy="3720201"/>
          </a:xfrm>
          <a:prstGeom prst="rect">
            <a:avLst/>
          </a:prstGeom>
        </p:spPr>
      </p:pic>
      <p:sp>
        <p:nvSpPr>
          <p:cNvPr id="11" name="Footer Placeholder 3">
            <a:extLst>
              <a:ext uri="{FF2B5EF4-FFF2-40B4-BE49-F238E27FC236}">
                <a16:creationId xmlns:a16="http://schemas.microsoft.com/office/drawing/2014/main" xmlns="" id="{D2F3C3A9-0446-460A-9771-AC32A178FDAD}"/>
              </a:ext>
            </a:extLst>
          </p:cNvPr>
          <p:cNvSpPr>
            <a:spLocks noGrp="1"/>
          </p:cNvSpPr>
          <p:nvPr>
            <p:ph type="ftr" sz="quarter" idx="11"/>
          </p:nvPr>
        </p:nvSpPr>
        <p:spPr>
          <a:xfrm>
            <a:off x="5638800" y="6416679"/>
            <a:ext cx="2895600" cy="365125"/>
          </a:xfrm>
        </p:spPr>
        <p:txBody>
          <a:bodyPr/>
          <a:lstStyle/>
          <a:p>
            <a:r>
              <a:rPr lang="en-US" dirty="0"/>
              <a:t>© 2018 </a:t>
            </a:r>
            <a:r>
              <a:rPr lang="en-US" dirty="0" err="1"/>
              <a:t>Planisware</a:t>
            </a:r>
            <a:endParaRPr lang="en-US" dirty="0"/>
          </a:p>
        </p:txBody>
      </p:sp>
      <p:sp>
        <p:nvSpPr>
          <p:cNvPr id="12" name="Slide Number Placeholder 4">
            <a:extLst>
              <a:ext uri="{FF2B5EF4-FFF2-40B4-BE49-F238E27FC236}">
                <a16:creationId xmlns:a16="http://schemas.microsoft.com/office/drawing/2014/main" xmlns="" id="{0385F356-6E08-4981-8D6F-5CA2552D945C}"/>
              </a:ext>
            </a:extLst>
          </p:cNvPr>
          <p:cNvSpPr>
            <a:spLocks noGrp="1"/>
          </p:cNvSpPr>
          <p:nvPr>
            <p:ph type="sldNum" sz="quarter" idx="12"/>
          </p:nvPr>
        </p:nvSpPr>
        <p:spPr>
          <a:xfrm>
            <a:off x="8610600" y="6416679"/>
            <a:ext cx="457200" cy="365125"/>
          </a:xfrm>
        </p:spPr>
        <p:txBody>
          <a:bodyPr/>
          <a:lstStyle/>
          <a:p>
            <a:fld id="{AA6609B8-1C18-4083-9988-A5F5F3686A15}" type="slidenum">
              <a:rPr lang="en-US" smtClean="0"/>
              <a:pPr/>
              <a:t>186</a:t>
            </a:fld>
            <a:endParaRPr lang="en-US" dirty="0"/>
          </a:p>
        </p:txBody>
      </p:sp>
    </p:spTree>
    <p:extLst>
      <p:ext uri="{BB962C8B-B14F-4D97-AF65-F5344CB8AC3E}">
        <p14:creationId xmlns:p14="http://schemas.microsoft.com/office/powerpoint/2010/main" val="3477198751"/>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z="4800" noProof="0" dirty="0"/>
              <a:t>Access Rights</a:t>
            </a:r>
          </a:p>
        </p:txBody>
      </p:sp>
      <p:sp>
        <p:nvSpPr>
          <p:cNvPr id="3" name="Espace réservé du texte 2"/>
          <p:cNvSpPr>
            <a:spLocks noGrp="1"/>
          </p:cNvSpPr>
          <p:nvPr>
            <p:ph type="body" idx="1"/>
          </p:nvPr>
        </p:nvSpPr>
        <p:spPr>
          <a:xfrm>
            <a:off x="12879" y="3581400"/>
            <a:ext cx="4787721" cy="1371600"/>
          </a:xfrm>
        </p:spPr>
        <p:txBody>
          <a:bodyPr/>
          <a:lstStyle/>
          <a:p>
            <a:r>
              <a:rPr lang="en-US" noProof="0" dirty="0"/>
              <a:t>Introduction</a:t>
            </a:r>
          </a:p>
        </p:txBody>
      </p:sp>
      <p:sp>
        <p:nvSpPr>
          <p:cNvPr id="6" name="Footer Placeholder 3">
            <a:extLst>
              <a:ext uri="{FF2B5EF4-FFF2-40B4-BE49-F238E27FC236}">
                <a16:creationId xmlns:a16="http://schemas.microsoft.com/office/drawing/2014/main" xmlns="" id="{6D80C46B-7E85-49A8-9155-DC0ACBA3ED92}"/>
              </a:ext>
            </a:extLst>
          </p:cNvPr>
          <p:cNvSpPr>
            <a:spLocks noGrp="1"/>
          </p:cNvSpPr>
          <p:nvPr>
            <p:ph type="ftr" sz="quarter" idx="11"/>
          </p:nvPr>
        </p:nvSpPr>
        <p:spPr>
          <a:xfrm>
            <a:off x="5638800" y="6416679"/>
            <a:ext cx="2895600" cy="365125"/>
          </a:xfrm>
        </p:spPr>
        <p:txBody>
          <a:bodyPr/>
          <a:lstStyle/>
          <a:p>
            <a:r>
              <a:rPr lang="en-US" dirty="0"/>
              <a:t>© 2018 </a:t>
            </a:r>
            <a:r>
              <a:rPr lang="en-US" dirty="0" err="1"/>
              <a:t>Planisware</a:t>
            </a:r>
            <a:endParaRPr lang="en-US" dirty="0"/>
          </a:p>
        </p:txBody>
      </p:sp>
      <p:sp>
        <p:nvSpPr>
          <p:cNvPr id="7" name="Slide Number Placeholder 4">
            <a:extLst>
              <a:ext uri="{FF2B5EF4-FFF2-40B4-BE49-F238E27FC236}">
                <a16:creationId xmlns:a16="http://schemas.microsoft.com/office/drawing/2014/main" xmlns="" id="{4EEA9642-F8C5-46FA-9960-2B89B9844DB6}"/>
              </a:ext>
            </a:extLst>
          </p:cNvPr>
          <p:cNvSpPr>
            <a:spLocks noGrp="1"/>
          </p:cNvSpPr>
          <p:nvPr>
            <p:ph type="sldNum" sz="quarter" idx="12"/>
          </p:nvPr>
        </p:nvSpPr>
        <p:spPr>
          <a:xfrm>
            <a:off x="8610600" y="6416679"/>
            <a:ext cx="457200" cy="365125"/>
          </a:xfrm>
        </p:spPr>
        <p:txBody>
          <a:bodyPr/>
          <a:lstStyle/>
          <a:p>
            <a:fld id="{AA6609B8-1C18-4083-9988-A5F5F3686A15}" type="slidenum">
              <a:rPr lang="en-US" smtClean="0"/>
              <a:pPr/>
              <a:t>187</a:t>
            </a:fld>
            <a:endParaRPr lang="en-US" dirty="0"/>
          </a:p>
        </p:txBody>
      </p:sp>
    </p:spTree>
    <p:extLst>
      <p:ext uri="{BB962C8B-B14F-4D97-AF65-F5344CB8AC3E}">
        <p14:creationId xmlns:p14="http://schemas.microsoft.com/office/powerpoint/2010/main" val="159647998"/>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Ivan’s final problem…</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24700" y="2856339"/>
            <a:ext cx="1694600" cy="1694600"/>
          </a:xfrm>
          <a:prstGeom prst="ellipse">
            <a:avLst/>
          </a:prstGeom>
          <a:ln w="63500" cap="rnd">
            <a:solidFill>
              <a:schemeClr val="accent1"/>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7" name="Speech Bubble: Oval 6"/>
          <p:cNvSpPr/>
          <p:nvPr/>
        </p:nvSpPr>
        <p:spPr>
          <a:xfrm>
            <a:off x="1582667" y="4825526"/>
            <a:ext cx="2887481" cy="1717928"/>
          </a:xfrm>
          <a:prstGeom prst="wedgeEllipseCallout">
            <a:avLst>
              <a:gd name="adj1" fmla="val 35906"/>
              <a:gd name="adj2" fmla="val -6583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Every users can create projects. We need to restrict the creation to Project Managers.</a:t>
            </a:r>
          </a:p>
        </p:txBody>
      </p:sp>
      <p:sp>
        <p:nvSpPr>
          <p:cNvPr id="8" name="Footer Placeholder 3">
            <a:extLst>
              <a:ext uri="{FF2B5EF4-FFF2-40B4-BE49-F238E27FC236}">
                <a16:creationId xmlns:a16="http://schemas.microsoft.com/office/drawing/2014/main" xmlns="" id="{9BA2C57C-5033-4747-B303-38932AEF780E}"/>
              </a:ext>
            </a:extLst>
          </p:cNvPr>
          <p:cNvSpPr>
            <a:spLocks noGrp="1"/>
          </p:cNvSpPr>
          <p:nvPr>
            <p:ph type="ftr" sz="quarter" idx="11"/>
          </p:nvPr>
        </p:nvSpPr>
        <p:spPr>
          <a:xfrm>
            <a:off x="5638800" y="6416679"/>
            <a:ext cx="2895600" cy="365125"/>
          </a:xfrm>
        </p:spPr>
        <p:txBody>
          <a:bodyPr/>
          <a:lstStyle/>
          <a:p>
            <a:r>
              <a:rPr lang="en-US" dirty="0"/>
              <a:t>© 2018 </a:t>
            </a:r>
            <a:r>
              <a:rPr lang="en-US" dirty="0" err="1"/>
              <a:t>Planisware</a:t>
            </a:r>
            <a:endParaRPr lang="en-US" dirty="0"/>
          </a:p>
        </p:txBody>
      </p:sp>
      <p:sp>
        <p:nvSpPr>
          <p:cNvPr id="9" name="Slide Number Placeholder 4">
            <a:extLst>
              <a:ext uri="{FF2B5EF4-FFF2-40B4-BE49-F238E27FC236}">
                <a16:creationId xmlns:a16="http://schemas.microsoft.com/office/drawing/2014/main" xmlns="" id="{4F90F16B-4AFF-4FE4-8F98-1529A4197820}"/>
              </a:ext>
            </a:extLst>
          </p:cNvPr>
          <p:cNvSpPr>
            <a:spLocks noGrp="1"/>
          </p:cNvSpPr>
          <p:nvPr>
            <p:ph type="sldNum" sz="quarter" idx="12"/>
          </p:nvPr>
        </p:nvSpPr>
        <p:spPr>
          <a:xfrm>
            <a:off x="8610600" y="6416679"/>
            <a:ext cx="457200" cy="365125"/>
          </a:xfrm>
        </p:spPr>
        <p:txBody>
          <a:bodyPr/>
          <a:lstStyle/>
          <a:p>
            <a:fld id="{AA6609B8-1C18-4083-9988-A5F5F3686A15}" type="slidenum">
              <a:rPr lang="en-US" smtClean="0"/>
              <a:pPr/>
              <a:t>188</a:t>
            </a:fld>
            <a:endParaRPr lang="en-US" dirty="0"/>
          </a:p>
        </p:txBody>
      </p:sp>
    </p:spTree>
    <p:extLst>
      <p:ext uri="{BB962C8B-B14F-4D97-AF65-F5344CB8AC3E}">
        <p14:creationId xmlns:p14="http://schemas.microsoft.com/office/powerpoint/2010/main" val="2038226071"/>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30960"/>
            <a:ext cx="8839200" cy="914400"/>
          </a:xfrm>
        </p:spPr>
        <p:txBody>
          <a:bodyPr/>
          <a:lstStyle/>
          <a:p>
            <a:r>
              <a:rPr lang="en-US" noProof="0" dirty="0"/>
              <a:t>Access Right - Scenario</a:t>
            </a:r>
          </a:p>
        </p:txBody>
      </p:sp>
      <p:sp>
        <p:nvSpPr>
          <p:cNvPr id="3" name="Rectangle: Rounded Corners 2"/>
          <p:cNvSpPr/>
          <p:nvPr/>
        </p:nvSpPr>
        <p:spPr>
          <a:xfrm>
            <a:off x="975360" y="1411120"/>
            <a:ext cx="8092440" cy="109728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solidFill>
              </a:rPr>
              <a:t>Every users can create projects. We need to restrict the creation to Project Managers.</a:t>
            </a:r>
          </a:p>
        </p:txBody>
      </p:sp>
      <p:sp>
        <p:nvSpPr>
          <p:cNvPr id="6" name="TextBox 5"/>
          <p:cNvSpPr txBox="1"/>
          <p:nvPr/>
        </p:nvSpPr>
        <p:spPr>
          <a:xfrm>
            <a:off x="0" y="887900"/>
            <a:ext cx="3058160" cy="523220"/>
          </a:xfrm>
          <a:prstGeom prst="rect">
            <a:avLst/>
          </a:prstGeom>
          <a:noFill/>
        </p:spPr>
        <p:txBody>
          <a:bodyPr wrap="square" rtlCol="0">
            <a:spAutoFit/>
          </a:bodyPr>
          <a:lstStyle/>
          <a:p>
            <a:r>
              <a:rPr lang="en-US" sz="2800" b="1" dirty="0">
                <a:solidFill>
                  <a:schemeClr val="tx2"/>
                </a:solidFill>
              </a:rPr>
              <a:t>Scenario</a:t>
            </a:r>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820" y="1511448"/>
            <a:ext cx="915671" cy="915671"/>
          </a:xfrm>
          <a:prstGeom prst="ellipse">
            <a:avLst/>
          </a:prstGeom>
          <a:ln w="63500" cap="rnd">
            <a:solidFill>
              <a:schemeClr val="accent1"/>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8" name="Footer Placeholder 3">
            <a:extLst>
              <a:ext uri="{FF2B5EF4-FFF2-40B4-BE49-F238E27FC236}">
                <a16:creationId xmlns:a16="http://schemas.microsoft.com/office/drawing/2014/main" xmlns="" id="{88B230C2-6E57-4FD4-BBE6-3F2D708668FA}"/>
              </a:ext>
            </a:extLst>
          </p:cNvPr>
          <p:cNvSpPr>
            <a:spLocks noGrp="1"/>
          </p:cNvSpPr>
          <p:nvPr>
            <p:ph type="ftr" sz="quarter" idx="11"/>
          </p:nvPr>
        </p:nvSpPr>
        <p:spPr>
          <a:xfrm>
            <a:off x="5638800" y="6416679"/>
            <a:ext cx="2895600" cy="365125"/>
          </a:xfrm>
        </p:spPr>
        <p:txBody>
          <a:bodyPr/>
          <a:lstStyle/>
          <a:p>
            <a:r>
              <a:rPr lang="en-US" dirty="0"/>
              <a:t>© 2018 </a:t>
            </a:r>
            <a:r>
              <a:rPr lang="en-US" dirty="0" err="1"/>
              <a:t>Planisware</a:t>
            </a:r>
            <a:endParaRPr lang="en-US" dirty="0"/>
          </a:p>
        </p:txBody>
      </p:sp>
      <p:sp>
        <p:nvSpPr>
          <p:cNvPr id="10" name="Slide Number Placeholder 4">
            <a:extLst>
              <a:ext uri="{FF2B5EF4-FFF2-40B4-BE49-F238E27FC236}">
                <a16:creationId xmlns:a16="http://schemas.microsoft.com/office/drawing/2014/main" xmlns="" id="{D7D28DBE-5813-4800-AF44-C3B74503BED3}"/>
              </a:ext>
            </a:extLst>
          </p:cNvPr>
          <p:cNvSpPr>
            <a:spLocks noGrp="1"/>
          </p:cNvSpPr>
          <p:nvPr>
            <p:ph type="sldNum" sz="quarter" idx="12"/>
          </p:nvPr>
        </p:nvSpPr>
        <p:spPr>
          <a:xfrm>
            <a:off x="8610600" y="6416679"/>
            <a:ext cx="457200" cy="365125"/>
          </a:xfrm>
        </p:spPr>
        <p:txBody>
          <a:bodyPr/>
          <a:lstStyle/>
          <a:p>
            <a:fld id="{AA6609B8-1C18-4083-9988-A5F5F3686A15}" type="slidenum">
              <a:rPr lang="en-US" smtClean="0"/>
              <a:pPr/>
              <a:t>189</a:t>
            </a:fld>
            <a:endParaRPr lang="en-US" dirty="0"/>
          </a:p>
        </p:txBody>
      </p:sp>
    </p:spTree>
    <p:extLst>
      <p:ext uri="{BB962C8B-B14F-4D97-AF65-F5344CB8AC3E}">
        <p14:creationId xmlns:p14="http://schemas.microsoft.com/office/powerpoint/2010/main" val="3790500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noProof="0" dirty="0"/>
              <a:t>Meet your PM Head</a:t>
            </a:r>
          </a:p>
        </p:txBody>
      </p:sp>
      <p:sp>
        <p:nvSpPr>
          <p:cNvPr id="3" name="Espace réservé du texte 2"/>
          <p:cNvSpPr>
            <a:spLocks noGrp="1"/>
          </p:cNvSpPr>
          <p:nvPr>
            <p:ph type="body" idx="1"/>
          </p:nvPr>
        </p:nvSpPr>
        <p:spPr/>
        <p:txBody>
          <a:bodyPr/>
          <a:lstStyle/>
          <a:p>
            <a:endParaRPr lang="en-US"/>
          </a:p>
        </p:txBody>
      </p:sp>
      <p:sp>
        <p:nvSpPr>
          <p:cNvPr id="6" name="Footer Placeholder 3">
            <a:extLst>
              <a:ext uri="{FF2B5EF4-FFF2-40B4-BE49-F238E27FC236}">
                <a16:creationId xmlns:a16="http://schemas.microsoft.com/office/drawing/2014/main" xmlns="" id="{D4C191AA-3491-46C4-877D-13B819AFEB88}"/>
              </a:ext>
            </a:extLst>
          </p:cNvPr>
          <p:cNvSpPr>
            <a:spLocks noGrp="1"/>
          </p:cNvSpPr>
          <p:nvPr>
            <p:ph type="ftr" sz="quarter" idx="11"/>
          </p:nvPr>
        </p:nvSpPr>
        <p:spPr>
          <a:xfrm>
            <a:off x="5638800" y="6416679"/>
            <a:ext cx="2895600" cy="365125"/>
          </a:xfrm>
        </p:spPr>
        <p:txBody>
          <a:bodyPr/>
          <a:lstStyle/>
          <a:p>
            <a:r>
              <a:rPr lang="en-US" dirty="0"/>
              <a:t>© 2018 </a:t>
            </a:r>
            <a:r>
              <a:rPr lang="en-US" dirty="0" err="1"/>
              <a:t>Planisware</a:t>
            </a:r>
            <a:endParaRPr lang="en-US" dirty="0"/>
          </a:p>
        </p:txBody>
      </p:sp>
      <p:sp>
        <p:nvSpPr>
          <p:cNvPr id="7" name="Slide Number Placeholder 4">
            <a:extLst>
              <a:ext uri="{FF2B5EF4-FFF2-40B4-BE49-F238E27FC236}">
                <a16:creationId xmlns:a16="http://schemas.microsoft.com/office/drawing/2014/main" xmlns="" id="{56B4BB96-9872-4C5D-942F-650AFF7EBFC4}"/>
              </a:ext>
            </a:extLst>
          </p:cNvPr>
          <p:cNvSpPr>
            <a:spLocks noGrp="1"/>
          </p:cNvSpPr>
          <p:nvPr>
            <p:ph type="sldNum" sz="quarter" idx="12"/>
          </p:nvPr>
        </p:nvSpPr>
        <p:spPr>
          <a:xfrm>
            <a:off x="8610600" y="6416679"/>
            <a:ext cx="457200" cy="365125"/>
          </a:xfrm>
        </p:spPr>
        <p:txBody>
          <a:bodyPr/>
          <a:lstStyle/>
          <a:p>
            <a:fld id="{AA6609B8-1C18-4083-9988-A5F5F3686A15}" type="slidenum">
              <a:rPr lang="en-US" smtClean="0"/>
              <a:pPr/>
              <a:t>19</a:t>
            </a:fld>
            <a:endParaRPr lang="en-US" dirty="0"/>
          </a:p>
        </p:txBody>
      </p:sp>
    </p:spTree>
    <p:extLst>
      <p:ext uri="{BB962C8B-B14F-4D97-AF65-F5344CB8AC3E}">
        <p14:creationId xmlns:p14="http://schemas.microsoft.com/office/powerpoint/2010/main" val="3044915756"/>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30960"/>
            <a:ext cx="8839200" cy="914400"/>
          </a:xfrm>
        </p:spPr>
        <p:txBody>
          <a:bodyPr/>
          <a:lstStyle/>
          <a:p>
            <a:r>
              <a:rPr lang="en-US" noProof="0" dirty="0"/>
              <a:t>Access Rights - Scenario</a:t>
            </a:r>
          </a:p>
        </p:txBody>
      </p:sp>
      <p:sp>
        <p:nvSpPr>
          <p:cNvPr id="3" name="Rectangle: Rounded Corners 2"/>
          <p:cNvSpPr/>
          <p:nvPr/>
        </p:nvSpPr>
        <p:spPr>
          <a:xfrm>
            <a:off x="975360" y="1411120"/>
            <a:ext cx="8092440" cy="109728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solidFill>
              </a:rPr>
              <a:t>Every users can create projects. We need to restrict the creation to Project Managers.</a:t>
            </a:r>
          </a:p>
        </p:txBody>
      </p:sp>
      <p:sp>
        <p:nvSpPr>
          <p:cNvPr id="6" name="TextBox 5"/>
          <p:cNvSpPr txBox="1"/>
          <p:nvPr/>
        </p:nvSpPr>
        <p:spPr>
          <a:xfrm>
            <a:off x="0" y="887900"/>
            <a:ext cx="3058160" cy="523220"/>
          </a:xfrm>
          <a:prstGeom prst="rect">
            <a:avLst/>
          </a:prstGeom>
          <a:noFill/>
        </p:spPr>
        <p:txBody>
          <a:bodyPr wrap="square" rtlCol="0">
            <a:spAutoFit/>
          </a:bodyPr>
          <a:lstStyle/>
          <a:p>
            <a:r>
              <a:rPr lang="en-US" sz="2800" b="1" dirty="0">
                <a:solidFill>
                  <a:schemeClr val="tx2"/>
                </a:solidFill>
              </a:rPr>
              <a:t>Scenario</a:t>
            </a:r>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820" y="1511448"/>
            <a:ext cx="915671" cy="915671"/>
          </a:xfrm>
          <a:prstGeom prst="ellipse">
            <a:avLst/>
          </a:prstGeom>
          <a:ln w="63500" cap="rnd">
            <a:solidFill>
              <a:schemeClr val="accent1"/>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8" name="TextBox 7"/>
          <p:cNvSpPr txBox="1"/>
          <p:nvPr/>
        </p:nvSpPr>
        <p:spPr>
          <a:xfrm>
            <a:off x="0" y="2610909"/>
            <a:ext cx="3058160" cy="523220"/>
          </a:xfrm>
          <a:prstGeom prst="rect">
            <a:avLst/>
          </a:prstGeom>
          <a:noFill/>
        </p:spPr>
        <p:txBody>
          <a:bodyPr wrap="square" rtlCol="0">
            <a:spAutoFit/>
          </a:bodyPr>
          <a:lstStyle/>
          <a:p>
            <a:r>
              <a:rPr lang="en-US" sz="2800" b="1" dirty="0">
                <a:solidFill>
                  <a:schemeClr val="accent4"/>
                </a:solidFill>
              </a:rPr>
              <a:t>Analysis</a:t>
            </a:r>
          </a:p>
        </p:txBody>
      </p:sp>
      <p:sp>
        <p:nvSpPr>
          <p:cNvPr id="10" name="Rectangle: Rounded Corners 12"/>
          <p:cNvSpPr/>
          <p:nvPr/>
        </p:nvSpPr>
        <p:spPr>
          <a:xfrm>
            <a:off x="91440" y="3205947"/>
            <a:ext cx="8976360" cy="3210732"/>
          </a:xfrm>
          <a:prstGeom prst="roundRect">
            <a:avLst/>
          </a:prstGeom>
        </p:spPr>
        <p:style>
          <a:lnRef idx="2">
            <a:schemeClr val="accent4"/>
          </a:lnRef>
          <a:fillRef idx="1">
            <a:schemeClr val="lt1"/>
          </a:fillRef>
          <a:effectRef idx="0">
            <a:schemeClr val="accent4"/>
          </a:effectRef>
          <a:fontRef idx="minor">
            <a:schemeClr val="dk1"/>
          </a:fontRef>
        </p:style>
        <p:txBody>
          <a:bodyPr rtlCol="0" anchor="ctr"/>
          <a:lstStyle/>
          <a:p>
            <a:endParaRPr lang="en-US" dirty="0">
              <a:solidFill>
                <a:schemeClr val="accent4"/>
              </a:solidFill>
            </a:endParaRPr>
          </a:p>
          <a:p>
            <a:r>
              <a:rPr lang="en-US" dirty="0">
                <a:solidFill>
                  <a:schemeClr val="accent4"/>
                </a:solidFill>
              </a:rPr>
              <a:t>Once a profile has been created, the administrator can define the modules and functionalities to which the profile has access.</a:t>
            </a:r>
          </a:p>
          <a:p>
            <a:endParaRPr lang="en-US" dirty="0">
              <a:solidFill>
                <a:schemeClr val="accent4"/>
              </a:solidFill>
            </a:endParaRPr>
          </a:p>
          <a:p>
            <a:endParaRPr lang="en-US" dirty="0">
              <a:solidFill>
                <a:schemeClr val="accent4"/>
              </a:solidFill>
            </a:endParaRPr>
          </a:p>
          <a:p>
            <a:endParaRPr lang="en-GB" dirty="0">
              <a:solidFill>
                <a:schemeClr val="accent4"/>
              </a:solidFill>
            </a:endParaRPr>
          </a:p>
          <a:p>
            <a:r>
              <a:rPr lang="en-GB" b="1" dirty="0">
                <a:solidFill>
                  <a:schemeClr val="accent4"/>
                </a:solidFill>
              </a:rPr>
              <a:t>How to break down the situation: </a:t>
            </a:r>
            <a:r>
              <a:rPr lang="en-GB" dirty="0">
                <a:solidFill>
                  <a:schemeClr val="accent4"/>
                </a:solidFill>
              </a:rPr>
              <a:t/>
            </a:r>
            <a:br>
              <a:rPr lang="en-GB" dirty="0">
                <a:solidFill>
                  <a:schemeClr val="accent4"/>
                </a:solidFill>
              </a:rPr>
            </a:br>
            <a:r>
              <a:rPr lang="en-GB" dirty="0">
                <a:solidFill>
                  <a:schemeClr val="accent4"/>
                </a:solidFill>
              </a:rPr>
              <a:t> 	1. Figure out relevant profiles	 -</a:t>
            </a:r>
            <a:r>
              <a:rPr lang="en-GB" b="1" dirty="0">
                <a:solidFill>
                  <a:schemeClr val="accent4"/>
                </a:solidFill>
              </a:rPr>
              <a:t>Profile</a:t>
            </a:r>
            <a:r>
              <a:rPr lang="en-GB" dirty="0">
                <a:solidFill>
                  <a:schemeClr val="accent4"/>
                </a:solidFill>
              </a:rPr>
              <a:t>: Every profiles besides PM</a:t>
            </a:r>
          </a:p>
          <a:p>
            <a:r>
              <a:rPr lang="en-GB" dirty="0">
                <a:solidFill>
                  <a:schemeClr val="accent4"/>
                </a:solidFill>
              </a:rPr>
              <a:t>	2. Determine what needs to be done </a:t>
            </a:r>
            <a:r>
              <a:rPr lang="en-GB" b="1" dirty="0">
                <a:solidFill>
                  <a:schemeClr val="accent4"/>
                </a:solidFill>
              </a:rPr>
              <a:t>-</a:t>
            </a:r>
            <a:r>
              <a:rPr lang="en-GB" dirty="0">
                <a:solidFill>
                  <a:schemeClr val="accent4"/>
                </a:solidFill>
              </a:rPr>
              <a:t>Revert</a:t>
            </a:r>
            <a:r>
              <a:rPr lang="en-GB" b="1" dirty="0">
                <a:solidFill>
                  <a:schemeClr val="accent4"/>
                </a:solidFill>
              </a:rPr>
              <a:t> Project Creation </a:t>
            </a:r>
            <a:r>
              <a:rPr lang="en-GB" dirty="0">
                <a:solidFill>
                  <a:schemeClr val="accent4"/>
                </a:solidFill>
              </a:rPr>
              <a:t>functionality</a:t>
            </a:r>
            <a:r>
              <a:rPr lang="en-GB" b="1" dirty="0">
                <a:solidFill>
                  <a:schemeClr val="accent4"/>
                </a:solidFill>
              </a:rPr>
              <a:t> </a:t>
            </a:r>
            <a:endParaRPr lang="en-GB" dirty="0">
              <a:solidFill>
                <a:schemeClr val="accent4"/>
              </a:solidFill>
            </a:endParaRPr>
          </a:p>
        </p:txBody>
      </p:sp>
      <p:sp>
        <p:nvSpPr>
          <p:cNvPr id="12" name="Oval 11"/>
          <p:cNvSpPr/>
          <p:nvPr/>
        </p:nvSpPr>
        <p:spPr>
          <a:xfrm>
            <a:off x="8092440" y="1461602"/>
            <a:ext cx="294640" cy="26416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1</a:t>
            </a:r>
          </a:p>
        </p:txBody>
      </p:sp>
      <p:sp>
        <p:nvSpPr>
          <p:cNvPr id="13" name="Oval 12"/>
          <p:cNvSpPr/>
          <p:nvPr/>
        </p:nvSpPr>
        <p:spPr>
          <a:xfrm>
            <a:off x="5709195" y="1468501"/>
            <a:ext cx="294640" cy="26416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2</a:t>
            </a:r>
          </a:p>
        </p:txBody>
      </p:sp>
      <p:sp>
        <p:nvSpPr>
          <p:cNvPr id="14" name="Oval 13"/>
          <p:cNvSpPr/>
          <p:nvPr/>
        </p:nvSpPr>
        <p:spPr>
          <a:xfrm>
            <a:off x="846171" y="5473047"/>
            <a:ext cx="294640" cy="26416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1</a:t>
            </a:r>
          </a:p>
        </p:txBody>
      </p:sp>
      <p:sp>
        <p:nvSpPr>
          <p:cNvPr id="15" name="Oval 14"/>
          <p:cNvSpPr/>
          <p:nvPr/>
        </p:nvSpPr>
        <p:spPr>
          <a:xfrm>
            <a:off x="846171" y="5784856"/>
            <a:ext cx="294640" cy="26416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2</a:t>
            </a:r>
          </a:p>
        </p:txBody>
      </p:sp>
      <p:sp>
        <p:nvSpPr>
          <p:cNvPr id="16" name="Footer Placeholder 3">
            <a:extLst>
              <a:ext uri="{FF2B5EF4-FFF2-40B4-BE49-F238E27FC236}">
                <a16:creationId xmlns:a16="http://schemas.microsoft.com/office/drawing/2014/main" xmlns="" id="{6E0E2578-E8ED-4223-AE46-45EF9E509CE1}"/>
              </a:ext>
            </a:extLst>
          </p:cNvPr>
          <p:cNvSpPr>
            <a:spLocks noGrp="1"/>
          </p:cNvSpPr>
          <p:nvPr>
            <p:ph type="ftr" sz="quarter" idx="11"/>
          </p:nvPr>
        </p:nvSpPr>
        <p:spPr>
          <a:xfrm>
            <a:off x="5638800" y="6416679"/>
            <a:ext cx="2895600" cy="365125"/>
          </a:xfrm>
        </p:spPr>
        <p:txBody>
          <a:bodyPr/>
          <a:lstStyle/>
          <a:p>
            <a:r>
              <a:rPr lang="en-US" dirty="0"/>
              <a:t>© 2018 </a:t>
            </a:r>
            <a:r>
              <a:rPr lang="en-US" dirty="0" err="1"/>
              <a:t>Planisware</a:t>
            </a:r>
            <a:endParaRPr lang="en-US" dirty="0"/>
          </a:p>
        </p:txBody>
      </p:sp>
      <p:sp>
        <p:nvSpPr>
          <p:cNvPr id="17" name="Slide Number Placeholder 4">
            <a:extLst>
              <a:ext uri="{FF2B5EF4-FFF2-40B4-BE49-F238E27FC236}">
                <a16:creationId xmlns:a16="http://schemas.microsoft.com/office/drawing/2014/main" xmlns="" id="{26154181-92C3-406D-B2DE-1FD645F2D9E7}"/>
              </a:ext>
            </a:extLst>
          </p:cNvPr>
          <p:cNvSpPr>
            <a:spLocks noGrp="1"/>
          </p:cNvSpPr>
          <p:nvPr>
            <p:ph type="sldNum" sz="quarter" idx="12"/>
          </p:nvPr>
        </p:nvSpPr>
        <p:spPr>
          <a:xfrm>
            <a:off x="8610600" y="6416679"/>
            <a:ext cx="457200" cy="365125"/>
          </a:xfrm>
        </p:spPr>
        <p:txBody>
          <a:bodyPr/>
          <a:lstStyle/>
          <a:p>
            <a:fld id="{AA6609B8-1C18-4083-9988-A5F5F3686A15}" type="slidenum">
              <a:rPr lang="en-US" smtClean="0"/>
              <a:pPr/>
              <a:t>190</a:t>
            </a:fld>
            <a:endParaRPr lang="en-US" dirty="0"/>
          </a:p>
        </p:txBody>
      </p:sp>
    </p:spTree>
    <p:extLst>
      <p:ext uri="{BB962C8B-B14F-4D97-AF65-F5344CB8AC3E}">
        <p14:creationId xmlns:p14="http://schemas.microsoft.com/office/powerpoint/2010/main" val="800767666"/>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30960"/>
            <a:ext cx="8839200" cy="914400"/>
          </a:xfrm>
        </p:spPr>
        <p:txBody>
          <a:bodyPr/>
          <a:lstStyle/>
          <a:p>
            <a:r>
              <a:rPr lang="en-US" noProof="0" dirty="0"/>
              <a:t>Access Rights - Scenario</a:t>
            </a:r>
          </a:p>
        </p:txBody>
      </p:sp>
      <p:sp>
        <p:nvSpPr>
          <p:cNvPr id="3" name="Rectangle: Rounded Corners 2"/>
          <p:cNvSpPr/>
          <p:nvPr/>
        </p:nvSpPr>
        <p:spPr>
          <a:xfrm>
            <a:off x="975360" y="1411120"/>
            <a:ext cx="8092440" cy="109728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solidFill>
              </a:rPr>
              <a:t>Every users can create projects. We need to restrict the creation to Project Managers.</a:t>
            </a:r>
          </a:p>
        </p:txBody>
      </p:sp>
      <p:sp>
        <p:nvSpPr>
          <p:cNvPr id="6" name="TextBox 5"/>
          <p:cNvSpPr txBox="1"/>
          <p:nvPr/>
        </p:nvSpPr>
        <p:spPr>
          <a:xfrm>
            <a:off x="0" y="887900"/>
            <a:ext cx="3058160" cy="523220"/>
          </a:xfrm>
          <a:prstGeom prst="rect">
            <a:avLst/>
          </a:prstGeom>
          <a:noFill/>
        </p:spPr>
        <p:txBody>
          <a:bodyPr wrap="square" rtlCol="0">
            <a:spAutoFit/>
          </a:bodyPr>
          <a:lstStyle/>
          <a:p>
            <a:r>
              <a:rPr lang="en-US" sz="2800" b="1" dirty="0">
                <a:solidFill>
                  <a:schemeClr val="tx2"/>
                </a:solidFill>
              </a:rPr>
              <a:t>Scenario</a:t>
            </a:r>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820" y="1511448"/>
            <a:ext cx="915671" cy="915671"/>
          </a:xfrm>
          <a:prstGeom prst="ellipse">
            <a:avLst/>
          </a:prstGeom>
          <a:ln w="63500" cap="rnd">
            <a:solidFill>
              <a:schemeClr val="accent1"/>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8" name="TextBox 7"/>
          <p:cNvSpPr txBox="1"/>
          <p:nvPr/>
        </p:nvSpPr>
        <p:spPr>
          <a:xfrm>
            <a:off x="0" y="2610909"/>
            <a:ext cx="3058160" cy="523220"/>
          </a:xfrm>
          <a:prstGeom prst="rect">
            <a:avLst/>
          </a:prstGeom>
          <a:noFill/>
        </p:spPr>
        <p:txBody>
          <a:bodyPr wrap="square" rtlCol="0">
            <a:spAutoFit/>
          </a:bodyPr>
          <a:lstStyle/>
          <a:p>
            <a:r>
              <a:rPr lang="en-US" sz="2800" b="1" dirty="0">
                <a:solidFill>
                  <a:schemeClr val="accent4"/>
                </a:solidFill>
              </a:rPr>
              <a:t>Analysis</a:t>
            </a:r>
          </a:p>
        </p:txBody>
      </p:sp>
      <p:sp>
        <p:nvSpPr>
          <p:cNvPr id="10" name="Rectangle: Rounded Corners 12"/>
          <p:cNvSpPr/>
          <p:nvPr/>
        </p:nvSpPr>
        <p:spPr>
          <a:xfrm>
            <a:off x="91440" y="3205947"/>
            <a:ext cx="8976360" cy="3210732"/>
          </a:xfrm>
          <a:prstGeom prst="roundRect">
            <a:avLst/>
          </a:prstGeom>
        </p:spPr>
        <p:style>
          <a:lnRef idx="2">
            <a:schemeClr val="accent4"/>
          </a:lnRef>
          <a:fillRef idx="1">
            <a:schemeClr val="lt1"/>
          </a:fillRef>
          <a:effectRef idx="0">
            <a:schemeClr val="accent4"/>
          </a:effectRef>
          <a:fontRef idx="minor">
            <a:schemeClr val="dk1"/>
          </a:fontRef>
        </p:style>
        <p:txBody>
          <a:bodyPr rtlCol="0" anchor="ctr"/>
          <a:lstStyle/>
          <a:p>
            <a:endParaRPr lang="en-US" dirty="0">
              <a:solidFill>
                <a:schemeClr val="accent4"/>
              </a:solidFill>
            </a:endParaRPr>
          </a:p>
          <a:p>
            <a:r>
              <a:rPr lang="en-US" dirty="0">
                <a:solidFill>
                  <a:schemeClr val="accent4"/>
                </a:solidFill>
              </a:rPr>
              <a:t>Once a profile has been created, the administrator can define the modules and functionalities to which the profile has access.</a:t>
            </a:r>
          </a:p>
          <a:p>
            <a:endParaRPr lang="en-US" dirty="0">
              <a:solidFill>
                <a:schemeClr val="accent4"/>
              </a:solidFill>
            </a:endParaRPr>
          </a:p>
          <a:p>
            <a:endParaRPr lang="en-US" dirty="0">
              <a:solidFill>
                <a:schemeClr val="accent4"/>
              </a:solidFill>
            </a:endParaRPr>
          </a:p>
          <a:p>
            <a:endParaRPr lang="en-GB" dirty="0">
              <a:solidFill>
                <a:schemeClr val="accent4"/>
              </a:solidFill>
            </a:endParaRPr>
          </a:p>
          <a:p>
            <a:r>
              <a:rPr lang="en-GB" b="1" dirty="0">
                <a:solidFill>
                  <a:schemeClr val="accent4"/>
                </a:solidFill>
              </a:rPr>
              <a:t>How to break down the situation: </a:t>
            </a:r>
            <a:r>
              <a:rPr lang="en-GB" dirty="0">
                <a:solidFill>
                  <a:schemeClr val="accent4"/>
                </a:solidFill>
              </a:rPr>
              <a:t/>
            </a:r>
            <a:br>
              <a:rPr lang="en-GB" dirty="0">
                <a:solidFill>
                  <a:schemeClr val="accent4"/>
                </a:solidFill>
              </a:rPr>
            </a:br>
            <a:r>
              <a:rPr lang="en-GB" dirty="0">
                <a:solidFill>
                  <a:schemeClr val="accent4"/>
                </a:solidFill>
              </a:rPr>
              <a:t> 	1. Figure out relevant profiles	 -</a:t>
            </a:r>
            <a:r>
              <a:rPr lang="en-GB" b="1" dirty="0">
                <a:solidFill>
                  <a:schemeClr val="accent4"/>
                </a:solidFill>
              </a:rPr>
              <a:t>Profile</a:t>
            </a:r>
            <a:r>
              <a:rPr lang="en-GB" dirty="0">
                <a:solidFill>
                  <a:schemeClr val="accent4"/>
                </a:solidFill>
              </a:rPr>
              <a:t>: Every profiles besides PM</a:t>
            </a:r>
          </a:p>
          <a:p>
            <a:r>
              <a:rPr lang="en-GB" dirty="0">
                <a:solidFill>
                  <a:schemeClr val="accent4"/>
                </a:solidFill>
              </a:rPr>
              <a:t>	2. Determine what needs to be done </a:t>
            </a:r>
            <a:r>
              <a:rPr lang="en-GB" b="1" dirty="0">
                <a:solidFill>
                  <a:schemeClr val="accent4"/>
                </a:solidFill>
              </a:rPr>
              <a:t>-</a:t>
            </a:r>
            <a:r>
              <a:rPr lang="en-GB" dirty="0">
                <a:solidFill>
                  <a:schemeClr val="accent4"/>
                </a:solidFill>
              </a:rPr>
              <a:t>Revert</a:t>
            </a:r>
            <a:r>
              <a:rPr lang="en-GB" b="1" dirty="0">
                <a:solidFill>
                  <a:schemeClr val="accent4"/>
                </a:solidFill>
              </a:rPr>
              <a:t> Project Creation </a:t>
            </a:r>
            <a:r>
              <a:rPr lang="en-GB" dirty="0">
                <a:solidFill>
                  <a:schemeClr val="accent4"/>
                </a:solidFill>
              </a:rPr>
              <a:t>functionality</a:t>
            </a:r>
            <a:r>
              <a:rPr lang="en-GB" b="1" dirty="0">
                <a:solidFill>
                  <a:schemeClr val="accent4"/>
                </a:solidFill>
              </a:rPr>
              <a:t> </a:t>
            </a:r>
            <a:endParaRPr lang="en-GB" dirty="0">
              <a:solidFill>
                <a:schemeClr val="accent4"/>
              </a:solidFill>
            </a:endParaRPr>
          </a:p>
        </p:txBody>
      </p:sp>
      <p:sp>
        <p:nvSpPr>
          <p:cNvPr id="12" name="Oval 11"/>
          <p:cNvSpPr/>
          <p:nvPr/>
        </p:nvSpPr>
        <p:spPr>
          <a:xfrm>
            <a:off x="8092440" y="1461602"/>
            <a:ext cx="294640" cy="26416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1</a:t>
            </a:r>
          </a:p>
        </p:txBody>
      </p:sp>
      <p:sp>
        <p:nvSpPr>
          <p:cNvPr id="13" name="Oval 12"/>
          <p:cNvSpPr/>
          <p:nvPr/>
        </p:nvSpPr>
        <p:spPr>
          <a:xfrm>
            <a:off x="5709195" y="1468501"/>
            <a:ext cx="294640" cy="26416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2</a:t>
            </a:r>
          </a:p>
        </p:txBody>
      </p:sp>
      <p:sp>
        <p:nvSpPr>
          <p:cNvPr id="14" name="Oval 13"/>
          <p:cNvSpPr/>
          <p:nvPr/>
        </p:nvSpPr>
        <p:spPr>
          <a:xfrm>
            <a:off x="846171" y="5473047"/>
            <a:ext cx="294640" cy="26416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1</a:t>
            </a:r>
          </a:p>
        </p:txBody>
      </p:sp>
      <p:sp>
        <p:nvSpPr>
          <p:cNvPr id="15" name="Oval 14"/>
          <p:cNvSpPr/>
          <p:nvPr/>
        </p:nvSpPr>
        <p:spPr>
          <a:xfrm>
            <a:off x="846171" y="5784856"/>
            <a:ext cx="294640" cy="26416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2</a:t>
            </a:r>
          </a:p>
        </p:txBody>
      </p:sp>
      <p:sp>
        <p:nvSpPr>
          <p:cNvPr id="16" name="Footer Placeholder 3">
            <a:extLst>
              <a:ext uri="{FF2B5EF4-FFF2-40B4-BE49-F238E27FC236}">
                <a16:creationId xmlns:a16="http://schemas.microsoft.com/office/drawing/2014/main" xmlns="" id="{E2782EA5-CBFC-4D4E-AA23-00EEBE66EB10}"/>
              </a:ext>
            </a:extLst>
          </p:cNvPr>
          <p:cNvSpPr>
            <a:spLocks noGrp="1"/>
          </p:cNvSpPr>
          <p:nvPr>
            <p:ph type="ftr" sz="quarter" idx="11"/>
          </p:nvPr>
        </p:nvSpPr>
        <p:spPr>
          <a:xfrm>
            <a:off x="5638800" y="6416679"/>
            <a:ext cx="2895600" cy="365125"/>
          </a:xfrm>
        </p:spPr>
        <p:txBody>
          <a:bodyPr/>
          <a:lstStyle/>
          <a:p>
            <a:r>
              <a:rPr lang="en-US" dirty="0"/>
              <a:t>© 2018 </a:t>
            </a:r>
            <a:r>
              <a:rPr lang="en-US" dirty="0" err="1"/>
              <a:t>Planisware</a:t>
            </a:r>
            <a:endParaRPr lang="en-US" dirty="0"/>
          </a:p>
        </p:txBody>
      </p:sp>
      <p:sp>
        <p:nvSpPr>
          <p:cNvPr id="17" name="Slide Number Placeholder 4">
            <a:extLst>
              <a:ext uri="{FF2B5EF4-FFF2-40B4-BE49-F238E27FC236}">
                <a16:creationId xmlns:a16="http://schemas.microsoft.com/office/drawing/2014/main" xmlns="" id="{C7AA89B3-6135-4D84-98D8-47AE70E21F4B}"/>
              </a:ext>
            </a:extLst>
          </p:cNvPr>
          <p:cNvSpPr>
            <a:spLocks noGrp="1"/>
          </p:cNvSpPr>
          <p:nvPr>
            <p:ph type="sldNum" sz="quarter" idx="12"/>
          </p:nvPr>
        </p:nvSpPr>
        <p:spPr>
          <a:xfrm>
            <a:off x="8610600" y="6416679"/>
            <a:ext cx="457200" cy="365125"/>
          </a:xfrm>
        </p:spPr>
        <p:txBody>
          <a:bodyPr/>
          <a:lstStyle/>
          <a:p>
            <a:fld id="{AA6609B8-1C18-4083-9988-A5F5F3686A15}" type="slidenum">
              <a:rPr lang="en-US" smtClean="0"/>
              <a:pPr/>
              <a:t>191</a:t>
            </a:fld>
            <a:endParaRPr lang="en-US" dirty="0"/>
          </a:p>
        </p:txBody>
      </p:sp>
    </p:spTree>
    <p:extLst>
      <p:ext uri="{BB962C8B-B14F-4D97-AF65-F5344CB8AC3E}">
        <p14:creationId xmlns:p14="http://schemas.microsoft.com/office/powerpoint/2010/main" val="836337572"/>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noProof="0" dirty="0"/>
              <a:t>Introduction</a:t>
            </a:r>
          </a:p>
        </p:txBody>
      </p:sp>
      <p:sp>
        <p:nvSpPr>
          <p:cNvPr id="3" name="Espace réservé du contenu 2"/>
          <p:cNvSpPr>
            <a:spLocks noGrp="1"/>
          </p:cNvSpPr>
          <p:nvPr>
            <p:ph idx="1"/>
          </p:nvPr>
        </p:nvSpPr>
        <p:spPr>
          <a:xfrm>
            <a:off x="306000" y="1066800"/>
            <a:ext cx="8609400" cy="1752600"/>
          </a:xfrm>
        </p:spPr>
        <p:txBody>
          <a:bodyPr>
            <a:normAutofit/>
          </a:bodyPr>
          <a:lstStyle/>
          <a:p>
            <a:pPr marL="0" indent="0">
              <a:buNone/>
            </a:pPr>
            <a:endParaRPr lang="en-US" noProof="0" dirty="0"/>
          </a:p>
          <a:p>
            <a:pPr marL="0" indent="0">
              <a:buNone/>
            </a:pPr>
            <a:r>
              <a:rPr lang="en-US" noProof="0" dirty="0"/>
              <a:t>Access to Modules and Functionalities can easily be managed through the Profile Management page.</a:t>
            </a:r>
          </a:p>
        </p:txBody>
      </p:sp>
      <p:pic>
        <p:nvPicPr>
          <p:cNvPr id="7" name="Picture 6"/>
          <p:cNvPicPr>
            <a:picLocks noChangeAspect="1"/>
          </p:cNvPicPr>
          <p:nvPr/>
        </p:nvPicPr>
        <p:blipFill>
          <a:blip r:embed="rId3"/>
          <a:stretch>
            <a:fillRect/>
          </a:stretch>
        </p:blipFill>
        <p:spPr>
          <a:xfrm>
            <a:off x="707217" y="2701201"/>
            <a:ext cx="7108318" cy="2841183"/>
          </a:xfrm>
          <a:prstGeom prst="rect">
            <a:avLst/>
          </a:prstGeom>
        </p:spPr>
      </p:pic>
      <p:sp>
        <p:nvSpPr>
          <p:cNvPr id="8" name="Footer Placeholder 3">
            <a:extLst>
              <a:ext uri="{FF2B5EF4-FFF2-40B4-BE49-F238E27FC236}">
                <a16:creationId xmlns:a16="http://schemas.microsoft.com/office/drawing/2014/main" xmlns="" id="{906486FE-E121-4425-B785-10BD867BD1D4}"/>
              </a:ext>
            </a:extLst>
          </p:cNvPr>
          <p:cNvSpPr>
            <a:spLocks noGrp="1"/>
          </p:cNvSpPr>
          <p:nvPr>
            <p:ph type="ftr" sz="quarter" idx="11"/>
          </p:nvPr>
        </p:nvSpPr>
        <p:spPr>
          <a:xfrm>
            <a:off x="5638800" y="6416679"/>
            <a:ext cx="2895600" cy="365125"/>
          </a:xfrm>
        </p:spPr>
        <p:txBody>
          <a:bodyPr/>
          <a:lstStyle/>
          <a:p>
            <a:r>
              <a:rPr lang="en-US" dirty="0"/>
              <a:t>© 2018 </a:t>
            </a:r>
            <a:r>
              <a:rPr lang="en-US" dirty="0" err="1"/>
              <a:t>Planisware</a:t>
            </a:r>
            <a:endParaRPr lang="en-US" dirty="0"/>
          </a:p>
        </p:txBody>
      </p:sp>
      <p:sp>
        <p:nvSpPr>
          <p:cNvPr id="9" name="Slide Number Placeholder 4">
            <a:extLst>
              <a:ext uri="{FF2B5EF4-FFF2-40B4-BE49-F238E27FC236}">
                <a16:creationId xmlns:a16="http://schemas.microsoft.com/office/drawing/2014/main" xmlns="" id="{3BE6B24A-632F-44B2-93D5-822FE26BAECC}"/>
              </a:ext>
            </a:extLst>
          </p:cNvPr>
          <p:cNvSpPr>
            <a:spLocks noGrp="1"/>
          </p:cNvSpPr>
          <p:nvPr>
            <p:ph type="sldNum" sz="quarter" idx="12"/>
          </p:nvPr>
        </p:nvSpPr>
        <p:spPr>
          <a:xfrm>
            <a:off x="8610600" y="6416679"/>
            <a:ext cx="457200" cy="365125"/>
          </a:xfrm>
        </p:spPr>
        <p:txBody>
          <a:bodyPr/>
          <a:lstStyle/>
          <a:p>
            <a:fld id="{AA6609B8-1C18-4083-9988-A5F5F3686A15}" type="slidenum">
              <a:rPr lang="en-US" smtClean="0"/>
              <a:pPr/>
              <a:t>192</a:t>
            </a:fld>
            <a:endParaRPr lang="en-US" dirty="0"/>
          </a:p>
        </p:txBody>
      </p:sp>
    </p:spTree>
    <p:extLst>
      <p:ext uri="{BB962C8B-B14F-4D97-AF65-F5344CB8AC3E}">
        <p14:creationId xmlns:p14="http://schemas.microsoft.com/office/powerpoint/2010/main" val="897747179"/>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15922" y="5232606"/>
            <a:ext cx="436956" cy="7944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6"/>
          <p:cNvPicPr>
            <a:picLocks noChangeAspect="1"/>
          </p:cNvPicPr>
          <p:nvPr/>
        </p:nvPicPr>
        <p:blipFill>
          <a:blip r:embed="rId4"/>
          <a:stretch>
            <a:fillRect/>
          </a:stretch>
        </p:blipFill>
        <p:spPr>
          <a:xfrm>
            <a:off x="5897605" y="449980"/>
            <a:ext cx="3170195" cy="1897544"/>
          </a:xfrm>
          <a:prstGeom prst="rect">
            <a:avLst/>
          </a:prstGeom>
        </p:spPr>
      </p:pic>
      <p:pic>
        <p:nvPicPr>
          <p:cNvPr id="12" name="Picture 11"/>
          <p:cNvPicPr>
            <a:picLocks noChangeAspect="1"/>
          </p:cNvPicPr>
          <p:nvPr/>
        </p:nvPicPr>
        <p:blipFill>
          <a:blip r:embed="rId5"/>
          <a:stretch>
            <a:fillRect/>
          </a:stretch>
        </p:blipFill>
        <p:spPr>
          <a:xfrm>
            <a:off x="581054" y="2642230"/>
            <a:ext cx="7110076" cy="2621507"/>
          </a:xfrm>
          <a:prstGeom prst="rect">
            <a:avLst/>
          </a:prstGeom>
        </p:spPr>
      </p:pic>
      <p:sp>
        <p:nvSpPr>
          <p:cNvPr id="2" name="Titre 1"/>
          <p:cNvSpPr>
            <a:spLocks noGrp="1"/>
          </p:cNvSpPr>
          <p:nvPr>
            <p:ph type="title"/>
          </p:nvPr>
        </p:nvSpPr>
        <p:spPr/>
        <p:txBody>
          <a:bodyPr/>
          <a:lstStyle/>
          <a:p>
            <a:r>
              <a:rPr lang="en-US" noProof="0" dirty="0"/>
              <a:t>Granting Access to Modules</a:t>
            </a:r>
          </a:p>
        </p:txBody>
      </p:sp>
      <p:sp>
        <p:nvSpPr>
          <p:cNvPr id="10" name="ZoneTexte 9"/>
          <p:cNvSpPr txBox="1"/>
          <p:nvPr/>
        </p:nvSpPr>
        <p:spPr>
          <a:xfrm>
            <a:off x="306000" y="1041737"/>
            <a:ext cx="5441657" cy="1631216"/>
          </a:xfrm>
          <a:prstGeom prst="rect">
            <a:avLst/>
          </a:prstGeom>
          <a:noFill/>
        </p:spPr>
        <p:txBody>
          <a:bodyPr wrap="square" rtlCol="0">
            <a:spAutoFit/>
          </a:bodyPr>
          <a:lstStyle/>
          <a:p>
            <a:r>
              <a:rPr lang="en-US" sz="2000" dirty="0"/>
              <a:t>To grant access to modules:</a:t>
            </a:r>
          </a:p>
          <a:p>
            <a:pPr marL="285750" indent="-285750">
              <a:buFont typeface="Arial" panose="020B0604020202020204" pitchFamily="34" charset="0"/>
              <a:buChar char="•"/>
            </a:pPr>
            <a:r>
              <a:rPr lang="en-US" sz="2000" dirty="0"/>
              <a:t>In the </a:t>
            </a:r>
            <a:r>
              <a:rPr lang="en-US" sz="2000" b="1" dirty="0">
                <a:solidFill>
                  <a:schemeClr val="accent1"/>
                </a:solidFill>
              </a:rPr>
              <a:t>Administration</a:t>
            </a:r>
            <a:r>
              <a:rPr lang="en-US" sz="2000" dirty="0"/>
              <a:t> module, on the </a:t>
            </a:r>
            <a:r>
              <a:rPr lang="en-US" sz="2000" b="1" dirty="0">
                <a:solidFill>
                  <a:schemeClr val="accent1"/>
                </a:solidFill>
              </a:rPr>
              <a:t>Profile management </a:t>
            </a:r>
            <a:r>
              <a:rPr lang="en-US" sz="2000" dirty="0"/>
              <a:t>page, click the </a:t>
            </a:r>
            <a:r>
              <a:rPr lang="en-US" sz="2000" b="1" dirty="0">
                <a:solidFill>
                  <a:schemeClr val="accent1"/>
                </a:solidFill>
              </a:rPr>
              <a:t>Modules</a:t>
            </a:r>
            <a:r>
              <a:rPr lang="en-US" sz="2000" dirty="0"/>
              <a:t> shortcut. The matrix of profiles and modules is displayed.</a:t>
            </a:r>
          </a:p>
        </p:txBody>
      </p:sp>
      <p:sp>
        <p:nvSpPr>
          <p:cNvPr id="13" name="Rectangle à coins arrondis 12"/>
          <p:cNvSpPr/>
          <p:nvPr/>
        </p:nvSpPr>
        <p:spPr>
          <a:xfrm>
            <a:off x="475861" y="2625751"/>
            <a:ext cx="7380515" cy="2637986"/>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 name="Rectangle à coins arrondis 13"/>
          <p:cNvSpPr/>
          <p:nvPr/>
        </p:nvSpPr>
        <p:spPr>
          <a:xfrm>
            <a:off x="6078599" y="1708414"/>
            <a:ext cx="2841465" cy="362981"/>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16" name="Connecteur en angle 15"/>
          <p:cNvCxnSpPr>
            <a:cxnSpLocks/>
            <a:stCxn id="14" idx="3"/>
            <a:endCxn id="13" idx="3"/>
          </p:cNvCxnSpPr>
          <p:nvPr/>
        </p:nvCxnSpPr>
        <p:spPr>
          <a:xfrm flipH="1">
            <a:off x="7856376" y="1889905"/>
            <a:ext cx="1063688" cy="2054839"/>
          </a:xfrm>
          <a:prstGeom prst="bentConnector3">
            <a:avLst>
              <a:gd name="adj1" fmla="val -16228"/>
            </a:avLst>
          </a:prstGeom>
          <a:ln w="19050">
            <a:tailEnd type="arrow"/>
          </a:ln>
        </p:spPr>
        <p:style>
          <a:lnRef idx="1">
            <a:schemeClr val="accent1"/>
          </a:lnRef>
          <a:fillRef idx="0">
            <a:schemeClr val="accent1"/>
          </a:fillRef>
          <a:effectRef idx="0">
            <a:schemeClr val="accent1"/>
          </a:effectRef>
          <a:fontRef idx="minor">
            <a:schemeClr val="tx1"/>
          </a:fontRef>
        </p:style>
      </p:cxnSp>
      <p:sp>
        <p:nvSpPr>
          <p:cNvPr id="17" name="ZoneTexte 16"/>
          <p:cNvSpPr txBox="1"/>
          <p:nvPr/>
        </p:nvSpPr>
        <p:spPr>
          <a:xfrm>
            <a:off x="5182799" y="5255653"/>
            <a:ext cx="3427801" cy="707886"/>
          </a:xfrm>
          <a:prstGeom prst="rect">
            <a:avLst/>
          </a:prstGeom>
          <a:noFill/>
        </p:spPr>
        <p:txBody>
          <a:bodyPr wrap="square" rtlCol="0">
            <a:spAutoFit/>
          </a:bodyPr>
          <a:lstStyle/>
          <a:p>
            <a:r>
              <a:rPr lang="en-US" sz="2000" dirty="0"/>
              <a:t>The module is selected.</a:t>
            </a:r>
          </a:p>
          <a:p>
            <a:r>
              <a:rPr lang="en-US" sz="2000" dirty="0"/>
              <a:t>The module is deselected.</a:t>
            </a:r>
          </a:p>
        </p:txBody>
      </p:sp>
      <p:sp>
        <p:nvSpPr>
          <p:cNvPr id="3" name="ZoneTexte 2"/>
          <p:cNvSpPr txBox="1"/>
          <p:nvPr/>
        </p:nvSpPr>
        <p:spPr>
          <a:xfrm>
            <a:off x="306000" y="5955268"/>
            <a:ext cx="8753831" cy="369332"/>
          </a:xfrm>
          <a:prstGeom prst="rect">
            <a:avLst/>
          </a:prstGeom>
          <a:noFill/>
        </p:spPr>
        <p:txBody>
          <a:bodyPr wrap="square" rtlCol="0">
            <a:spAutoFit/>
          </a:bodyPr>
          <a:lstStyle/>
          <a:p>
            <a:r>
              <a:rPr lang="en-US" b="1" dirty="0"/>
              <a:t>Note</a:t>
            </a:r>
            <a:r>
              <a:rPr lang="en-US" dirty="0"/>
              <a:t>: By default, the </a:t>
            </a:r>
            <a:r>
              <a:rPr lang="en-US" b="1" dirty="0">
                <a:solidFill>
                  <a:schemeClr val="accent1"/>
                </a:solidFill>
              </a:rPr>
              <a:t>Home</a:t>
            </a:r>
            <a:r>
              <a:rPr lang="en-US" dirty="0"/>
              <a:t> module is always selected and displayed for each profile.</a:t>
            </a:r>
          </a:p>
        </p:txBody>
      </p:sp>
      <p:sp>
        <p:nvSpPr>
          <p:cNvPr id="6" name="Rectangle 5"/>
          <p:cNvSpPr/>
          <p:nvPr/>
        </p:nvSpPr>
        <p:spPr>
          <a:xfrm>
            <a:off x="819744" y="2857500"/>
            <a:ext cx="648000" cy="1143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ooter Placeholder 3">
            <a:extLst>
              <a:ext uri="{FF2B5EF4-FFF2-40B4-BE49-F238E27FC236}">
                <a16:creationId xmlns:a16="http://schemas.microsoft.com/office/drawing/2014/main" xmlns="" id="{1FBB520F-539A-49AC-AE83-F8852EF993E9}"/>
              </a:ext>
            </a:extLst>
          </p:cNvPr>
          <p:cNvSpPr>
            <a:spLocks noGrp="1"/>
          </p:cNvSpPr>
          <p:nvPr>
            <p:ph type="ftr" sz="quarter" idx="11"/>
          </p:nvPr>
        </p:nvSpPr>
        <p:spPr>
          <a:xfrm>
            <a:off x="5638800" y="6416679"/>
            <a:ext cx="2895600" cy="365125"/>
          </a:xfrm>
        </p:spPr>
        <p:txBody>
          <a:bodyPr/>
          <a:lstStyle/>
          <a:p>
            <a:r>
              <a:rPr lang="en-US" dirty="0"/>
              <a:t>© 2018 </a:t>
            </a:r>
            <a:r>
              <a:rPr lang="en-US" dirty="0" err="1"/>
              <a:t>Planisware</a:t>
            </a:r>
            <a:endParaRPr lang="en-US" dirty="0"/>
          </a:p>
        </p:txBody>
      </p:sp>
      <p:sp>
        <p:nvSpPr>
          <p:cNvPr id="18" name="Slide Number Placeholder 4">
            <a:extLst>
              <a:ext uri="{FF2B5EF4-FFF2-40B4-BE49-F238E27FC236}">
                <a16:creationId xmlns:a16="http://schemas.microsoft.com/office/drawing/2014/main" xmlns="" id="{F3717F0A-E35F-4302-97C1-B8DBB451FE83}"/>
              </a:ext>
            </a:extLst>
          </p:cNvPr>
          <p:cNvSpPr>
            <a:spLocks noGrp="1"/>
          </p:cNvSpPr>
          <p:nvPr>
            <p:ph type="sldNum" sz="quarter" idx="12"/>
          </p:nvPr>
        </p:nvSpPr>
        <p:spPr>
          <a:xfrm>
            <a:off x="8610600" y="6416679"/>
            <a:ext cx="457200" cy="365125"/>
          </a:xfrm>
        </p:spPr>
        <p:txBody>
          <a:bodyPr/>
          <a:lstStyle/>
          <a:p>
            <a:fld id="{AA6609B8-1C18-4083-9988-A5F5F3686A15}" type="slidenum">
              <a:rPr lang="en-US" smtClean="0"/>
              <a:pPr/>
              <a:t>193</a:t>
            </a:fld>
            <a:endParaRPr lang="en-US" dirty="0"/>
          </a:p>
        </p:txBody>
      </p:sp>
    </p:spTree>
    <p:extLst>
      <p:ext uri="{BB962C8B-B14F-4D97-AF65-F5344CB8AC3E}">
        <p14:creationId xmlns:p14="http://schemas.microsoft.com/office/powerpoint/2010/main" val="1807617774"/>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23911" y="2505159"/>
            <a:ext cx="8770941" cy="3380467"/>
          </a:xfrm>
          <a:prstGeom prst="rect">
            <a:avLst/>
          </a:prstGeom>
        </p:spPr>
      </p:pic>
      <p:sp>
        <p:nvSpPr>
          <p:cNvPr id="2" name="Titre 1"/>
          <p:cNvSpPr>
            <a:spLocks noGrp="1"/>
          </p:cNvSpPr>
          <p:nvPr>
            <p:ph type="title"/>
          </p:nvPr>
        </p:nvSpPr>
        <p:spPr/>
        <p:txBody>
          <a:bodyPr/>
          <a:lstStyle/>
          <a:p>
            <a:r>
              <a:rPr lang="en-US" noProof="0" dirty="0"/>
              <a:t>Granting Access to Modules</a:t>
            </a:r>
          </a:p>
        </p:txBody>
      </p:sp>
      <p:sp>
        <p:nvSpPr>
          <p:cNvPr id="6" name="ZoneTexte 5"/>
          <p:cNvSpPr txBox="1"/>
          <p:nvPr/>
        </p:nvSpPr>
        <p:spPr>
          <a:xfrm>
            <a:off x="304800" y="990600"/>
            <a:ext cx="8590052" cy="1323439"/>
          </a:xfrm>
          <a:prstGeom prst="rect">
            <a:avLst/>
          </a:prstGeom>
          <a:noFill/>
        </p:spPr>
        <p:txBody>
          <a:bodyPr wrap="square" rtlCol="0">
            <a:spAutoFit/>
          </a:bodyPr>
          <a:lstStyle/>
          <a:p>
            <a:r>
              <a:rPr lang="en-US" sz="2000" dirty="0"/>
              <a:t>It is also possible to grant access to modules in the </a:t>
            </a:r>
            <a:r>
              <a:rPr lang="en-US" sz="2000" b="1" dirty="0">
                <a:solidFill>
                  <a:schemeClr val="accent1"/>
                </a:solidFill>
              </a:rPr>
              <a:t>Administration</a:t>
            </a:r>
            <a:r>
              <a:rPr lang="en-US" sz="2000" dirty="0"/>
              <a:t> module, on the </a:t>
            </a:r>
            <a:r>
              <a:rPr lang="en-US" sz="2000" b="1" dirty="0">
                <a:solidFill>
                  <a:schemeClr val="accent1"/>
                </a:solidFill>
              </a:rPr>
              <a:t>Modules</a:t>
            </a:r>
            <a:r>
              <a:rPr lang="en-US" sz="2000" dirty="0"/>
              <a:t> page:</a:t>
            </a:r>
          </a:p>
          <a:p>
            <a:pPr marL="285750" indent="-285750">
              <a:buFont typeface="Arial" panose="020B0604020202020204" pitchFamily="34" charset="0"/>
              <a:buChar char="•"/>
            </a:pPr>
            <a:r>
              <a:rPr lang="en-US" sz="2000" dirty="0"/>
              <a:t>Click on the thumbnail of a module.</a:t>
            </a:r>
          </a:p>
          <a:p>
            <a:pPr marL="285750" indent="-285750">
              <a:buFont typeface="Arial" panose="020B0604020202020204" pitchFamily="34" charset="0"/>
              <a:buChar char="•"/>
            </a:pPr>
            <a:r>
              <a:rPr lang="en-US" sz="2000" dirty="0"/>
              <a:t>In the </a:t>
            </a:r>
            <a:r>
              <a:rPr lang="en-US" sz="2000" b="1" dirty="0">
                <a:solidFill>
                  <a:schemeClr val="accent1"/>
                </a:solidFill>
              </a:rPr>
              <a:t>User group </a:t>
            </a:r>
            <a:r>
              <a:rPr lang="en-US" sz="2000" dirty="0"/>
              <a:t>field, update the list of the user groups. </a:t>
            </a:r>
          </a:p>
        </p:txBody>
      </p:sp>
      <p:sp>
        <p:nvSpPr>
          <p:cNvPr id="7" name="ZoneTexte 6"/>
          <p:cNvSpPr txBox="1"/>
          <p:nvPr/>
        </p:nvSpPr>
        <p:spPr>
          <a:xfrm>
            <a:off x="7351504" y="5843659"/>
            <a:ext cx="1543348" cy="400110"/>
          </a:xfrm>
          <a:prstGeom prst="rect">
            <a:avLst/>
          </a:prstGeom>
          <a:noFill/>
        </p:spPr>
        <p:txBody>
          <a:bodyPr wrap="square" rtlCol="0">
            <a:spAutoFit/>
          </a:bodyPr>
          <a:lstStyle/>
          <a:p>
            <a:r>
              <a:rPr lang="en-US" sz="2000" dirty="0"/>
              <a:t>Click </a:t>
            </a:r>
            <a:r>
              <a:rPr lang="en-US" sz="2000" b="1" dirty="0">
                <a:solidFill>
                  <a:schemeClr val="accent1"/>
                </a:solidFill>
              </a:rPr>
              <a:t>Save</a:t>
            </a:r>
            <a:r>
              <a:rPr lang="en-US" sz="2000" dirty="0"/>
              <a:t>. </a:t>
            </a:r>
          </a:p>
        </p:txBody>
      </p:sp>
      <p:sp>
        <p:nvSpPr>
          <p:cNvPr id="8" name="Rectangle à coins arrondis 7"/>
          <p:cNvSpPr/>
          <p:nvPr/>
        </p:nvSpPr>
        <p:spPr>
          <a:xfrm>
            <a:off x="289560" y="4267200"/>
            <a:ext cx="4244340" cy="118110"/>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à coins arrondis 8"/>
          <p:cNvSpPr/>
          <p:nvPr/>
        </p:nvSpPr>
        <p:spPr>
          <a:xfrm>
            <a:off x="7610326" y="5670750"/>
            <a:ext cx="570506" cy="204612"/>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ooter Placeholder 3">
            <a:extLst>
              <a:ext uri="{FF2B5EF4-FFF2-40B4-BE49-F238E27FC236}">
                <a16:creationId xmlns:a16="http://schemas.microsoft.com/office/drawing/2014/main" xmlns="" id="{1E212ECA-F84D-4020-8518-416C641FACC6}"/>
              </a:ext>
            </a:extLst>
          </p:cNvPr>
          <p:cNvSpPr>
            <a:spLocks noGrp="1"/>
          </p:cNvSpPr>
          <p:nvPr>
            <p:ph type="ftr" sz="quarter" idx="11"/>
          </p:nvPr>
        </p:nvSpPr>
        <p:spPr>
          <a:xfrm>
            <a:off x="5638800" y="6416679"/>
            <a:ext cx="2895600" cy="365125"/>
          </a:xfrm>
        </p:spPr>
        <p:txBody>
          <a:bodyPr/>
          <a:lstStyle/>
          <a:p>
            <a:r>
              <a:rPr lang="en-US" dirty="0"/>
              <a:t>© 2018 </a:t>
            </a:r>
            <a:r>
              <a:rPr lang="en-US" dirty="0" err="1"/>
              <a:t>Planisware</a:t>
            </a:r>
            <a:endParaRPr lang="en-US" dirty="0"/>
          </a:p>
        </p:txBody>
      </p:sp>
      <p:sp>
        <p:nvSpPr>
          <p:cNvPr id="11" name="Slide Number Placeholder 4">
            <a:extLst>
              <a:ext uri="{FF2B5EF4-FFF2-40B4-BE49-F238E27FC236}">
                <a16:creationId xmlns:a16="http://schemas.microsoft.com/office/drawing/2014/main" xmlns="" id="{B9503A76-F556-445F-BA18-4BE17F680D1B}"/>
              </a:ext>
            </a:extLst>
          </p:cNvPr>
          <p:cNvSpPr>
            <a:spLocks noGrp="1"/>
          </p:cNvSpPr>
          <p:nvPr>
            <p:ph type="sldNum" sz="quarter" idx="12"/>
          </p:nvPr>
        </p:nvSpPr>
        <p:spPr>
          <a:xfrm>
            <a:off x="8610600" y="6416679"/>
            <a:ext cx="457200" cy="365125"/>
          </a:xfrm>
        </p:spPr>
        <p:txBody>
          <a:bodyPr/>
          <a:lstStyle/>
          <a:p>
            <a:fld id="{AA6609B8-1C18-4083-9988-A5F5F3686A15}" type="slidenum">
              <a:rPr lang="en-US" smtClean="0"/>
              <a:pPr/>
              <a:t>194</a:t>
            </a:fld>
            <a:endParaRPr lang="en-US" dirty="0"/>
          </a:p>
        </p:txBody>
      </p:sp>
    </p:spTree>
    <p:extLst>
      <p:ext uri="{BB962C8B-B14F-4D97-AF65-F5344CB8AC3E}">
        <p14:creationId xmlns:p14="http://schemas.microsoft.com/office/powerpoint/2010/main" val="1124862559"/>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839755" y="2551942"/>
            <a:ext cx="7651102" cy="3296033"/>
          </a:xfrm>
          <a:prstGeom prst="rect">
            <a:avLst/>
          </a:prstGeom>
        </p:spPr>
      </p:pic>
      <p:sp>
        <p:nvSpPr>
          <p:cNvPr id="2" name="Titre 1"/>
          <p:cNvSpPr>
            <a:spLocks noGrp="1"/>
          </p:cNvSpPr>
          <p:nvPr>
            <p:ph type="title"/>
          </p:nvPr>
        </p:nvSpPr>
        <p:spPr/>
        <p:txBody>
          <a:bodyPr/>
          <a:lstStyle/>
          <a:p>
            <a:r>
              <a:rPr lang="en-US" noProof="0" dirty="0"/>
              <a:t>Granting Access to Functionalities</a:t>
            </a:r>
          </a:p>
        </p:txBody>
      </p:sp>
      <p:sp>
        <p:nvSpPr>
          <p:cNvPr id="6" name="ZoneTexte 5"/>
          <p:cNvSpPr txBox="1"/>
          <p:nvPr/>
        </p:nvSpPr>
        <p:spPr>
          <a:xfrm>
            <a:off x="306000" y="956608"/>
            <a:ext cx="8763000" cy="1631216"/>
          </a:xfrm>
          <a:prstGeom prst="rect">
            <a:avLst/>
          </a:prstGeom>
          <a:noFill/>
        </p:spPr>
        <p:txBody>
          <a:bodyPr wrap="square" rtlCol="0">
            <a:spAutoFit/>
          </a:bodyPr>
          <a:lstStyle/>
          <a:p>
            <a:r>
              <a:rPr lang="en-US" sz="2000" dirty="0"/>
              <a:t>To grant access to functionalities such as project creation or shortcuts management :</a:t>
            </a:r>
          </a:p>
          <a:p>
            <a:pPr marL="285750" indent="-285750">
              <a:buFont typeface="Arial" panose="020B0604020202020204" pitchFamily="34" charset="0"/>
              <a:buChar char="•"/>
            </a:pPr>
            <a:r>
              <a:rPr lang="en-US" sz="2000" dirty="0"/>
              <a:t>In the </a:t>
            </a:r>
            <a:r>
              <a:rPr lang="en-US" sz="2000" b="1" dirty="0">
                <a:solidFill>
                  <a:schemeClr val="accent1"/>
                </a:solidFill>
              </a:rPr>
              <a:t>Administration</a:t>
            </a:r>
            <a:r>
              <a:rPr lang="en-US" sz="2000" dirty="0"/>
              <a:t> module, on the </a:t>
            </a:r>
            <a:r>
              <a:rPr lang="en-US" sz="2000" b="1" dirty="0">
                <a:solidFill>
                  <a:schemeClr val="accent1"/>
                </a:solidFill>
              </a:rPr>
              <a:t>Profile management </a:t>
            </a:r>
            <a:r>
              <a:rPr lang="en-US" sz="2000" dirty="0"/>
              <a:t>page, click the </a:t>
            </a:r>
            <a:r>
              <a:rPr lang="en-US" sz="2000" b="1" dirty="0">
                <a:solidFill>
                  <a:schemeClr val="accent1"/>
                </a:solidFill>
              </a:rPr>
              <a:t>Functionalities</a:t>
            </a:r>
            <a:r>
              <a:rPr lang="en-US" sz="2000" dirty="0"/>
              <a:t> shortcut. The list of the profiles and functionalities is displayed.</a:t>
            </a:r>
          </a:p>
        </p:txBody>
      </p:sp>
      <p:sp>
        <p:nvSpPr>
          <p:cNvPr id="9" name="ZoneTexte 8"/>
          <p:cNvSpPr txBox="1"/>
          <p:nvPr/>
        </p:nvSpPr>
        <p:spPr>
          <a:xfrm>
            <a:off x="2932744" y="5874497"/>
            <a:ext cx="4152301" cy="707886"/>
          </a:xfrm>
          <a:prstGeom prst="rect">
            <a:avLst/>
          </a:prstGeom>
          <a:noFill/>
        </p:spPr>
        <p:txBody>
          <a:bodyPr wrap="square" rtlCol="0">
            <a:spAutoFit/>
          </a:bodyPr>
          <a:lstStyle/>
          <a:p>
            <a:r>
              <a:rPr lang="en-US" sz="2000" dirty="0"/>
              <a:t>The functionality is selected.</a:t>
            </a:r>
          </a:p>
          <a:p>
            <a:r>
              <a:rPr lang="en-US" sz="2000" dirty="0"/>
              <a:t>The functionality is deselected.</a:t>
            </a:r>
          </a:p>
        </p:txBody>
      </p:sp>
      <p:pic>
        <p:nvPicPr>
          <p:cNvPr id="11"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04689" y="5847975"/>
            <a:ext cx="436956" cy="7944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2"/>
          <p:cNvSpPr/>
          <p:nvPr/>
        </p:nvSpPr>
        <p:spPr>
          <a:xfrm>
            <a:off x="1008000" y="3505200"/>
            <a:ext cx="648000" cy="1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ooter Placeholder 3">
            <a:extLst>
              <a:ext uri="{FF2B5EF4-FFF2-40B4-BE49-F238E27FC236}">
                <a16:creationId xmlns:a16="http://schemas.microsoft.com/office/drawing/2014/main" xmlns="" id="{79C2729A-DF75-4D02-8FE4-D61CB804DB19}"/>
              </a:ext>
            </a:extLst>
          </p:cNvPr>
          <p:cNvSpPr>
            <a:spLocks noGrp="1"/>
          </p:cNvSpPr>
          <p:nvPr>
            <p:ph type="ftr" sz="quarter" idx="11"/>
          </p:nvPr>
        </p:nvSpPr>
        <p:spPr>
          <a:xfrm>
            <a:off x="5638800" y="6416679"/>
            <a:ext cx="2895600" cy="365125"/>
          </a:xfrm>
        </p:spPr>
        <p:txBody>
          <a:bodyPr/>
          <a:lstStyle/>
          <a:p>
            <a:r>
              <a:rPr lang="en-US" dirty="0"/>
              <a:t>© 2018 </a:t>
            </a:r>
            <a:r>
              <a:rPr lang="en-US" dirty="0" err="1"/>
              <a:t>Planisware</a:t>
            </a:r>
            <a:endParaRPr lang="en-US" dirty="0"/>
          </a:p>
        </p:txBody>
      </p:sp>
      <p:sp>
        <p:nvSpPr>
          <p:cNvPr id="12" name="Slide Number Placeholder 4">
            <a:extLst>
              <a:ext uri="{FF2B5EF4-FFF2-40B4-BE49-F238E27FC236}">
                <a16:creationId xmlns:a16="http://schemas.microsoft.com/office/drawing/2014/main" xmlns="" id="{1A7F76F5-BCBF-45B5-B92C-A229FF372A18}"/>
              </a:ext>
            </a:extLst>
          </p:cNvPr>
          <p:cNvSpPr>
            <a:spLocks noGrp="1"/>
          </p:cNvSpPr>
          <p:nvPr>
            <p:ph type="sldNum" sz="quarter" idx="12"/>
          </p:nvPr>
        </p:nvSpPr>
        <p:spPr>
          <a:xfrm>
            <a:off x="8610600" y="6416679"/>
            <a:ext cx="457200" cy="365125"/>
          </a:xfrm>
        </p:spPr>
        <p:txBody>
          <a:bodyPr/>
          <a:lstStyle/>
          <a:p>
            <a:fld id="{AA6609B8-1C18-4083-9988-A5F5F3686A15}" type="slidenum">
              <a:rPr lang="en-US" smtClean="0"/>
              <a:pPr/>
              <a:t>195</a:t>
            </a:fld>
            <a:endParaRPr lang="en-US" dirty="0"/>
          </a:p>
        </p:txBody>
      </p:sp>
    </p:spTree>
    <p:extLst>
      <p:ext uri="{BB962C8B-B14F-4D97-AF65-F5344CB8AC3E}">
        <p14:creationId xmlns:p14="http://schemas.microsoft.com/office/powerpoint/2010/main" val="3445031363"/>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noProof="0" dirty="0"/>
              <a:t>Granting Access to Functionalities</a:t>
            </a:r>
          </a:p>
        </p:txBody>
      </p:sp>
      <p:graphicFrame>
        <p:nvGraphicFramePr>
          <p:cNvPr id="6" name="Tableau 5"/>
          <p:cNvGraphicFramePr>
            <a:graphicFrameLocks noGrp="1"/>
          </p:cNvGraphicFramePr>
          <p:nvPr>
            <p:extLst/>
          </p:nvPr>
        </p:nvGraphicFramePr>
        <p:xfrm>
          <a:off x="152400" y="1046480"/>
          <a:ext cx="8839200" cy="4973320"/>
        </p:xfrm>
        <a:graphic>
          <a:graphicData uri="http://schemas.openxmlformats.org/drawingml/2006/table">
            <a:tbl>
              <a:tblPr firstRow="1" bandRow="1">
                <a:tableStyleId>{5C22544A-7EE6-4342-B048-85BDC9FD1C3A}</a:tableStyleId>
              </a:tblPr>
              <a:tblGrid>
                <a:gridCol w="2767054">
                  <a:extLst>
                    <a:ext uri="{9D8B030D-6E8A-4147-A177-3AD203B41FA5}">
                      <a16:colId xmlns:a16="http://schemas.microsoft.com/office/drawing/2014/main" xmlns="" val="20000"/>
                    </a:ext>
                  </a:extLst>
                </a:gridCol>
                <a:gridCol w="6072146">
                  <a:extLst>
                    <a:ext uri="{9D8B030D-6E8A-4147-A177-3AD203B41FA5}">
                      <a16:colId xmlns:a16="http://schemas.microsoft.com/office/drawing/2014/main" xmlns="" val="20001"/>
                    </a:ext>
                  </a:extLst>
                </a:gridCol>
              </a:tblGrid>
              <a:tr h="370840">
                <a:tc>
                  <a:txBody>
                    <a:bodyPr/>
                    <a:lstStyle/>
                    <a:p>
                      <a:r>
                        <a:rPr lang="en-US" dirty="0"/>
                        <a:t>Functionality</a:t>
                      </a:r>
                    </a:p>
                  </a:txBody>
                  <a:tcPr/>
                </a:tc>
                <a:tc>
                  <a:txBody>
                    <a:bodyPr/>
                    <a:lstStyle/>
                    <a:p>
                      <a:endParaRPr lang="en-US" dirty="0"/>
                    </a:p>
                  </a:txBody>
                  <a:tcPr/>
                </a:tc>
                <a:extLst>
                  <a:ext uri="{0D108BD9-81ED-4DB2-BD59-A6C34878D82A}">
                    <a16:rowId xmlns:a16="http://schemas.microsoft.com/office/drawing/2014/main" xmlns="" val="10000"/>
                  </a:ext>
                </a:extLst>
              </a:tr>
              <a:tr h="370840">
                <a:tc>
                  <a:txBody>
                    <a:bodyPr/>
                    <a:lstStyle/>
                    <a:p>
                      <a:r>
                        <a:rPr lang="en-US" dirty="0"/>
                        <a:t>Idea campaign manager</a:t>
                      </a:r>
                    </a:p>
                  </a:txBody>
                  <a:tcPr/>
                </a:tc>
                <a:tc>
                  <a:txBody>
                    <a:bodyPr/>
                    <a:lstStyle/>
                    <a:p>
                      <a:r>
                        <a:rPr lang="en-US" sz="1600" dirty="0"/>
                        <a:t>Allows users</a:t>
                      </a:r>
                      <a:r>
                        <a:rPr lang="en-US" sz="1600" baseline="0" dirty="0"/>
                        <a:t> to create idea campaigns.</a:t>
                      </a:r>
                      <a:endParaRPr lang="en-US" sz="1600" dirty="0"/>
                    </a:p>
                  </a:txBody>
                  <a:tcPr/>
                </a:tc>
                <a:extLst>
                  <a:ext uri="{0D108BD9-81ED-4DB2-BD59-A6C34878D82A}">
                    <a16:rowId xmlns:a16="http://schemas.microsoft.com/office/drawing/2014/main" xmlns="" val="10001"/>
                  </a:ext>
                </a:extLst>
              </a:tr>
              <a:tr h="370840">
                <a:tc>
                  <a:txBody>
                    <a:bodyPr/>
                    <a:lstStyle/>
                    <a:p>
                      <a:r>
                        <a:rPr lang="en-US" dirty="0"/>
                        <a:t>Monte-Carlo-Simulation</a:t>
                      </a:r>
                    </a:p>
                  </a:txBody>
                  <a:tcPr/>
                </a:tc>
                <a:tc>
                  <a:txBody>
                    <a:bodyPr/>
                    <a:lstStyle/>
                    <a:p>
                      <a:r>
                        <a:rPr lang="en-US" sz="1600" noProof="0" dirty="0"/>
                        <a:t>Allows users</a:t>
                      </a:r>
                      <a:r>
                        <a:rPr lang="en-US" sz="1600" baseline="0" noProof="0" dirty="0"/>
                        <a:t> to access to the Monte-Carlo simulation</a:t>
                      </a:r>
                      <a:endParaRPr lang="en-US" sz="1600" noProof="0" dirty="0"/>
                    </a:p>
                  </a:txBody>
                  <a:tcPr/>
                </a:tc>
                <a:extLst>
                  <a:ext uri="{0D108BD9-81ED-4DB2-BD59-A6C34878D82A}">
                    <a16:rowId xmlns:a16="http://schemas.microsoft.com/office/drawing/2014/main" xmlns="" val="10002"/>
                  </a:ext>
                </a:extLst>
              </a:tr>
              <a:tr h="370840">
                <a:tc>
                  <a:txBody>
                    <a:bodyPr/>
                    <a:lstStyle/>
                    <a:p>
                      <a:r>
                        <a:rPr lang="en-US" dirty="0"/>
                        <a:t>Project creation</a:t>
                      </a:r>
                    </a:p>
                  </a:txBody>
                  <a:tcPr/>
                </a:tc>
                <a:tc>
                  <a:txBody>
                    <a:bodyPr/>
                    <a:lstStyle/>
                    <a:p>
                      <a:r>
                        <a:rPr lang="en-US" sz="1600" dirty="0"/>
                        <a:t>Allows users to create new projects.</a:t>
                      </a:r>
                    </a:p>
                  </a:txBody>
                  <a:tcPr/>
                </a:tc>
                <a:extLst>
                  <a:ext uri="{0D108BD9-81ED-4DB2-BD59-A6C34878D82A}">
                    <a16:rowId xmlns:a16="http://schemas.microsoft.com/office/drawing/2014/main" xmlns="" val="10003"/>
                  </a:ext>
                </a:extLst>
              </a:tr>
              <a:tr h="370840">
                <a:tc>
                  <a:txBody>
                    <a:bodyPr/>
                    <a:lstStyle/>
                    <a:p>
                      <a:r>
                        <a:rPr lang="en-US" dirty="0"/>
                        <a:t>Project template</a:t>
                      </a:r>
                      <a:r>
                        <a:rPr lang="en-US" baseline="0" dirty="0"/>
                        <a:t> creation</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Allows users to create new project templates.</a:t>
                      </a:r>
                    </a:p>
                  </a:txBody>
                  <a:tcPr/>
                </a:tc>
                <a:extLst>
                  <a:ext uri="{0D108BD9-81ED-4DB2-BD59-A6C34878D82A}">
                    <a16:rowId xmlns:a16="http://schemas.microsoft.com/office/drawing/2014/main" xmlns="" val="10004"/>
                  </a:ext>
                </a:extLst>
              </a:tr>
              <a:tr h="505460">
                <a:tc>
                  <a:txBody>
                    <a:bodyPr/>
                    <a:lstStyle/>
                    <a:p>
                      <a:r>
                        <a:rPr lang="en-US" dirty="0"/>
                        <a:t>Scorecard scoring and</a:t>
                      </a:r>
                      <a:r>
                        <a:rPr lang="en-US" baseline="0" dirty="0"/>
                        <a:t> template management</a:t>
                      </a:r>
                      <a:endParaRPr lang="en-US" dirty="0"/>
                    </a:p>
                  </a:txBody>
                  <a:tcPr/>
                </a:tc>
                <a:tc>
                  <a:txBody>
                    <a:bodyPr/>
                    <a:lstStyle/>
                    <a:p>
                      <a:r>
                        <a:rPr lang="en-US" sz="1600" noProof="0" dirty="0"/>
                        <a:t>Allows users to define scorecards</a:t>
                      </a:r>
                    </a:p>
                  </a:txBody>
                  <a:tcPr/>
                </a:tc>
                <a:extLst>
                  <a:ext uri="{0D108BD9-81ED-4DB2-BD59-A6C34878D82A}">
                    <a16:rowId xmlns:a16="http://schemas.microsoft.com/office/drawing/2014/main" xmlns="" val="10005"/>
                  </a:ext>
                </a:extLst>
              </a:tr>
              <a:tr h="505460">
                <a:tc>
                  <a:txBody>
                    <a:bodyPr/>
                    <a:lstStyle/>
                    <a:p>
                      <a:r>
                        <a:rPr lang="en-US" dirty="0"/>
                        <a:t>Scoring</a:t>
                      </a:r>
                    </a:p>
                  </a:txBody>
                  <a:tcPr/>
                </a:tc>
                <a:tc>
                  <a:txBody>
                    <a:bodyPr/>
                    <a:lstStyle/>
                    <a:p>
                      <a:r>
                        <a:rPr lang="en-US" sz="1600" noProof="0" dirty="0"/>
                        <a:t>Allows users to enter score on</a:t>
                      </a:r>
                      <a:r>
                        <a:rPr lang="en-US" sz="1600" baseline="0" noProof="0" dirty="0"/>
                        <a:t> scorecards</a:t>
                      </a:r>
                      <a:endParaRPr lang="en-US" sz="1600" noProof="0" dirty="0"/>
                    </a:p>
                  </a:txBody>
                  <a:tcPr/>
                </a:tc>
                <a:extLst>
                  <a:ext uri="{0D108BD9-81ED-4DB2-BD59-A6C34878D82A}">
                    <a16:rowId xmlns:a16="http://schemas.microsoft.com/office/drawing/2014/main" xmlns="" val="10006"/>
                  </a:ext>
                </a:extLst>
              </a:tr>
              <a:tr h="370840">
                <a:tc>
                  <a:txBody>
                    <a:bodyPr/>
                    <a:lstStyle/>
                    <a:p>
                      <a:r>
                        <a:rPr lang="en-US" dirty="0"/>
                        <a:t>Shortcuts management</a:t>
                      </a:r>
                    </a:p>
                  </a:txBody>
                  <a:tcPr/>
                </a:tc>
                <a:tc>
                  <a:txBody>
                    <a:bodyPr/>
                    <a:lstStyle/>
                    <a:p>
                      <a:r>
                        <a:rPr lang="en-US" sz="1600" dirty="0"/>
                        <a:t>Allows users to edit</a:t>
                      </a:r>
                      <a:r>
                        <a:rPr lang="en-US" sz="1600" baseline="0" dirty="0"/>
                        <a:t> the shortcuts in the Style Manager menu.</a:t>
                      </a:r>
                      <a:endParaRPr lang="en-US" sz="1600" dirty="0"/>
                    </a:p>
                  </a:txBody>
                  <a:tcPr/>
                </a:tc>
                <a:extLst>
                  <a:ext uri="{0D108BD9-81ED-4DB2-BD59-A6C34878D82A}">
                    <a16:rowId xmlns:a16="http://schemas.microsoft.com/office/drawing/2014/main" xmlns="" val="10007"/>
                  </a:ext>
                </a:extLst>
              </a:tr>
              <a:tr h="370840">
                <a:tc>
                  <a:txBody>
                    <a:bodyPr/>
                    <a:lstStyle/>
                    <a:p>
                      <a:r>
                        <a:rPr lang="en-US" dirty="0"/>
                        <a:t>Stage &amp; Gate</a:t>
                      </a:r>
                    </a:p>
                  </a:txBody>
                  <a:tcPr/>
                </a:tc>
                <a:tc>
                  <a:txBody>
                    <a:bodyPr/>
                    <a:lstStyle/>
                    <a:p>
                      <a:r>
                        <a:rPr lang="en-US" sz="1600" dirty="0"/>
                        <a:t>Gives users access to the Stage &amp; Gate page in the Project</a:t>
                      </a:r>
                      <a:r>
                        <a:rPr lang="en-US" sz="1600" baseline="0" dirty="0"/>
                        <a:t> management </a:t>
                      </a:r>
                      <a:r>
                        <a:rPr lang="en-US" sz="1600" dirty="0"/>
                        <a:t>module.</a:t>
                      </a:r>
                    </a:p>
                  </a:txBody>
                  <a:tcPr/>
                </a:tc>
                <a:extLst>
                  <a:ext uri="{0D108BD9-81ED-4DB2-BD59-A6C34878D82A}">
                    <a16:rowId xmlns:a16="http://schemas.microsoft.com/office/drawing/2014/main" xmlns="" val="10008"/>
                  </a:ext>
                </a:extLst>
              </a:tr>
              <a:tr h="370840">
                <a:tc>
                  <a:txBody>
                    <a:bodyPr/>
                    <a:lstStyle/>
                    <a:p>
                      <a:r>
                        <a:rPr lang="en-US" dirty="0" err="1"/>
                        <a:t>TimeCard</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Gives users access to the TimeCard</a:t>
                      </a:r>
                      <a:r>
                        <a:rPr lang="en-US" sz="1600" baseline="0" dirty="0"/>
                        <a:t> pages in the Team member module.</a:t>
                      </a:r>
                      <a:endParaRPr lang="en-US" sz="1600" dirty="0"/>
                    </a:p>
                  </a:txBody>
                  <a:tcPr/>
                </a:tc>
                <a:extLst>
                  <a:ext uri="{0D108BD9-81ED-4DB2-BD59-A6C34878D82A}">
                    <a16:rowId xmlns:a16="http://schemas.microsoft.com/office/drawing/2014/main" xmlns="" val="10009"/>
                  </a:ext>
                </a:extLst>
              </a:tr>
              <a:tr h="370840">
                <a:tc>
                  <a:txBody>
                    <a:bodyPr/>
                    <a:lstStyle/>
                    <a:p>
                      <a:r>
                        <a:rPr lang="en-US" dirty="0"/>
                        <a:t>Tools for simulations</a:t>
                      </a:r>
                    </a:p>
                  </a:txBody>
                  <a:tcPr/>
                </a:tc>
                <a:tc>
                  <a:txBody>
                    <a:bodyPr/>
                    <a:lstStyle/>
                    <a:p>
                      <a:r>
                        <a:rPr lang="en-US" sz="1600" dirty="0"/>
                        <a:t>Allows users to create a portfolio</a:t>
                      </a:r>
                      <a:r>
                        <a:rPr lang="en-US" sz="1600" baseline="0" dirty="0"/>
                        <a:t> simulation in the Projects module.</a:t>
                      </a:r>
                      <a:endParaRPr lang="en-US" sz="1600" dirty="0"/>
                    </a:p>
                  </a:txBody>
                  <a:tcPr/>
                </a:tc>
                <a:extLst>
                  <a:ext uri="{0D108BD9-81ED-4DB2-BD59-A6C34878D82A}">
                    <a16:rowId xmlns:a16="http://schemas.microsoft.com/office/drawing/2014/main" xmlns="" val="10010"/>
                  </a:ext>
                </a:extLst>
              </a:tr>
            </a:tbl>
          </a:graphicData>
        </a:graphic>
      </p:graphicFrame>
      <p:sp>
        <p:nvSpPr>
          <p:cNvPr id="7" name="Footer Placeholder 3">
            <a:extLst>
              <a:ext uri="{FF2B5EF4-FFF2-40B4-BE49-F238E27FC236}">
                <a16:creationId xmlns:a16="http://schemas.microsoft.com/office/drawing/2014/main" xmlns="" id="{C180A710-9F06-44B9-8E35-36B075D2D021}"/>
              </a:ext>
            </a:extLst>
          </p:cNvPr>
          <p:cNvSpPr>
            <a:spLocks noGrp="1"/>
          </p:cNvSpPr>
          <p:nvPr>
            <p:ph type="ftr" sz="quarter" idx="11"/>
          </p:nvPr>
        </p:nvSpPr>
        <p:spPr>
          <a:xfrm>
            <a:off x="5638800" y="6416679"/>
            <a:ext cx="2895600" cy="365125"/>
          </a:xfrm>
        </p:spPr>
        <p:txBody>
          <a:bodyPr/>
          <a:lstStyle/>
          <a:p>
            <a:r>
              <a:rPr lang="en-US" dirty="0"/>
              <a:t>© 2018 </a:t>
            </a:r>
            <a:r>
              <a:rPr lang="en-US" dirty="0" err="1"/>
              <a:t>Planisware</a:t>
            </a:r>
            <a:endParaRPr lang="en-US" dirty="0"/>
          </a:p>
        </p:txBody>
      </p:sp>
      <p:sp>
        <p:nvSpPr>
          <p:cNvPr id="8" name="Slide Number Placeholder 4">
            <a:extLst>
              <a:ext uri="{FF2B5EF4-FFF2-40B4-BE49-F238E27FC236}">
                <a16:creationId xmlns:a16="http://schemas.microsoft.com/office/drawing/2014/main" xmlns="" id="{07EDF402-6D2D-4483-B74B-B66961FDAE92}"/>
              </a:ext>
            </a:extLst>
          </p:cNvPr>
          <p:cNvSpPr>
            <a:spLocks noGrp="1"/>
          </p:cNvSpPr>
          <p:nvPr>
            <p:ph type="sldNum" sz="quarter" idx="12"/>
          </p:nvPr>
        </p:nvSpPr>
        <p:spPr>
          <a:xfrm>
            <a:off x="8610600" y="6416679"/>
            <a:ext cx="457200" cy="365125"/>
          </a:xfrm>
        </p:spPr>
        <p:txBody>
          <a:bodyPr/>
          <a:lstStyle/>
          <a:p>
            <a:fld id="{AA6609B8-1C18-4083-9988-A5F5F3686A15}" type="slidenum">
              <a:rPr lang="en-US" smtClean="0"/>
              <a:pPr/>
              <a:t>196</a:t>
            </a:fld>
            <a:endParaRPr lang="en-US" dirty="0"/>
          </a:p>
        </p:txBody>
      </p:sp>
    </p:spTree>
    <p:extLst>
      <p:ext uri="{BB962C8B-B14F-4D97-AF65-F5344CB8AC3E}">
        <p14:creationId xmlns:p14="http://schemas.microsoft.com/office/powerpoint/2010/main" val="1244965290"/>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noProof="0" dirty="0"/>
              <a:t>Granting Access to Parameters</a:t>
            </a:r>
          </a:p>
        </p:txBody>
      </p:sp>
      <p:sp>
        <p:nvSpPr>
          <p:cNvPr id="8" name="ZoneTexte 7"/>
          <p:cNvSpPr txBox="1"/>
          <p:nvPr/>
        </p:nvSpPr>
        <p:spPr>
          <a:xfrm>
            <a:off x="306000" y="990600"/>
            <a:ext cx="8763000" cy="1015663"/>
          </a:xfrm>
          <a:prstGeom prst="rect">
            <a:avLst/>
          </a:prstGeom>
          <a:noFill/>
        </p:spPr>
        <p:txBody>
          <a:bodyPr wrap="square" rtlCol="0">
            <a:spAutoFit/>
          </a:bodyPr>
          <a:lstStyle/>
          <a:p>
            <a:r>
              <a:rPr lang="en-US" sz="2000" dirty="0"/>
              <a:t>To grant access to parameters:</a:t>
            </a:r>
          </a:p>
          <a:p>
            <a:pPr marL="285750" indent="-285750">
              <a:buFont typeface="Arial" panose="020B0604020202020204" pitchFamily="34" charset="0"/>
              <a:buChar char="•"/>
            </a:pPr>
            <a:r>
              <a:rPr lang="en-US" sz="2000" dirty="0"/>
              <a:t>In the </a:t>
            </a:r>
            <a:r>
              <a:rPr lang="en-US" sz="2000" b="1" dirty="0">
                <a:solidFill>
                  <a:schemeClr val="accent1"/>
                </a:solidFill>
              </a:rPr>
              <a:t>Administration</a:t>
            </a:r>
            <a:r>
              <a:rPr lang="en-US" sz="2000" dirty="0"/>
              <a:t> module, on the </a:t>
            </a:r>
            <a:r>
              <a:rPr lang="en-US" sz="2000" b="1" dirty="0">
                <a:solidFill>
                  <a:schemeClr val="accent1"/>
                </a:solidFill>
              </a:rPr>
              <a:t>Profile management </a:t>
            </a:r>
            <a:r>
              <a:rPr lang="en-US" sz="2000" dirty="0"/>
              <a:t>page, click the </a:t>
            </a:r>
            <a:r>
              <a:rPr lang="en-US" sz="2000" b="1" dirty="0">
                <a:solidFill>
                  <a:schemeClr val="accent1"/>
                </a:solidFill>
              </a:rPr>
              <a:t>Parameters</a:t>
            </a:r>
            <a:r>
              <a:rPr lang="en-US" sz="2000" dirty="0"/>
              <a:t> shortcut. The list of the profiles and parameters is displayed.</a:t>
            </a:r>
          </a:p>
        </p:txBody>
      </p:sp>
      <p:sp>
        <p:nvSpPr>
          <p:cNvPr id="10" name="ZoneTexte 9"/>
          <p:cNvSpPr txBox="1"/>
          <p:nvPr/>
        </p:nvSpPr>
        <p:spPr>
          <a:xfrm>
            <a:off x="1486499" y="5099457"/>
            <a:ext cx="4228501" cy="707886"/>
          </a:xfrm>
          <a:prstGeom prst="rect">
            <a:avLst/>
          </a:prstGeom>
          <a:noFill/>
        </p:spPr>
        <p:txBody>
          <a:bodyPr wrap="square" rtlCol="0">
            <a:spAutoFit/>
          </a:bodyPr>
          <a:lstStyle/>
          <a:p>
            <a:r>
              <a:rPr lang="en-US" sz="2000" dirty="0"/>
              <a:t>The parameter is selected.</a:t>
            </a:r>
          </a:p>
          <a:p>
            <a:r>
              <a:rPr lang="en-US" sz="2000" dirty="0"/>
              <a:t>The parameter is deselected.</a:t>
            </a:r>
          </a:p>
        </p:txBody>
      </p:sp>
      <p:pic>
        <p:nvPicPr>
          <p:cNvPr id="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4644" y="5072935"/>
            <a:ext cx="436956" cy="7944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Rectangle 10"/>
          <p:cNvSpPr/>
          <p:nvPr/>
        </p:nvSpPr>
        <p:spPr>
          <a:xfrm flipV="1">
            <a:off x="934644" y="3161944"/>
            <a:ext cx="648000" cy="76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a:stretch>
            <a:fillRect/>
          </a:stretch>
        </p:blipFill>
        <p:spPr>
          <a:xfrm>
            <a:off x="280341" y="2142315"/>
            <a:ext cx="8711259" cy="2738793"/>
          </a:xfrm>
          <a:prstGeom prst="rect">
            <a:avLst/>
          </a:prstGeom>
        </p:spPr>
      </p:pic>
      <p:sp>
        <p:nvSpPr>
          <p:cNvPr id="12" name="Footer Placeholder 3">
            <a:extLst>
              <a:ext uri="{FF2B5EF4-FFF2-40B4-BE49-F238E27FC236}">
                <a16:creationId xmlns:a16="http://schemas.microsoft.com/office/drawing/2014/main" xmlns="" id="{F6E7939C-8ADE-4FC4-B42D-00AA45A25004}"/>
              </a:ext>
            </a:extLst>
          </p:cNvPr>
          <p:cNvSpPr>
            <a:spLocks noGrp="1"/>
          </p:cNvSpPr>
          <p:nvPr>
            <p:ph type="ftr" sz="quarter" idx="11"/>
          </p:nvPr>
        </p:nvSpPr>
        <p:spPr>
          <a:xfrm>
            <a:off x="5638800" y="6416679"/>
            <a:ext cx="2895600" cy="365125"/>
          </a:xfrm>
        </p:spPr>
        <p:txBody>
          <a:bodyPr/>
          <a:lstStyle/>
          <a:p>
            <a:r>
              <a:rPr lang="en-US" dirty="0"/>
              <a:t>© 2018 </a:t>
            </a:r>
            <a:r>
              <a:rPr lang="en-US" dirty="0" err="1"/>
              <a:t>Planisware</a:t>
            </a:r>
            <a:endParaRPr lang="en-US" dirty="0"/>
          </a:p>
        </p:txBody>
      </p:sp>
      <p:sp>
        <p:nvSpPr>
          <p:cNvPr id="13" name="Slide Number Placeholder 4">
            <a:extLst>
              <a:ext uri="{FF2B5EF4-FFF2-40B4-BE49-F238E27FC236}">
                <a16:creationId xmlns:a16="http://schemas.microsoft.com/office/drawing/2014/main" xmlns="" id="{8EEA10BD-2FA9-442F-AC5B-899F3BF951C7}"/>
              </a:ext>
            </a:extLst>
          </p:cNvPr>
          <p:cNvSpPr>
            <a:spLocks noGrp="1"/>
          </p:cNvSpPr>
          <p:nvPr>
            <p:ph type="sldNum" sz="quarter" idx="12"/>
          </p:nvPr>
        </p:nvSpPr>
        <p:spPr>
          <a:xfrm>
            <a:off x="8610600" y="6416679"/>
            <a:ext cx="457200" cy="365125"/>
          </a:xfrm>
        </p:spPr>
        <p:txBody>
          <a:bodyPr/>
          <a:lstStyle/>
          <a:p>
            <a:fld id="{AA6609B8-1C18-4083-9988-A5F5F3686A15}" type="slidenum">
              <a:rPr lang="en-US" smtClean="0"/>
              <a:pPr/>
              <a:t>197</a:t>
            </a:fld>
            <a:endParaRPr lang="en-US" dirty="0"/>
          </a:p>
        </p:txBody>
      </p:sp>
    </p:spTree>
    <p:extLst>
      <p:ext uri="{BB962C8B-B14F-4D97-AF65-F5344CB8AC3E}">
        <p14:creationId xmlns:p14="http://schemas.microsoft.com/office/powerpoint/2010/main" val="533618275"/>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noProof="0" dirty="0"/>
              <a:t>Granting Access to Parameters</a:t>
            </a:r>
          </a:p>
        </p:txBody>
      </p:sp>
      <p:graphicFrame>
        <p:nvGraphicFramePr>
          <p:cNvPr id="6" name="Tableau 5"/>
          <p:cNvGraphicFramePr>
            <a:graphicFrameLocks noGrp="1"/>
          </p:cNvGraphicFramePr>
          <p:nvPr>
            <p:extLst/>
          </p:nvPr>
        </p:nvGraphicFramePr>
        <p:xfrm>
          <a:off x="457200" y="1398999"/>
          <a:ext cx="8153400" cy="4258469"/>
        </p:xfrm>
        <a:graphic>
          <a:graphicData uri="http://schemas.openxmlformats.org/drawingml/2006/table">
            <a:tbl>
              <a:tblPr firstRow="1" bandRow="1">
                <a:tableStyleId>{5C22544A-7EE6-4342-B048-85BDC9FD1C3A}</a:tableStyleId>
              </a:tblPr>
              <a:tblGrid>
                <a:gridCol w="4076700">
                  <a:extLst>
                    <a:ext uri="{9D8B030D-6E8A-4147-A177-3AD203B41FA5}">
                      <a16:colId xmlns:a16="http://schemas.microsoft.com/office/drawing/2014/main" xmlns="" val="20000"/>
                    </a:ext>
                  </a:extLst>
                </a:gridCol>
                <a:gridCol w="4076700">
                  <a:extLst>
                    <a:ext uri="{9D8B030D-6E8A-4147-A177-3AD203B41FA5}">
                      <a16:colId xmlns:a16="http://schemas.microsoft.com/office/drawing/2014/main" xmlns="" val="20001"/>
                    </a:ext>
                  </a:extLst>
                </a:gridCol>
              </a:tblGrid>
              <a:tr h="511773">
                <a:tc>
                  <a:txBody>
                    <a:bodyPr/>
                    <a:lstStyle/>
                    <a:p>
                      <a:r>
                        <a:rPr lang="en-US" sz="1400" dirty="0"/>
                        <a:t>Parameter</a:t>
                      </a:r>
                    </a:p>
                  </a:txBody>
                  <a:tcPr/>
                </a:tc>
                <a:tc>
                  <a:txBody>
                    <a:bodyPr/>
                    <a:lstStyle/>
                    <a:p>
                      <a:r>
                        <a:rPr lang="en-US" sz="1400" dirty="0"/>
                        <a:t>If the parameter is allowed</a:t>
                      </a:r>
                      <a:r>
                        <a:rPr lang="en-US" sz="1400" baseline="0" dirty="0"/>
                        <a:t> in the Style Manager menu, the user can</a:t>
                      </a:r>
                      <a:endParaRPr lang="en-US" sz="1400" dirty="0"/>
                    </a:p>
                  </a:txBody>
                  <a:tcPr/>
                </a:tc>
                <a:extLst>
                  <a:ext uri="{0D108BD9-81ED-4DB2-BD59-A6C34878D82A}">
                    <a16:rowId xmlns:a16="http://schemas.microsoft.com/office/drawing/2014/main" xmlns="" val="10000"/>
                  </a:ext>
                </a:extLst>
              </a:tr>
              <a:tr h="597441">
                <a:tc>
                  <a:txBody>
                    <a:bodyPr/>
                    <a:lstStyle/>
                    <a:p>
                      <a:r>
                        <a:rPr lang="en-US" sz="1400" dirty="0"/>
                        <a:t>Hide attribute profile tools</a:t>
                      </a:r>
                    </a:p>
                  </a:txBody>
                  <a:tcPr/>
                </a:tc>
                <a:tc>
                  <a:txBody>
                    <a:bodyPr/>
                    <a:lstStyle/>
                    <a:p>
                      <a:r>
                        <a:rPr lang="en-US" sz="1400" dirty="0"/>
                        <a:t>Not</a:t>
                      </a:r>
                      <a:r>
                        <a:rPr lang="en-US" sz="1400" baseline="0" dirty="0"/>
                        <a:t> use the</a:t>
                      </a:r>
                      <a:r>
                        <a:rPr lang="en-US" sz="1400" dirty="0"/>
                        <a:t> 'New' and the 'Edit' buttons in the Attribute chooser dialog</a:t>
                      </a:r>
                    </a:p>
                  </a:txBody>
                  <a:tcPr/>
                </a:tc>
                <a:extLst>
                  <a:ext uri="{0D108BD9-81ED-4DB2-BD59-A6C34878D82A}">
                    <a16:rowId xmlns:a16="http://schemas.microsoft.com/office/drawing/2014/main" xmlns="" val="10001"/>
                  </a:ext>
                </a:extLst>
              </a:tr>
              <a:tr h="737559">
                <a:tc>
                  <a:txBody>
                    <a:bodyPr/>
                    <a:lstStyle/>
                    <a:p>
                      <a:r>
                        <a:rPr lang="en-US" sz="1400" dirty="0"/>
                        <a:t>Limit access to folder changes within OPX2 IS to the following list of users or</a:t>
                      </a:r>
                      <a:r>
                        <a:rPr lang="en-US" sz="1400" baseline="0" dirty="0"/>
                        <a:t> groups</a:t>
                      </a:r>
                      <a:endParaRPr lang="en-US" sz="1400" dirty="0"/>
                    </a:p>
                  </a:txBody>
                  <a:tcPr/>
                </a:tc>
                <a:tc>
                  <a:txBody>
                    <a:bodyPr/>
                    <a:lstStyle/>
                    <a:p>
                      <a:r>
                        <a:rPr lang="en-US" sz="1400" dirty="0"/>
                        <a:t>Add styles</a:t>
                      </a:r>
                      <a:r>
                        <a:rPr lang="en-US" sz="1400" baseline="0" dirty="0"/>
                        <a:t> as shortcuts</a:t>
                      </a:r>
                      <a:endParaRPr lang="en-US" sz="1400" dirty="0"/>
                    </a:p>
                  </a:txBody>
                  <a:tcPr/>
                </a:tc>
                <a:extLst>
                  <a:ext uri="{0D108BD9-81ED-4DB2-BD59-A6C34878D82A}">
                    <a16:rowId xmlns:a16="http://schemas.microsoft.com/office/drawing/2014/main" xmlns="" val="10002"/>
                  </a:ext>
                </a:extLst>
              </a:tr>
              <a:tr h="544912">
                <a:tc>
                  <a:txBody>
                    <a:bodyPr/>
                    <a:lstStyle/>
                    <a:p>
                      <a:r>
                        <a:rPr lang="en-US" sz="1400" dirty="0"/>
                        <a:t>Limit access to style export within OPX2 IS to the following list of users or groups</a:t>
                      </a:r>
                    </a:p>
                  </a:txBody>
                  <a:tcPr/>
                </a:tc>
                <a:tc>
                  <a:txBody>
                    <a:bodyPr/>
                    <a:lstStyle/>
                    <a:p>
                      <a:r>
                        <a:rPr lang="en-US" sz="1400" dirty="0"/>
                        <a:t>Export styles</a:t>
                      </a:r>
                    </a:p>
                  </a:txBody>
                  <a:tcPr/>
                </a:tc>
                <a:extLst>
                  <a:ext uri="{0D108BD9-81ED-4DB2-BD59-A6C34878D82A}">
                    <a16:rowId xmlns:a16="http://schemas.microsoft.com/office/drawing/2014/main" xmlns="" val="10003"/>
                  </a:ext>
                </a:extLst>
              </a:tr>
              <a:tr h="526825">
                <a:tc>
                  <a:txBody>
                    <a:bodyPr/>
                    <a:lstStyle/>
                    <a:p>
                      <a:r>
                        <a:rPr lang="en-US" sz="1400" dirty="0"/>
                        <a:t>Limit columns organization of tables within OPX2 IS to the following list of users or groups</a:t>
                      </a:r>
                    </a:p>
                  </a:txBody>
                  <a:tcPr/>
                </a:tc>
                <a:tc>
                  <a:txBody>
                    <a:bodyPr/>
                    <a:lstStyle/>
                    <a:p>
                      <a:r>
                        <a:rPr lang="en-US" sz="1400" dirty="0"/>
                        <a:t>Use the </a:t>
                      </a:r>
                      <a:r>
                        <a:rPr lang="en-US" sz="1400" b="1" dirty="0"/>
                        <a:t>Organize Columns </a:t>
                      </a:r>
                      <a:r>
                        <a:rPr lang="en-US" sz="1400" dirty="0"/>
                        <a:t>button</a:t>
                      </a:r>
                    </a:p>
                  </a:txBody>
                  <a:tcPr/>
                </a:tc>
                <a:extLst>
                  <a:ext uri="{0D108BD9-81ED-4DB2-BD59-A6C34878D82A}">
                    <a16:rowId xmlns:a16="http://schemas.microsoft.com/office/drawing/2014/main" xmlns="" val="10004"/>
                  </a:ext>
                </a:extLst>
              </a:tr>
              <a:tr h="526825">
                <a:tc>
                  <a:txBody>
                    <a:bodyPr/>
                    <a:lstStyle/>
                    <a:p>
                      <a:r>
                        <a:rPr lang="en-US" sz="1400" dirty="0"/>
                        <a:t>Limit style updates</a:t>
                      </a:r>
                      <a:r>
                        <a:rPr lang="en-US" sz="1400" baseline="0" dirty="0"/>
                        <a:t> within OPX2 IS to the following list of users or groups</a:t>
                      </a:r>
                      <a:endParaRPr lang="en-US" sz="1400" dirty="0"/>
                    </a:p>
                  </a:txBody>
                  <a:tcPr/>
                </a:tc>
                <a:tc>
                  <a:txBody>
                    <a:bodyPr/>
                    <a:lstStyle/>
                    <a:p>
                      <a:r>
                        <a:rPr lang="en-US" sz="1400" dirty="0"/>
                        <a:t>Update styles</a:t>
                      </a:r>
                    </a:p>
                  </a:txBody>
                  <a:tcPr/>
                </a:tc>
                <a:extLst>
                  <a:ext uri="{0D108BD9-81ED-4DB2-BD59-A6C34878D82A}">
                    <a16:rowId xmlns:a16="http://schemas.microsoft.com/office/drawing/2014/main" xmlns="" val="10005"/>
                  </a:ext>
                </a:extLst>
              </a:tr>
              <a:tr h="806747">
                <a:tc>
                  <a:txBody>
                    <a:bodyPr/>
                    <a:lstStyle/>
                    <a:p>
                      <a:r>
                        <a:rPr lang="en-US" sz="1400" dirty="0"/>
                        <a:t>Limit the access to advanced chart parameters within OPX2 IS to the following list of users or groups</a:t>
                      </a:r>
                    </a:p>
                  </a:txBody>
                  <a:tcPr/>
                </a:tc>
                <a:tc>
                  <a:txBody>
                    <a:bodyPr/>
                    <a:lstStyle/>
                    <a:p>
                      <a:r>
                        <a:rPr lang="en-US" sz="1400" dirty="0"/>
                        <a:t>Use</a:t>
                      </a:r>
                      <a:r>
                        <a:rPr lang="en-US" sz="1400" baseline="0" dirty="0"/>
                        <a:t> the </a:t>
                      </a:r>
                      <a:r>
                        <a:rPr lang="en-US" sz="1400" b="1" baseline="0" dirty="0"/>
                        <a:t>Change chart properties </a:t>
                      </a:r>
                      <a:r>
                        <a:rPr lang="en-US" sz="1400" baseline="0" dirty="0"/>
                        <a:t>button</a:t>
                      </a:r>
                      <a:endParaRPr lang="en-US" sz="1400" dirty="0"/>
                    </a:p>
                  </a:txBody>
                  <a:tcPr/>
                </a:tc>
                <a:extLst>
                  <a:ext uri="{0D108BD9-81ED-4DB2-BD59-A6C34878D82A}">
                    <a16:rowId xmlns:a16="http://schemas.microsoft.com/office/drawing/2014/main" xmlns="" val="10006"/>
                  </a:ext>
                </a:extLst>
              </a:tr>
            </a:tbl>
          </a:graphicData>
        </a:graphic>
      </p:graphicFrame>
      <p:sp>
        <p:nvSpPr>
          <p:cNvPr id="7" name="Footer Placeholder 3">
            <a:extLst>
              <a:ext uri="{FF2B5EF4-FFF2-40B4-BE49-F238E27FC236}">
                <a16:creationId xmlns:a16="http://schemas.microsoft.com/office/drawing/2014/main" xmlns="" id="{F1CC31E2-D518-45BF-9B5A-F05D12075376}"/>
              </a:ext>
            </a:extLst>
          </p:cNvPr>
          <p:cNvSpPr>
            <a:spLocks noGrp="1"/>
          </p:cNvSpPr>
          <p:nvPr>
            <p:ph type="ftr" sz="quarter" idx="11"/>
          </p:nvPr>
        </p:nvSpPr>
        <p:spPr>
          <a:xfrm>
            <a:off x="5638800" y="6416679"/>
            <a:ext cx="2895600" cy="365125"/>
          </a:xfrm>
        </p:spPr>
        <p:txBody>
          <a:bodyPr/>
          <a:lstStyle/>
          <a:p>
            <a:r>
              <a:rPr lang="en-US" dirty="0"/>
              <a:t>© 2018 </a:t>
            </a:r>
            <a:r>
              <a:rPr lang="en-US" dirty="0" err="1"/>
              <a:t>Planisware</a:t>
            </a:r>
            <a:endParaRPr lang="en-US" dirty="0"/>
          </a:p>
        </p:txBody>
      </p:sp>
      <p:sp>
        <p:nvSpPr>
          <p:cNvPr id="8" name="Slide Number Placeholder 4">
            <a:extLst>
              <a:ext uri="{FF2B5EF4-FFF2-40B4-BE49-F238E27FC236}">
                <a16:creationId xmlns:a16="http://schemas.microsoft.com/office/drawing/2014/main" xmlns="" id="{7C42EA30-CB80-4147-82EC-6A15594C1618}"/>
              </a:ext>
            </a:extLst>
          </p:cNvPr>
          <p:cNvSpPr>
            <a:spLocks noGrp="1"/>
          </p:cNvSpPr>
          <p:nvPr>
            <p:ph type="sldNum" sz="quarter" idx="12"/>
          </p:nvPr>
        </p:nvSpPr>
        <p:spPr>
          <a:xfrm>
            <a:off x="8610600" y="6416679"/>
            <a:ext cx="457200" cy="365125"/>
          </a:xfrm>
        </p:spPr>
        <p:txBody>
          <a:bodyPr/>
          <a:lstStyle/>
          <a:p>
            <a:fld id="{AA6609B8-1C18-4083-9988-A5F5F3686A15}" type="slidenum">
              <a:rPr lang="en-US" smtClean="0"/>
              <a:pPr/>
              <a:t>198</a:t>
            </a:fld>
            <a:endParaRPr lang="en-US" dirty="0"/>
          </a:p>
        </p:txBody>
      </p:sp>
    </p:spTree>
    <p:extLst>
      <p:ext uri="{BB962C8B-B14F-4D97-AF65-F5344CB8AC3E}">
        <p14:creationId xmlns:p14="http://schemas.microsoft.com/office/powerpoint/2010/main" val="725199921"/>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noProof="0" dirty="0"/>
              <a:t>Defining Default User Flags</a:t>
            </a:r>
          </a:p>
        </p:txBody>
      </p:sp>
      <p:sp>
        <p:nvSpPr>
          <p:cNvPr id="10" name="ZoneTexte 9"/>
          <p:cNvSpPr txBox="1"/>
          <p:nvPr/>
        </p:nvSpPr>
        <p:spPr>
          <a:xfrm>
            <a:off x="306000" y="762000"/>
            <a:ext cx="8763000" cy="1631216"/>
          </a:xfrm>
          <a:prstGeom prst="rect">
            <a:avLst/>
          </a:prstGeom>
          <a:noFill/>
        </p:spPr>
        <p:txBody>
          <a:bodyPr wrap="square" rtlCol="0">
            <a:spAutoFit/>
          </a:bodyPr>
          <a:lstStyle/>
          <a:p>
            <a:r>
              <a:rPr lang="en-US" sz="2000" dirty="0"/>
              <a:t>When creating a new user or assigning a user to profile, the user will inherit from the values defined here. </a:t>
            </a:r>
          </a:p>
          <a:p>
            <a:r>
              <a:rPr lang="en-US" sz="2000" dirty="0"/>
              <a:t>To define the default user flags:</a:t>
            </a:r>
          </a:p>
          <a:p>
            <a:pPr marL="285750" indent="-285750">
              <a:buFont typeface="Arial" panose="020B0604020202020204" pitchFamily="34" charset="0"/>
              <a:buChar char="•"/>
            </a:pPr>
            <a:r>
              <a:rPr lang="en-US" sz="2000" dirty="0"/>
              <a:t>In the </a:t>
            </a:r>
            <a:r>
              <a:rPr lang="en-US" sz="2000" b="1" dirty="0">
                <a:solidFill>
                  <a:schemeClr val="accent1"/>
                </a:solidFill>
              </a:rPr>
              <a:t>Administration</a:t>
            </a:r>
            <a:r>
              <a:rPr lang="en-US" sz="2000" dirty="0"/>
              <a:t> module, on the </a:t>
            </a:r>
            <a:r>
              <a:rPr lang="en-US" sz="2000" b="1" dirty="0">
                <a:solidFill>
                  <a:schemeClr val="accent1"/>
                </a:solidFill>
              </a:rPr>
              <a:t>Profile management </a:t>
            </a:r>
            <a:r>
              <a:rPr lang="en-US" sz="2000" dirty="0"/>
              <a:t>page, click the </a:t>
            </a:r>
            <a:r>
              <a:rPr lang="en-US" sz="2000" b="1" dirty="0">
                <a:solidFill>
                  <a:schemeClr val="accent1"/>
                </a:solidFill>
              </a:rPr>
              <a:t>User flags</a:t>
            </a:r>
            <a:r>
              <a:rPr lang="en-US" sz="2000" dirty="0"/>
              <a:t> shortcut. The list of the profiles and parameters is displayed.</a:t>
            </a:r>
          </a:p>
        </p:txBody>
      </p:sp>
      <p:sp>
        <p:nvSpPr>
          <p:cNvPr id="7" name="ZoneTexte 6"/>
          <p:cNvSpPr txBox="1"/>
          <p:nvPr/>
        </p:nvSpPr>
        <p:spPr>
          <a:xfrm>
            <a:off x="1524000" y="4495800"/>
            <a:ext cx="7086600" cy="369332"/>
          </a:xfrm>
          <a:prstGeom prst="rect">
            <a:avLst/>
          </a:prstGeom>
          <a:noFill/>
        </p:spPr>
        <p:txBody>
          <a:bodyPr wrap="square" rtlCol="0">
            <a:spAutoFit/>
          </a:bodyPr>
          <a:lstStyle/>
          <a:p>
            <a:r>
              <a:rPr lang="en-US" dirty="0"/>
              <a:t>The flag is activated for the users having this profile. </a:t>
            </a:r>
          </a:p>
        </p:txBody>
      </p:sp>
      <p:sp>
        <p:nvSpPr>
          <p:cNvPr id="12" name="ZoneTexte 11"/>
          <p:cNvSpPr txBox="1"/>
          <p:nvPr/>
        </p:nvSpPr>
        <p:spPr>
          <a:xfrm>
            <a:off x="1524000" y="5334000"/>
            <a:ext cx="5029200" cy="369332"/>
          </a:xfrm>
          <a:prstGeom prst="rect">
            <a:avLst/>
          </a:prstGeom>
          <a:noFill/>
        </p:spPr>
        <p:txBody>
          <a:bodyPr wrap="square" rtlCol="0">
            <a:spAutoFit/>
          </a:bodyPr>
          <a:lstStyle/>
          <a:p>
            <a:r>
              <a:rPr lang="en-US" dirty="0"/>
              <a:t>The flag is not relevant for the profile.</a:t>
            </a:r>
          </a:p>
        </p:txBody>
      </p:sp>
      <p:sp>
        <p:nvSpPr>
          <p:cNvPr id="13" name="ZoneTexte 12"/>
          <p:cNvSpPr txBox="1"/>
          <p:nvPr/>
        </p:nvSpPr>
        <p:spPr>
          <a:xfrm>
            <a:off x="1524000" y="4924064"/>
            <a:ext cx="5715000" cy="369332"/>
          </a:xfrm>
          <a:prstGeom prst="rect">
            <a:avLst/>
          </a:prstGeom>
          <a:noFill/>
        </p:spPr>
        <p:txBody>
          <a:bodyPr wrap="square" rtlCol="0">
            <a:spAutoFit/>
          </a:bodyPr>
          <a:lstStyle/>
          <a:p>
            <a:r>
              <a:rPr lang="en-US" dirty="0"/>
              <a:t>The flag is deactivated for the users having this profile.</a:t>
            </a:r>
          </a:p>
        </p:txBody>
      </p:sp>
      <p:sp>
        <p:nvSpPr>
          <p:cNvPr id="14" name="ZoneTexte 13"/>
          <p:cNvSpPr txBox="1"/>
          <p:nvPr/>
        </p:nvSpPr>
        <p:spPr>
          <a:xfrm>
            <a:off x="306000" y="5715000"/>
            <a:ext cx="8763000" cy="923330"/>
          </a:xfrm>
          <a:prstGeom prst="rect">
            <a:avLst/>
          </a:prstGeom>
          <a:noFill/>
        </p:spPr>
        <p:txBody>
          <a:bodyPr wrap="square" rtlCol="0">
            <a:spAutoFit/>
          </a:bodyPr>
          <a:lstStyle/>
          <a:p>
            <a:r>
              <a:rPr lang="en-US" b="1" dirty="0"/>
              <a:t>Note</a:t>
            </a:r>
            <a:r>
              <a:rPr lang="en-US" dirty="0"/>
              <a:t>: It is possible to change the flags for a particular user.</a:t>
            </a:r>
          </a:p>
          <a:p>
            <a:r>
              <a:rPr lang="en-US" b="1" dirty="0"/>
              <a:t>Note</a:t>
            </a:r>
            <a:r>
              <a:rPr lang="en-US" dirty="0"/>
              <a:t>: It is still possible to manually modify the user flags after the creation of the user or after assigning a profile. This will not update existing user rights.</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4540" y="4495800"/>
            <a:ext cx="541308" cy="12075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5" name="Rectangle 14"/>
          <p:cNvSpPr/>
          <p:nvPr/>
        </p:nvSpPr>
        <p:spPr>
          <a:xfrm>
            <a:off x="1143000" y="2952000"/>
            <a:ext cx="856716" cy="10753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4"/>
          <a:stretch>
            <a:fillRect/>
          </a:stretch>
        </p:blipFill>
        <p:spPr>
          <a:xfrm>
            <a:off x="191700" y="2575313"/>
            <a:ext cx="8876100" cy="1670115"/>
          </a:xfrm>
          <a:prstGeom prst="rect">
            <a:avLst/>
          </a:prstGeom>
        </p:spPr>
      </p:pic>
      <p:sp>
        <p:nvSpPr>
          <p:cNvPr id="16" name="Footer Placeholder 3">
            <a:extLst>
              <a:ext uri="{FF2B5EF4-FFF2-40B4-BE49-F238E27FC236}">
                <a16:creationId xmlns:a16="http://schemas.microsoft.com/office/drawing/2014/main" xmlns="" id="{DEE44EBD-BA35-4E7E-A323-EFC505641A73}"/>
              </a:ext>
            </a:extLst>
          </p:cNvPr>
          <p:cNvSpPr>
            <a:spLocks noGrp="1"/>
          </p:cNvSpPr>
          <p:nvPr>
            <p:ph type="ftr" sz="quarter" idx="11"/>
          </p:nvPr>
        </p:nvSpPr>
        <p:spPr>
          <a:xfrm>
            <a:off x="5638800" y="6416679"/>
            <a:ext cx="2895600" cy="365125"/>
          </a:xfrm>
        </p:spPr>
        <p:txBody>
          <a:bodyPr/>
          <a:lstStyle/>
          <a:p>
            <a:r>
              <a:rPr lang="en-US" dirty="0"/>
              <a:t>© 2018 </a:t>
            </a:r>
            <a:r>
              <a:rPr lang="en-US" dirty="0" err="1"/>
              <a:t>Planisware</a:t>
            </a:r>
            <a:endParaRPr lang="en-US" dirty="0"/>
          </a:p>
        </p:txBody>
      </p:sp>
      <p:sp>
        <p:nvSpPr>
          <p:cNvPr id="17" name="Slide Number Placeholder 4">
            <a:extLst>
              <a:ext uri="{FF2B5EF4-FFF2-40B4-BE49-F238E27FC236}">
                <a16:creationId xmlns:a16="http://schemas.microsoft.com/office/drawing/2014/main" xmlns="" id="{9BDD33D0-9AB8-4924-A6B6-CBE9FF0BDA9C}"/>
              </a:ext>
            </a:extLst>
          </p:cNvPr>
          <p:cNvSpPr>
            <a:spLocks noGrp="1"/>
          </p:cNvSpPr>
          <p:nvPr>
            <p:ph type="sldNum" sz="quarter" idx="12"/>
          </p:nvPr>
        </p:nvSpPr>
        <p:spPr>
          <a:xfrm>
            <a:off x="8610600" y="6416679"/>
            <a:ext cx="457200" cy="365125"/>
          </a:xfrm>
        </p:spPr>
        <p:txBody>
          <a:bodyPr/>
          <a:lstStyle/>
          <a:p>
            <a:fld id="{AA6609B8-1C18-4083-9988-A5F5F3686A15}" type="slidenum">
              <a:rPr lang="en-US" smtClean="0"/>
              <a:pPr/>
              <a:t>199</a:t>
            </a:fld>
            <a:endParaRPr lang="en-US" dirty="0"/>
          </a:p>
        </p:txBody>
      </p:sp>
    </p:spTree>
    <p:extLst>
      <p:ext uri="{BB962C8B-B14F-4D97-AF65-F5344CB8AC3E}">
        <p14:creationId xmlns:p14="http://schemas.microsoft.com/office/powerpoint/2010/main" val="16550729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Grafik 7">
            <a:extLst>
              <a:ext uri="{FF2B5EF4-FFF2-40B4-BE49-F238E27FC236}">
                <a16:creationId xmlns:a16="http://schemas.microsoft.com/office/drawing/2014/main" xmlns="" id="{B0904071-C38B-48C2-8834-5E1581A0B6C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11424" y="1199739"/>
            <a:ext cx="3043077" cy="3043077"/>
          </a:xfrm>
          <a:prstGeom prst="round2DiagRect">
            <a:avLst>
              <a:gd name="adj1" fmla="val 16667"/>
              <a:gd name="adj2" fmla="val 0"/>
            </a:avLst>
          </a:prstGeom>
          <a:ln w="88900" cap="sq">
            <a:solidFill>
              <a:srgbClr val="C5007B">
                <a:alpha val="50196"/>
              </a:srgbClr>
            </a:solidFill>
            <a:miter lim="800000"/>
          </a:ln>
          <a:effectLst>
            <a:outerShdw blurRad="254000" algn="tl" rotWithShape="0">
              <a:srgbClr val="000000">
                <a:alpha val="43000"/>
              </a:srgbClr>
            </a:outerShdw>
          </a:effectLst>
        </p:spPr>
      </p:pic>
      <p:sp>
        <p:nvSpPr>
          <p:cNvPr id="6" name="Title 5"/>
          <p:cNvSpPr>
            <a:spLocks noGrp="1"/>
          </p:cNvSpPr>
          <p:nvPr>
            <p:ph type="title"/>
          </p:nvPr>
        </p:nvSpPr>
        <p:spPr/>
        <p:txBody>
          <a:bodyPr/>
          <a:lstStyle/>
          <a:p>
            <a:r>
              <a:rPr lang="en-US" noProof="0" dirty="0"/>
              <a:t>About the presenter</a:t>
            </a:r>
          </a:p>
        </p:txBody>
      </p:sp>
      <p:sp>
        <p:nvSpPr>
          <p:cNvPr id="7" name="Content Placeholder 6"/>
          <p:cNvSpPr>
            <a:spLocks noGrp="1"/>
          </p:cNvSpPr>
          <p:nvPr>
            <p:ph idx="1"/>
          </p:nvPr>
        </p:nvSpPr>
        <p:spPr>
          <a:xfrm>
            <a:off x="361950" y="4454385"/>
            <a:ext cx="8477250" cy="1828800"/>
          </a:xfrm>
        </p:spPr>
        <p:txBody>
          <a:bodyPr>
            <a:normAutofit fontScale="92500" lnSpcReduction="20000"/>
          </a:bodyPr>
          <a:lstStyle/>
          <a:p>
            <a:pPr marL="0" indent="0" algn="ctr">
              <a:buNone/>
            </a:pPr>
            <a:r>
              <a:rPr lang="en-US" dirty="0"/>
              <a:t>Anh-Thy</a:t>
            </a:r>
            <a:r>
              <a:rPr lang="en-US" noProof="0" dirty="0"/>
              <a:t> Le</a:t>
            </a:r>
          </a:p>
          <a:p>
            <a:pPr marL="0" indent="0" algn="ctr">
              <a:buNone/>
            </a:pPr>
            <a:r>
              <a:rPr lang="en-US" noProof="0" dirty="0"/>
              <a:t>Consultant, Planisware</a:t>
            </a:r>
          </a:p>
          <a:p>
            <a:pPr marL="0" indent="0" algn="ctr">
              <a:buNone/>
            </a:pPr>
            <a:r>
              <a:rPr lang="en-US" dirty="0" err="1"/>
              <a:t>Anhthy.le</a:t>
            </a:r>
            <a:r>
              <a:rPr lang="en-US" noProof="0" dirty="0"/>
              <a:t>@</a:t>
            </a:r>
            <a:r>
              <a:rPr lang="en-US" dirty="0"/>
              <a:t>p</a:t>
            </a:r>
            <a:r>
              <a:rPr lang="en-US" noProof="0" dirty="0"/>
              <a:t>lanisware.com</a:t>
            </a:r>
          </a:p>
          <a:p>
            <a:pPr marL="0" indent="0" algn="ctr">
              <a:buNone/>
            </a:pPr>
            <a:endParaRPr lang="en-US" noProof="0" dirty="0"/>
          </a:p>
          <a:p>
            <a:pPr marL="0" indent="0" algn="ctr">
              <a:buNone/>
            </a:pPr>
            <a:r>
              <a:rPr lang="en-US" noProof="0" dirty="0"/>
              <a:t>Based in San Francisco, CA</a:t>
            </a:r>
          </a:p>
        </p:txBody>
      </p:sp>
      <p:sp>
        <p:nvSpPr>
          <p:cNvPr id="4" name="Footer Placeholder 3"/>
          <p:cNvSpPr>
            <a:spLocks noGrp="1"/>
          </p:cNvSpPr>
          <p:nvPr>
            <p:ph type="ftr" sz="quarter" idx="11"/>
          </p:nvPr>
        </p:nvSpPr>
        <p:spPr/>
        <p:txBody>
          <a:bodyPr/>
          <a:lstStyle/>
          <a:p>
            <a:r>
              <a:rPr lang="en-US" dirty="0"/>
              <a:t>© 2018 </a:t>
            </a:r>
            <a:r>
              <a:rPr lang="en-US" dirty="0" err="1"/>
              <a:t>Planisware</a:t>
            </a:r>
            <a:endParaRPr lang="en-US" dirty="0"/>
          </a:p>
        </p:txBody>
      </p:sp>
      <p:sp>
        <p:nvSpPr>
          <p:cNvPr id="5" name="Slide Number Placeholder 4"/>
          <p:cNvSpPr>
            <a:spLocks noGrp="1"/>
          </p:cNvSpPr>
          <p:nvPr>
            <p:ph type="sldNum" sz="quarter" idx="12"/>
          </p:nvPr>
        </p:nvSpPr>
        <p:spPr/>
        <p:txBody>
          <a:bodyPr/>
          <a:lstStyle/>
          <a:p>
            <a:fld id="{AA6609B8-1C18-4083-9988-A5F5F3686A15}" type="slidenum">
              <a:rPr lang="en-US" smtClean="0"/>
              <a:pPr/>
              <a:t>2</a:t>
            </a:fld>
            <a:endParaRPr lang="en-US" dirty="0"/>
          </a:p>
        </p:txBody>
      </p:sp>
    </p:spTree>
    <p:extLst>
      <p:ext uri="{BB962C8B-B14F-4D97-AF65-F5344CB8AC3E}">
        <p14:creationId xmlns:p14="http://schemas.microsoft.com/office/powerpoint/2010/main" val="34255679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Meet Pam, the Head of Project Management</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724880" y="2895600"/>
            <a:ext cx="1694240" cy="1694240"/>
          </a:xfrm>
          <a:prstGeom prst="ellipse">
            <a:avLst/>
          </a:prstGeom>
          <a:ln w="63500" cap="rnd">
            <a:solidFill>
              <a:schemeClr val="accent1"/>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8" name="Speech Bubble: Oval 7"/>
          <p:cNvSpPr/>
          <p:nvPr/>
        </p:nvSpPr>
        <p:spPr>
          <a:xfrm>
            <a:off x="314962" y="1579349"/>
            <a:ext cx="3190358" cy="1783611"/>
          </a:xfrm>
          <a:prstGeom prst="wedgeEllipseCallout">
            <a:avLst>
              <a:gd name="adj1" fmla="val 52357"/>
              <a:gd name="adj2" fmla="val 362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Our data model and KPIs are always changing! We need a system that is as robust as our organization!</a:t>
            </a:r>
          </a:p>
        </p:txBody>
      </p:sp>
      <p:sp>
        <p:nvSpPr>
          <p:cNvPr id="9" name="Speech Bubble: Oval 8"/>
          <p:cNvSpPr/>
          <p:nvPr/>
        </p:nvSpPr>
        <p:spPr>
          <a:xfrm>
            <a:off x="5723119" y="1645032"/>
            <a:ext cx="2887481" cy="1717928"/>
          </a:xfrm>
          <a:prstGeom prst="wedgeEllipseCallout">
            <a:avLst>
              <a:gd name="adj1" fmla="val -56953"/>
              <a:gd name="adj2" fmla="val 3992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I want the system to perform simple calculations so I do NOT have to!</a:t>
            </a:r>
          </a:p>
        </p:txBody>
      </p:sp>
      <p:sp>
        <p:nvSpPr>
          <p:cNvPr id="10" name="Speech Bubble: Oval 9"/>
          <p:cNvSpPr/>
          <p:nvPr/>
        </p:nvSpPr>
        <p:spPr>
          <a:xfrm>
            <a:off x="314961" y="3951710"/>
            <a:ext cx="3190360" cy="2008508"/>
          </a:xfrm>
          <a:prstGeom prst="wedgeEllipseCallout">
            <a:avLst>
              <a:gd name="adj1" fmla="val 56455"/>
              <a:gd name="adj2" fmla="val -3381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There are so many attributes to keep track of, and we need end users to understand the purpose of each one! </a:t>
            </a:r>
          </a:p>
        </p:txBody>
      </p:sp>
      <p:sp>
        <p:nvSpPr>
          <p:cNvPr id="11" name="Speech Bubble: Oval 10"/>
          <p:cNvSpPr/>
          <p:nvPr/>
        </p:nvSpPr>
        <p:spPr>
          <a:xfrm>
            <a:off x="5723119" y="4166445"/>
            <a:ext cx="2887481" cy="1783611"/>
          </a:xfrm>
          <a:prstGeom prst="wedgeEllipseCallout">
            <a:avLst>
              <a:gd name="adj1" fmla="val -57554"/>
              <a:gd name="adj2" fmla="val -309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We need more control over extending our data model!</a:t>
            </a:r>
          </a:p>
        </p:txBody>
      </p:sp>
      <p:sp>
        <p:nvSpPr>
          <p:cNvPr id="12" name="Espace réservé du pied de page 3">
            <a:extLst>
              <a:ext uri="{FF2B5EF4-FFF2-40B4-BE49-F238E27FC236}">
                <a16:creationId xmlns:a16="http://schemas.microsoft.com/office/drawing/2014/main" xmlns="" id="{513C569C-DE52-41AC-AEF6-E688AC00C9F4}"/>
              </a:ext>
            </a:extLst>
          </p:cNvPr>
          <p:cNvSpPr>
            <a:spLocks noGrp="1"/>
          </p:cNvSpPr>
          <p:nvPr>
            <p:ph type="ftr" sz="quarter" idx="11"/>
          </p:nvPr>
        </p:nvSpPr>
        <p:spPr>
          <a:xfrm>
            <a:off x="5638800" y="6416679"/>
            <a:ext cx="2895600" cy="365125"/>
          </a:xfrm>
        </p:spPr>
        <p:txBody>
          <a:bodyPr/>
          <a:lstStyle/>
          <a:p>
            <a:r>
              <a:rPr lang="en-US" dirty="0"/>
              <a:t>© 2018 Planisware</a:t>
            </a:r>
          </a:p>
        </p:txBody>
      </p:sp>
      <p:sp>
        <p:nvSpPr>
          <p:cNvPr id="13" name="Espace réservé du numéro de diapositive 4">
            <a:extLst>
              <a:ext uri="{FF2B5EF4-FFF2-40B4-BE49-F238E27FC236}">
                <a16:creationId xmlns:a16="http://schemas.microsoft.com/office/drawing/2014/main" xmlns="" id="{4CD15A13-AAD2-4ABF-8F86-7801AF7A7626}"/>
              </a:ext>
            </a:extLst>
          </p:cNvPr>
          <p:cNvSpPr>
            <a:spLocks noGrp="1"/>
          </p:cNvSpPr>
          <p:nvPr>
            <p:ph type="sldNum" sz="quarter" idx="12"/>
          </p:nvPr>
        </p:nvSpPr>
        <p:spPr>
          <a:xfrm>
            <a:off x="8610600" y="6416679"/>
            <a:ext cx="457200" cy="365125"/>
          </a:xfrm>
        </p:spPr>
        <p:txBody>
          <a:bodyPr/>
          <a:lstStyle/>
          <a:p>
            <a:fld id="{AA6609B8-1C18-4083-9988-A5F5F3686A15}" type="slidenum">
              <a:rPr lang="en-US" smtClean="0"/>
              <a:pPr/>
              <a:t>20</a:t>
            </a:fld>
            <a:endParaRPr lang="en-US"/>
          </a:p>
        </p:txBody>
      </p:sp>
    </p:spTree>
    <p:extLst>
      <p:ext uri="{BB962C8B-B14F-4D97-AF65-F5344CB8AC3E}">
        <p14:creationId xmlns:p14="http://schemas.microsoft.com/office/powerpoint/2010/main" val="1443128480"/>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z="4800" noProof="0" dirty="0"/>
              <a:t>ANNEX</a:t>
            </a:r>
          </a:p>
        </p:txBody>
      </p:sp>
      <p:sp>
        <p:nvSpPr>
          <p:cNvPr id="3" name="Espace réservé du texte 2"/>
          <p:cNvSpPr>
            <a:spLocks noGrp="1"/>
          </p:cNvSpPr>
          <p:nvPr>
            <p:ph type="body" idx="1"/>
          </p:nvPr>
        </p:nvSpPr>
        <p:spPr>
          <a:xfrm>
            <a:off x="12879" y="3581400"/>
            <a:ext cx="4787721" cy="1371600"/>
          </a:xfrm>
        </p:spPr>
        <p:txBody>
          <a:bodyPr/>
          <a:lstStyle/>
          <a:p>
            <a:r>
              <a:rPr lang="en-US" noProof="0" dirty="0"/>
              <a:t>Introduction</a:t>
            </a:r>
          </a:p>
        </p:txBody>
      </p:sp>
      <p:sp>
        <p:nvSpPr>
          <p:cNvPr id="6" name="Footer Placeholder 3">
            <a:extLst>
              <a:ext uri="{FF2B5EF4-FFF2-40B4-BE49-F238E27FC236}">
                <a16:creationId xmlns:a16="http://schemas.microsoft.com/office/drawing/2014/main" xmlns="" id="{C18CA17F-55FC-46F0-9F35-5AB4CA5C513D}"/>
              </a:ext>
            </a:extLst>
          </p:cNvPr>
          <p:cNvSpPr>
            <a:spLocks noGrp="1"/>
          </p:cNvSpPr>
          <p:nvPr>
            <p:ph type="ftr" sz="quarter" idx="11"/>
          </p:nvPr>
        </p:nvSpPr>
        <p:spPr>
          <a:xfrm>
            <a:off x="5638800" y="6416679"/>
            <a:ext cx="2895600" cy="365125"/>
          </a:xfrm>
        </p:spPr>
        <p:txBody>
          <a:bodyPr/>
          <a:lstStyle/>
          <a:p>
            <a:r>
              <a:rPr lang="en-US" dirty="0"/>
              <a:t>© 2018 </a:t>
            </a:r>
            <a:r>
              <a:rPr lang="en-US" dirty="0" err="1"/>
              <a:t>Planisware</a:t>
            </a:r>
            <a:endParaRPr lang="en-US" dirty="0"/>
          </a:p>
        </p:txBody>
      </p:sp>
      <p:sp>
        <p:nvSpPr>
          <p:cNvPr id="7" name="Slide Number Placeholder 4">
            <a:extLst>
              <a:ext uri="{FF2B5EF4-FFF2-40B4-BE49-F238E27FC236}">
                <a16:creationId xmlns:a16="http://schemas.microsoft.com/office/drawing/2014/main" xmlns="" id="{D588DD5F-C93A-4C72-8044-0CE396D5EB18}"/>
              </a:ext>
            </a:extLst>
          </p:cNvPr>
          <p:cNvSpPr>
            <a:spLocks noGrp="1"/>
          </p:cNvSpPr>
          <p:nvPr>
            <p:ph type="sldNum" sz="quarter" idx="12"/>
          </p:nvPr>
        </p:nvSpPr>
        <p:spPr>
          <a:xfrm>
            <a:off x="8610600" y="6416679"/>
            <a:ext cx="457200" cy="365125"/>
          </a:xfrm>
        </p:spPr>
        <p:txBody>
          <a:bodyPr/>
          <a:lstStyle/>
          <a:p>
            <a:fld id="{AA6609B8-1C18-4083-9988-A5F5F3686A15}" type="slidenum">
              <a:rPr lang="en-US" smtClean="0"/>
              <a:pPr/>
              <a:t>200</a:t>
            </a:fld>
            <a:endParaRPr lang="en-US" dirty="0"/>
          </a:p>
        </p:txBody>
      </p:sp>
    </p:spTree>
    <p:extLst>
      <p:ext uri="{BB962C8B-B14F-4D97-AF65-F5344CB8AC3E}">
        <p14:creationId xmlns:p14="http://schemas.microsoft.com/office/powerpoint/2010/main" val="3026621585"/>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24384" y="2571980"/>
            <a:ext cx="9144000" cy="2121331"/>
          </a:xfrm>
          <a:prstGeom prst="rect">
            <a:avLst/>
          </a:prstGeom>
        </p:spPr>
      </p:pic>
      <p:sp>
        <p:nvSpPr>
          <p:cNvPr id="2" name="Titre 1"/>
          <p:cNvSpPr>
            <a:spLocks noGrp="1"/>
          </p:cNvSpPr>
          <p:nvPr>
            <p:ph type="title"/>
          </p:nvPr>
        </p:nvSpPr>
        <p:spPr/>
        <p:txBody>
          <a:bodyPr>
            <a:normAutofit/>
          </a:bodyPr>
          <a:lstStyle/>
          <a:p>
            <a:r>
              <a:rPr lang="en-US" noProof="0" dirty="0"/>
              <a:t>Creating data management rules</a:t>
            </a:r>
          </a:p>
        </p:txBody>
      </p:sp>
      <p:sp>
        <p:nvSpPr>
          <p:cNvPr id="5" name="ZoneTexte 4"/>
          <p:cNvSpPr txBox="1"/>
          <p:nvPr/>
        </p:nvSpPr>
        <p:spPr>
          <a:xfrm>
            <a:off x="306000" y="914400"/>
            <a:ext cx="8507187" cy="1323439"/>
          </a:xfrm>
          <a:prstGeom prst="rect">
            <a:avLst/>
          </a:prstGeom>
          <a:noFill/>
        </p:spPr>
        <p:txBody>
          <a:bodyPr wrap="square" rtlCol="0">
            <a:spAutoFit/>
          </a:bodyPr>
          <a:lstStyle/>
          <a:p>
            <a:r>
              <a:rPr lang="en-US" sz="2000" dirty="0"/>
              <a:t>Example 2: Displaying only the OBS elements  belonging to the selected responsibility (in this example, O3).</a:t>
            </a:r>
          </a:p>
          <a:p>
            <a:pPr marL="342900" indent="-342900">
              <a:buFont typeface="Arial" panose="020B0604020202020204" pitchFamily="34" charset="0"/>
              <a:buChar char="•"/>
            </a:pPr>
            <a:r>
              <a:rPr lang="en-US" sz="2000" dirty="0"/>
              <a:t>Select </a:t>
            </a:r>
            <a:r>
              <a:rPr lang="en-US" sz="2000" b="1" dirty="0">
                <a:solidFill>
                  <a:schemeClr val="accent1"/>
                </a:solidFill>
              </a:rPr>
              <a:t>Activity</a:t>
            </a:r>
            <a:r>
              <a:rPr lang="en-US" sz="2000" dirty="0"/>
              <a:t> as </a:t>
            </a:r>
            <a:r>
              <a:rPr lang="en-US" sz="2000" b="1" dirty="0">
                <a:solidFill>
                  <a:schemeClr val="accent1"/>
                </a:solidFill>
              </a:rPr>
              <a:t>Object</a:t>
            </a:r>
            <a:r>
              <a:rPr lang="en-US" sz="2000" dirty="0">
                <a:solidFill>
                  <a:schemeClr val="accent1"/>
                </a:solidFill>
              </a:rPr>
              <a:t> </a:t>
            </a:r>
            <a:r>
              <a:rPr lang="en-US" sz="2000" b="1" dirty="0">
                <a:solidFill>
                  <a:schemeClr val="accent1"/>
                </a:solidFill>
              </a:rPr>
              <a:t>Type</a:t>
            </a:r>
            <a:r>
              <a:rPr lang="en-US" sz="2000" dirty="0"/>
              <a:t>.</a:t>
            </a:r>
          </a:p>
          <a:p>
            <a:pPr marL="342900" indent="-342900">
              <a:buFont typeface="Arial" panose="020B0604020202020204" pitchFamily="34" charset="0"/>
              <a:buChar char="•"/>
            </a:pPr>
            <a:r>
              <a:rPr lang="en-US" sz="2000" dirty="0"/>
              <a:t>To create a DMR:</a:t>
            </a:r>
          </a:p>
        </p:txBody>
      </p:sp>
      <p:sp>
        <p:nvSpPr>
          <p:cNvPr id="8" name="ZoneTexte 7"/>
          <p:cNvSpPr txBox="1"/>
          <p:nvPr/>
        </p:nvSpPr>
        <p:spPr>
          <a:xfrm>
            <a:off x="3276600" y="2644503"/>
            <a:ext cx="2021957" cy="369332"/>
          </a:xfrm>
          <a:prstGeom prst="rect">
            <a:avLst/>
          </a:prstGeom>
          <a:solidFill>
            <a:schemeClr val="bg1"/>
          </a:solidFill>
          <a:effectLst>
            <a:outerShdw blurRad="50800" dist="38100" dir="2700000" algn="tl" rotWithShape="0">
              <a:prstClr val="black">
                <a:alpha val="40000"/>
              </a:prstClr>
            </a:outerShdw>
          </a:effectLst>
        </p:spPr>
        <p:txBody>
          <a:bodyPr wrap="square" rtlCol="0">
            <a:spAutoFit/>
          </a:bodyPr>
          <a:lstStyle/>
          <a:p>
            <a:r>
              <a:rPr lang="en-US" dirty="0"/>
              <a:t>Click the </a:t>
            </a:r>
            <a:r>
              <a:rPr lang="en-US" b="1" dirty="0">
                <a:solidFill>
                  <a:schemeClr val="accent1"/>
                </a:solidFill>
              </a:rPr>
              <a:t>+</a:t>
            </a:r>
            <a:r>
              <a:rPr lang="en-US" dirty="0"/>
              <a:t> button.</a:t>
            </a:r>
          </a:p>
        </p:txBody>
      </p:sp>
      <p:pic>
        <p:nvPicPr>
          <p:cNvPr id="1029" name="Picture 5"/>
          <p:cNvPicPr>
            <a:picLocks noChangeAspect="1" noChangeArrowheads="1"/>
          </p:cNvPicPr>
          <p:nvPr/>
        </p:nvPicPr>
        <p:blipFill rotWithShape="1">
          <a:blip r:embed="rId3">
            <a:extLst>
              <a:ext uri="{28A0092B-C50C-407E-A947-70E740481C1C}">
                <a14:useLocalDpi xmlns:a14="http://schemas.microsoft.com/office/drawing/2010/main" val="0"/>
              </a:ext>
            </a:extLst>
          </a:blip>
          <a:srcRect t="-2379" r="29792" b="41599"/>
          <a:stretch/>
        </p:blipFill>
        <p:spPr bwMode="auto">
          <a:xfrm>
            <a:off x="3531361" y="4465457"/>
            <a:ext cx="3875314" cy="22851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ZoneTexte 10"/>
          <p:cNvSpPr txBox="1"/>
          <p:nvPr/>
        </p:nvSpPr>
        <p:spPr>
          <a:xfrm>
            <a:off x="7525478" y="3421292"/>
            <a:ext cx="1524000" cy="369332"/>
          </a:xfrm>
          <a:prstGeom prst="rect">
            <a:avLst/>
          </a:prstGeom>
          <a:solidFill>
            <a:schemeClr val="bg1"/>
          </a:solidFill>
          <a:effectLst>
            <a:outerShdw blurRad="50800" dist="38100" dir="2700000" algn="tl" rotWithShape="0">
              <a:prstClr val="black">
                <a:alpha val="40000"/>
              </a:prstClr>
            </a:outerShdw>
          </a:effectLst>
        </p:spPr>
        <p:txBody>
          <a:bodyPr wrap="square" rtlCol="0">
            <a:spAutoFit/>
          </a:bodyPr>
          <a:lstStyle/>
          <a:p>
            <a:r>
              <a:rPr lang="en-US" dirty="0"/>
              <a:t>Click </a:t>
            </a:r>
            <a:r>
              <a:rPr lang="en-US" b="1" dirty="0">
                <a:solidFill>
                  <a:schemeClr val="accent1"/>
                </a:solidFill>
              </a:rPr>
              <a:t>Create</a:t>
            </a:r>
            <a:r>
              <a:rPr lang="en-US" dirty="0"/>
              <a:t>.</a:t>
            </a:r>
          </a:p>
        </p:txBody>
      </p:sp>
      <p:sp>
        <p:nvSpPr>
          <p:cNvPr id="6" name="Rectangle à coins arrondis 5"/>
          <p:cNvSpPr/>
          <p:nvPr/>
        </p:nvSpPr>
        <p:spPr>
          <a:xfrm>
            <a:off x="8368859" y="4454881"/>
            <a:ext cx="622741" cy="244114"/>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Connecteur en angle 8"/>
          <p:cNvCxnSpPr>
            <a:stCxn id="11" idx="2"/>
            <a:endCxn id="6" idx="0"/>
          </p:cNvCxnSpPr>
          <p:nvPr/>
        </p:nvCxnSpPr>
        <p:spPr>
          <a:xfrm rot="16200000" flipH="1">
            <a:off x="8151726" y="3926376"/>
            <a:ext cx="664257" cy="392752"/>
          </a:xfrm>
          <a:prstGeom prst="bentConnector3">
            <a:avLst/>
          </a:prstGeom>
          <a:ln w="19050">
            <a:tailEnd type="arrow"/>
          </a:ln>
        </p:spPr>
        <p:style>
          <a:lnRef idx="1">
            <a:schemeClr val="accent1"/>
          </a:lnRef>
          <a:fillRef idx="0">
            <a:schemeClr val="accent1"/>
          </a:fillRef>
          <a:effectRef idx="0">
            <a:schemeClr val="accent1"/>
          </a:effectRef>
          <a:fontRef idx="minor">
            <a:schemeClr val="tx1"/>
          </a:fontRef>
        </p:style>
      </p:cxnSp>
      <p:sp>
        <p:nvSpPr>
          <p:cNvPr id="16" name="Rectangle à coins arrondis 15"/>
          <p:cNvSpPr/>
          <p:nvPr/>
        </p:nvSpPr>
        <p:spPr>
          <a:xfrm>
            <a:off x="133805" y="3998445"/>
            <a:ext cx="4514395" cy="331469"/>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à coins arrondis 16"/>
          <p:cNvSpPr/>
          <p:nvPr/>
        </p:nvSpPr>
        <p:spPr>
          <a:xfrm>
            <a:off x="4419600" y="6096000"/>
            <a:ext cx="2895600" cy="654596"/>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Connecteur en angle 18"/>
          <p:cNvCxnSpPr>
            <a:cxnSpLocks/>
            <a:endCxn id="17" idx="1"/>
          </p:cNvCxnSpPr>
          <p:nvPr/>
        </p:nvCxnSpPr>
        <p:spPr>
          <a:xfrm>
            <a:off x="1834754" y="4329914"/>
            <a:ext cx="2584846" cy="2093384"/>
          </a:xfrm>
          <a:prstGeom prst="bentConnector3">
            <a:avLst>
              <a:gd name="adj1" fmla="val -7780"/>
            </a:avLst>
          </a:prstGeom>
          <a:ln w="19050">
            <a:tailEnd type="arrow"/>
          </a:ln>
        </p:spPr>
        <p:style>
          <a:lnRef idx="1">
            <a:schemeClr val="accent1"/>
          </a:lnRef>
          <a:fillRef idx="0">
            <a:schemeClr val="accent1"/>
          </a:fillRef>
          <a:effectRef idx="0">
            <a:schemeClr val="accent1"/>
          </a:effectRef>
          <a:fontRef idx="minor">
            <a:schemeClr val="tx1"/>
          </a:fontRef>
        </p:style>
      </p:cxnSp>
      <p:sp>
        <p:nvSpPr>
          <p:cNvPr id="10" name="ZoneTexte 9"/>
          <p:cNvSpPr txBox="1"/>
          <p:nvPr/>
        </p:nvSpPr>
        <p:spPr>
          <a:xfrm>
            <a:off x="284229" y="5146361"/>
            <a:ext cx="2808853" cy="923330"/>
          </a:xfrm>
          <a:prstGeom prst="rect">
            <a:avLst/>
          </a:prstGeom>
          <a:solidFill>
            <a:schemeClr val="bg1"/>
          </a:solidFill>
          <a:effectLst>
            <a:outerShdw blurRad="50800" dist="38100" dir="2700000" algn="tl" rotWithShape="0">
              <a:prstClr val="black">
                <a:alpha val="40000"/>
              </a:prstClr>
            </a:outerShdw>
          </a:effectLst>
        </p:spPr>
        <p:txBody>
          <a:bodyPr wrap="square" rtlCol="0">
            <a:spAutoFit/>
          </a:bodyPr>
          <a:lstStyle/>
          <a:p>
            <a:r>
              <a:rPr lang="en-US" dirty="0"/>
              <a:t>With the DMR, only the </a:t>
            </a:r>
            <a:r>
              <a:rPr lang="en-US" b="1" dirty="0">
                <a:solidFill>
                  <a:schemeClr val="accent1"/>
                </a:solidFill>
              </a:rPr>
              <a:t>OBS elements </a:t>
            </a:r>
            <a:r>
              <a:rPr lang="en-US" dirty="0"/>
              <a:t>belonging to O3 are available.</a:t>
            </a:r>
          </a:p>
        </p:txBody>
      </p:sp>
      <p:sp>
        <p:nvSpPr>
          <p:cNvPr id="18" name="Footer Placeholder 3">
            <a:extLst>
              <a:ext uri="{FF2B5EF4-FFF2-40B4-BE49-F238E27FC236}">
                <a16:creationId xmlns:a16="http://schemas.microsoft.com/office/drawing/2014/main" xmlns="" id="{879B4F71-34D2-4EF8-9D9F-17A64064A678}"/>
              </a:ext>
            </a:extLst>
          </p:cNvPr>
          <p:cNvSpPr>
            <a:spLocks noGrp="1"/>
          </p:cNvSpPr>
          <p:nvPr>
            <p:ph type="ftr" sz="quarter" idx="11"/>
          </p:nvPr>
        </p:nvSpPr>
        <p:spPr>
          <a:xfrm>
            <a:off x="5638800" y="6416679"/>
            <a:ext cx="2895600" cy="365125"/>
          </a:xfrm>
        </p:spPr>
        <p:txBody>
          <a:bodyPr/>
          <a:lstStyle/>
          <a:p>
            <a:r>
              <a:rPr lang="en-US" dirty="0"/>
              <a:t>© 2018 </a:t>
            </a:r>
            <a:r>
              <a:rPr lang="en-US" dirty="0" err="1"/>
              <a:t>Planisware</a:t>
            </a:r>
            <a:endParaRPr lang="en-US" dirty="0"/>
          </a:p>
        </p:txBody>
      </p:sp>
      <p:sp>
        <p:nvSpPr>
          <p:cNvPr id="20" name="Slide Number Placeholder 4">
            <a:extLst>
              <a:ext uri="{FF2B5EF4-FFF2-40B4-BE49-F238E27FC236}">
                <a16:creationId xmlns:a16="http://schemas.microsoft.com/office/drawing/2014/main" xmlns="" id="{61DBE217-C1E9-411D-AE26-0CA08B211DD6}"/>
              </a:ext>
            </a:extLst>
          </p:cNvPr>
          <p:cNvSpPr>
            <a:spLocks noGrp="1"/>
          </p:cNvSpPr>
          <p:nvPr>
            <p:ph type="sldNum" sz="quarter" idx="12"/>
          </p:nvPr>
        </p:nvSpPr>
        <p:spPr>
          <a:xfrm>
            <a:off x="8610600" y="6416679"/>
            <a:ext cx="457200" cy="365125"/>
          </a:xfrm>
        </p:spPr>
        <p:txBody>
          <a:bodyPr/>
          <a:lstStyle/>
          <a:p>
            <a:fld id="{AA6609B8-1C18-4083-9988-A5F5F3686A15}" type="slidenum">
              <a:rPr lang="en-US" smtClean="0"/>
              <a:pPr/>
              <a:t>201</a:t>
            </a:fld>
            <a:endParaRPr lang="en-US" dirty="0"/>
          </a:p>
        </p:txBody>
      </p:sp>
    </p:spTree>
    <p:extLst>
      <p:ext uri="{BB962C8B-B14F-4D97-AF65-F5344CB8AC3E}">
        <p14:creationId xmlns:p14="http://schemas.microsoft.com/office/powerpoint/2010/main" val="1631917478"/>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en-US" noProof="0" dirty="0"/>
              <a:t>Creating data management rules</a:t>
            </a:r>
          </a:p>
        </p:txBody>
      </p:sp>
      <p:sp>
        <p:nvSpPr>
          <p:cNvPr id="6" name="ZoneTexte 5"/>
          <p:cNvSpPr txBox="1"/>
          <p:nvPr/>
        </p:nvSpPr>
        <p:spPr>
          <a:xfrm>
            <a:off x="306000" y="1066800"/>
            <a:ext cx="8533200" cy="707886"/>
          </a:xfrm>
          <a:prstGeom prst="rect">
            <a:avLst/>
          </a:prstGeom>
          <a:noFill/>
        </p:spPr>
        <p:txBody>
          <a:bodyPr wrap="square" rtlCol="0">
            <a:spAutoFit/>
          </a:bodyPr>
          <a:lstStyle/>
          <a:p>
            <a:r>
              <a:rPr lang="en-US" sz="2000" dirty="0"/>
              <a:t>If you create a DMR on a plain string attribute, to turn a field into a drop-down list in pop-ups, use the formula VALUE IN(). </a:t>
            </a:r>
          </a:p>
        </p:txBody>
      </p:sp>
      <p:pic>
        <p:nvPicPr>
          <p:cNvPr id="5" name="Picture 4"/>
          <p:cNvPicPr>
            <a:picLocks noChangeAspect="1"/>
          </p:cNvPicPr>
          <p:nvPr/>
        </p:nvPicPr>
        <p:blipFill>
          <a:blip r:embed="rId3"/>
          <a:stretch>
            <a:fillRect/>
          </a:stretch>
        </p:blipFill>
        <p:spPr>
          <a:xfrm>
            <a:off x="0" y="2586789"/>
            <a:ext cx="9144000" cy="2213811"/>
          </a:xfrm>
          <a:prstGeom prst="rect">
            <a:avLst/>
          </a:prstGeom>
        </p:spPr>
      </p:pic>
      <p:sp>
        <p:nvSpPr>
          <p:cNvPr id="7" name="Rectangle à coins arrondis 6"/>
          <p:cNvSpPr/>
          <p:nvPr/>
        </p:nvSpPr>
        <p:spPr>
          <a:xfrm>
            <a:off x="914400" y="4191000"/>
            <a:ext cx="3576541" cy="304800"/>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ooter Placeholder 3">
            <a:extLst>
              <a:ext uri="{FF2B5EF4-FFF2-40B4-BE49-F238E27FC236}">
                <a16:creationId xmlns:a16="http://schemas.microsoft.com/office/drawing/2014/main" xmlns="" id="{11E9045C-3C7F-4CA7-9A3C-15306378F086}"/>
              </a:ext>
            </a:extLst>
          </p:cNvPr>
          <p:cNvSpPr>
            <a:spLocks noGrp="1"/>
          </p:cNvSpPr>
          <p:nvPr>
            <p:ph type="ftr" sz="quarter" idx="11"/>
          </p:nvPr>
        </p:nvSpPr>
        <p:spPr>
          <a:xfrm>
            <a:off x="5638800" y="6416679"/>
            <a:ext cx="2895600" cy="365125"/>
          </a:xfrm>
        </p:spPr>
        <p:txBody>
          <a:bodyPr/>
          <a:lstStyle/>
          <a:p>
            <a:r>
              <a:rPr lang="en-US" dirty="0"/>
              <a:t>© 2018 </a:t>
            </a:r>
            <a:r>
              <a:rPr lang="en-US" dirty="0" err="1"/>
              <a:t>Planisware</a:t>
            </a:r>
            <a:endParaRPr lang="en-US" dirty="0"/>
          </a:p>
        </p:txBody>
      </p:sp>
      <p:sp>
        <p:nvSpPr>
          <p:cNvPr id="9" name="Slide Number Placeholder 4">
            <a:extLst>
              <a:ext uri="{FF2B5EF4-FFF2-40B4-BE49-F238E27FC236}">
                <a16:creationId xmlns:a16="http://schemas.microsoft.com/office/drawing/2014/main" xmlns="" id="{FCBDC21F-D0FE-40F9-8572-44224560388B}"/>
              </a:ext>
            </a:extLst>
          </p:cNvPr>
          <p:cNvSpPr>
            <a:spLocks noGrp="1"/>
          </p:cNvSpPr>
          <p:nvPr>
            <p:ph type="sldNum" sz="quarter" idx="12"/>
          </p:nvPr>
        </p:nvSpPr>
        <p:spPr>
          <a:xfrm>
            <a:off x="8610600" y="6416679"/>
            <a:ext cx="457200" cy="365125"/>
          </a:xfrm>
        </p:spPr>
        <p:txBody>
          <a:bodyPr/>
          <a:lstStyle/>
          <a:p>
            <a:fld id="{AA6609B8-1C18-4083-9988-A5F5F3686A15}" type="slidenum">
              <a:rPr lang="en-US" smtClean="0"/>
              <a:pPr/>
              <a:t>202</a:t>
            </a:fld>
            <a:endParaRPr lang="en-US" dirty="0"/>
          </a:p>
        </p:txBody>
      </p:sp>
    </p:spTree>
    <p:extLst>
      <p:ext uri="{BB962C8B-B14F-4D97-AF65-F5344CB8AC3E}">
        <p14:creationId xmlns:p14="http://schemas.microsoft.com/office/powerpoint/2010/main" val="436113467"/>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839200" cy="787624"/>
          </a:xfrm>
        </p:spPr>
        <p:txBody>
          <a:bodyPr/>
          <a:lstStyle/>
          <a:p>
            <a:r>
              <a:rPr lang="en-US" noProof="0" dirty="0"/>
              <a:t>Meet Ivan, the IT Security Officer</a:t>
            </a:r>
          </a:p>
        </p:txBody>
      </p:sp>
      <p:sp>
        <p:nvSpPr>
          <p:cNvPr id="8" name="Speech Bubble: Oval 7"/>
          <p:cNvSpPr/>
          <p:nvPr/>
        </p:nvSpPr>
        <p:spPr>
          <a:xfrm>
            <a:off x="534342" y="928318"/>
            <a:ext cx="3190358" cy="1783611"/>
          </a:xfrm>
          <a:prstGeom prst="wedgeEllipseCallout">
            <a:avLst>
              <a:gd name="adj1" fmla="val 58209"/>
              <a:gd name="adj2" fmla="val 6114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Our data is too accessible by every user. This could cause major data management issues.</a:t>
            </a:r>
          </a:p>
        </p:txBody>
      </p:sp>
      <p:sp>
        <p:nvSpPr>
          <p:cNvPr id="9" name="Speech Bubble: Oval 8"/>
          <p:cNvSpPr/>
          <p:nvPr/>
        </p:nvSpPr>
        <p:spPr>
          <a:xfrm>
            <a:off x="5257797" y="4825526"/>
            <a:ext cx="2887481" cy="1717928"/>
          </a:xfrm>
          <a:prstGeom prst="wedgeEllipseCallout">
            <a:avLst>
              <a:gd name="adj1" fmla="val -50373"/>
              <a:gd name="adj2" fmla="val -6746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We would like to have more visibility into changes of certain attributes.</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24700" y="2856339"/>
            <a:ext cx="1694600" cy="1694600"/>
          </a:xfrm>
          <a:prstGeom prst="ellipse">
            <a:avLst/>
          </a:prstGeom>
          <a:ln w="63500" cap="rnd">
            <a:solidFill>
              <a:schemeClr val="accent1"/>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0" name="Speech Bubble: Oval 9"/>
          <p:cNvSpPr/>
          <p:nvPr/>
        </p:nvSpPr>
        <p:spPr>
          <a:xfrm>
            <a:off x="4572000" y="863824"/>
            <a:ext cx="3219061" cy="1717928"/>
          </a:xfrm>
          <a:prstGeom prst="wedgeEllipseCallout">
            <a:avLst>
              <a:gd name="adj1" fmla="val -36064"/>
              <a:gd name="adj2" fmla="val 6470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We would like users to be alerted when making changes to critical data.</a:t>
            </a:r>
          </a:p>
        </p:txBody>
      </p:sp>
      <p:sp>
        <p:nvSpPr>
          <p:cNvPr id="11" name="Speech Bubble: Oval 10"/>
          <p:cNvSpPr/>
          <p:nvPr/>
        </p:nvSpPr>
        <p:spPr>
          <a:xfrm>
            <a:off x="27993" y="2971053"/>
            <a:ext cx="2887481" cy="1717928"/>
          </a:xfrm>
          <a:prstGeom prst="wedgeEllipseCallout">
            <a:avLst>
              <a:gd name="adj1" fmla="val 74141"/>
              <a:gd name="adj2" fmla="val -655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We need to force users to use the data we need them to use.</a:t>
            </a:r>
          </a:p>
        </p:txBody>
      </p:sp>
      <p:sp>
        <p:nvSpPr>
          <p:cNvPr id="13" name="Speech Bubble: Oval 12"/>
          <p:cNvSpPr/>
          <p:nvPr/>
        </p:nvSpPr>
        <p:spPr>
          <a:xfrm>
            <a:off x="1582667" y="4825526"/>
            <a:ext cx="2887481" cy="1717928"/>
          </a:xfrm>
          <a:prstGeom prst="wedgeEllipseCallout">
            <a:avLst>
              <a:gd name="adj1" fmla="val 35906"/>
              <a:gd name="adj2" fmla="val -6583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Every users can create projects. We need to restrict the creation to Project Managers.</a:t>
            </a:r>
          </a:p>
        </p:txBody>
      </p:sp>
      <p:sp>
        <p:nvSpPr>
          <p:cNvPr id="14" name="Speech Bubble: Oval 13"/>
          <p:cNvSpPr/>
          <p:nvPr/>
        </p:nvSpPr>
        <p:spPr>
          <a:xfrm>
            <a:off x="6015740" y="2670453"/>
            <a:ext cx="2887481" cy="1717928"/>
          </a:xfrm>
          <a:prstGeom prst="wedgeEllipseCallout">
            <a:avLst>
              <a:gd name="adj1" fmla="val -69115"/>
              <a:gd name="adj2" fmla="val 42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The financial team would like access to projects and reports.</a:t>
            </a:r>
          </a:p>
        </p:txBody>
      </p:sp>
      <p:sp>
        <p:nvSpPr>
          <p:cNvPr id="12" name="Rectangle: Rounded Corners 11"/>
          <p:cNvSpPr/>
          <p:nvPr/>
        </p:nvSpPr>
        <p:spPr>
          <a:xfrm>
            <a:off x="798911" y="928318"/>
            <a:ext cx="2661219" cy="25855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Locks</a:t>
            </a:r>
          </a:p>
        </p:txBody>
      </p:sp>
      <p:sp>
        <p:nvSpPr>
          <p:cNvPr id="15" name="Rectangle: Rounded Corners 14"/>
          <p:cNvSpPr/>
          <p:nvPr/>
        </p:nvSpPr>
        <p:spPr>
          <a:xfrm>
            <a:off x="63205" y="2971053"/>
            <a:ext cx="2661219" cy="25855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Data management rules</a:t>
            </a:r>
          </a:p>
        </p:txBody>
      </p:sp>
      <p:sp>
        <p:nvSpPr>
          <p:cNvPr id="16" name="Rectangle: Rounded Corners 15"/>
          <p:cNvSpPr/>
          <p:nvPr/>
        </p:nvSpPr>
        <p:spPr>
          <a:xfrm>
            <a:off x="534342" y="4818828"/>
            <a:ext cx="2661219" cy="25855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User profiles</a:t>
            </a:r>
          </a:p>
        </p:txBody>
      </p:sp>
      <p:sp>
        <p:nvSpPr>
          <p:cNvPr id="17" name="Rectangle: Rounded Corners 16"/>
          <p:cNvSpPr/>
          <p:nvPr/>
        </p:nvSpPr>
        <p:spPr>
          <a:xfrm>
            <a:off x="6271708" y="4818828"/>
            <a:ext cx="2661219" cy="25855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User Trace</a:t>
            </a:r>
          </a:p>
        </p:txBody>
      </p:sp>
      <p:sp>
        <p:nvSpPr>
          <p:cNvPr id="18" name="Rectangle: Rounded Corners 17"/>
          <p:cNvSpPr/>
          <p:nvPr/>
        </p:nvSpPr>
        <p:spPr>
          <a:xfrm>
            <a:off x="6330381" y="2667698"/>
            <a:ext cx="2661219" cy="25855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Access rights</a:t>
            </a:r>
          </a:p>
        </p:txBody>
      </p:sp>
      <p:sp>
        <p:nvSpPr>
          <p:cNvPr id="19" name="Rectangle: Rounded Corners 18"/>
          <p:cNvSpPr/>
          <p:nvPr/>
        </p:nvSpPr>
        <p:spPr>
          <a:xfrm>
            <a:off x="6015740" y="820493"/>
            <a:ext cx="2661219" cy="25855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Alerts</a:t>
            </a:r>
          </a:p>
        </p:txBody>
      </p:sp>
      <p:sp>
        <p:nvSpPr>
          <p:cNvPr id="20" name="Footer Placeholder 3">
            <a:extLst>
              <a:ext uri="{FF2B5EF4-FFF2-40B4-BE49-F238E27FC236}">
                <a16:creationId xmlns:a16="http://schemas.microsoft.com/office/drawing/2014/main" xmlns="" id="{2B9894C9-7CB4-479E-ABC8-5DA68FF6863C}"/>
              </a:ext>
            </a:extLst>
          </p:cNvPr>
          <p:cNvSpPr>
            <a:spLocks noGrp="1"/>
          </p:cNvSpPr>
          <p:nvPr>
            <p:ph type="ftr" sz="quarter" idx="11"/>
          </p:nvPr>
        </p:nvSpPr>
        <p:spPr>
          <a:xfrm>
            <a:off x="5638800" y="6416679"/>
            <a:ext cx="2895600" cy="365125"/>
          </a:xfrm>
        </p:spPr>
        <p:txBody>
          <a:bodyPr/>
          <a:lstStyle/>
          <a:p>
            <a:r>
              <a:rPr lang="en-US" dirty="0"/>
              <a:t>© 2018 </a:t>
            </a:r>
            <a:r>
              <a:rPr lang="en-US" dirty="0" err="1"/>
              <a:t>Planisware</a:t>
            </a:r>
            <a:endParaRPr lang="en-US" dirty="0"/>
          </a:p>
        </p:txBody>
      </p:sp>
      <p:sp>
        <p:nvSpPr>
          <p:cNvPr id="21" name="Slide Number Placeholder 4">
            <a:extLst>
              <a:ext uri="{FF2B5EF4-FFF2-40B4-BE49-F238E27FC236}">
                <a16:creationId xmlns:a16="http://schemas.microsoft.com/office/drawing/2014/main" xmlns="" id="{CA832F2D-B8C0-4A23-814B-09F4CE8DC2E9}"/>
              </a:ext>
            </a:extLst>
          </p:cNvPr>
          <p:cNvSpPr>
            <a:spLocks noGrp="1"/>
          </p:cNvSpPr>
          <p:nvPr>
            <p:ph type="sldNum" sz="quarter" idx="12"/>
          </p:nvPr>
        </p:nvSpPr>
        <p:spPr>
          <a:xfrm>
            <a:off x="8610600" y="6416679"/>
            <a:ext cx="457200" cy="365125"/>
          </a:xfrm>
        </p:spPr>
        <p:txBody>
          <a:bodyPr/>
          <a:lstStyle/>
          <a:p>
            <a:fld id="{AA6609B8-1C18-4083-9988-A5F5F3686A15}" type="slidenum">
              <a:rPr lang="en-US" smtClean="0"/>
              <a:pPr/>
              <a:t>203</a:t>
            </a:fld>
            <a:endParaRPr lang="en-US" dirty="0"/>
          </a:p>
        </p:txBody>
      </p:sp>
    </p:spTree>
    <p:extLst>
      <p:ext uri="{BB962C8B-B14F-4D97-AF65-F5344CB8AC3E}">
        <p14:creationId xmlns:p14="http://schemas.microsoft.com/office/powerpoint/2010/main" val="3684214417"/>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noProof="0" dirty="0"/>
              <a:t>Questions</a:t>
            </a:r>
          </a:p>
        </p:txBody>
      </p:sp>
      <p:sp>
        <p:nvSpPr>
          <p:cNvPr id="3" name="Espace réservé du texte 2"/>
          <p:cNvSpPr>
            <a:spLocks noGrp="1"/>
          </p:cNvSpPr>
          <p:nvPr>
            <p:ph type="body" idx="1"/>
          </p:nvPr>
        </p:nvSpPr>
        <p:spPr>
          <a:xfrm>
            <a:off x="12879" y="3581400"/>
            <a:ext cx="4787721" cy="1371600"/>
          </a:xfrm>
        </p:spPr>
        <p:txBody>
          <a:bodyPr/>
          <a:lstStyle/>
          <a:p>
            <a:endParaRPr lang="en-US" dirty="0"/>
          </a:p>
        </p:txBody>
      </p:sp>
      <p:sp>
        <p:nvSpPr>
          <p:cNvPr id="6" name="Footer Placeholder 3">
            <a:extLst>
              <a:ext uri="{FF2B5EF4-FFF2-40B4-BE49-F238E27FC236}">
                <a16:creationId xmlns:a16="http://schemas.microsoft.com/office/drawing/2014/main" xmlns="" id="{B7DBF589-1ECC-4B74-A767-8581554DFE21}"/>
              </a:ext>
            </a:extLst>
          </p:cNvPr>
          <p:cNvSpPr>
            <a:spLocks noGrp="1"/>
          </p:cNvSpPr>
          <p:nvPr>
            <p:ph type="ftr" sz="quarter" idx="11"/>
          </p:nvPr>
        </p:nvSpPr>
        <p:spPr>
          <a:xfrm>
            <a:off x="5638800" y="6416679"/>
            <a:ext cx="2895600" cy="365125"/>
          </a:xfrm>
        </p:spPr>
        <p:txBody>
          <a:bodyPr/>
          <a:lstStyle/>
          <a:p>
            <a:r>
              <a:rPr lang="en-US" dirty="0"/>
              <a:t>© 2018 </a:t>
            </a:r>
            <a:r>
              <a:rPr lang="en-US" dirty="0" err="1"/>
              <a:t>Planisware</a:t>
            </a:r>
            <a:endParaRPr lang="en-US" dirty="0"/>
          </a:p>
        </p:txBody>
      </p:sp>
      <p:sp>
        <p:nvSpPr>
          <p:cNvPr id="7" name="Slide Number Placeholder 4">
            <a:extLst>
              <a:ext uri="{FF2B5EF4-FFF2-40B4-BE49-F238E27FC236}">
                <a16:creationId xmlns:a16="http://schemas.microsoft.com/office/drawing/2014/main" xmlns="" id="{1034B36D-6F34-4039-BF8F-E64584CCACEC}"/>
              </a:ext>
            </a:extLst>
          </p:cNvPr>
          <p:cNvSpPr>
            <a:spLocks noGrp="1"/>
          </p:cNvSpPr>
          <p:nvPr>
            <p:ph type="sldNum" sz="quarter" idx="12"/>
          </p:nvPr>
        </p:nvSpPr>
        <p:spPr>
          <a:xfrm>
            <a:off x="8610600" y="6416679"/>
            <a:ext cx="457200" cy="365125"/>
          </a:xfrm>
        </p:spPr>
        <p:txBody>
          <a:bodyPr/>
          <a:lstStyle/>
          <a:p>
            <a:fld id="{AA6609B8-1C18-4083-9988-A5F5F3686A15}" type="slidenum">
              <a:rPr lang="en-US" smtClean="0"/>
              <a:pPr/>
              <a:t>204</a:t>
            </a:fld>
            <a:endParaRPr lang="en-US" dirty="0"/>
          </a:p>
        </p:txBody>
      </p:sp>
    </p:spTree>
    <p:extLst>
      <p:ext uri="{BB962C8B-B14F-4D97-AF65-F5344CB8AC3E}">
        <p14:creationId xmlns:p14="http://schemas.microsoft.com/office/powerpoint/2010/main" val="849993263"/>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1608282" y="4210050"/>
            <a:ext cx="5802454" cy="400050"/>
          </a:xfrm>
        </p:spPr>
        <p:txBody>
          <a:bodyPr>
            <a:normAutofit fontScale="90000"/>
          </a:bodyPr>
          <a:lstStyle/>
          <a:p>
            <a:r>
              <a:rPr lang="en-US" noProof="0" dirty="0"/>
              <a:t>Level 1 Configuration – Process and tools</a:t>
            </a:r>
          </a:p>
        </p:txBody>
      </p:sp>
      <p:sp>
        <p:nvSpPr>
          <p:cNvPr id="3" name="Footer Placeholder 3">
            <a:extLst>
              <a:ext uri="{FF2B5EF4-FFF2-40B4-BE49-F238E27FC236}">
                <a16:creationId xmlns:a16="http://schemas.microsoft.com/office/drawing/2014/main" xmlns="" id="{DB9B4C0B-2024-46E9-A9BA-F6DB749932FD}"/>
              </a:ext>
            </a:extLst>
          </p:cNvPr>
          <p:cNvSpPr>
            <a:spLocks noGrp="1"/>
          </p:cNvSpPr>
          <p:nvPr>
            <p:ph type="ftr" sz="quarter" idx="11"/>
          </p:nvPr>
        </p:nvSpPr>
        <p:spPr>
          <a:xfrm>
            <a:off x="5638800" y="6416679"/>
            <a:ext cx="2895600" cy="365125"/>
          </a:xfrm>
        </p:spPr>
        <p:txBody>
          <a:bodyPr/>
          <a:lstStyle/>
          <a:p>
            <a:r>
              <a:rPr lang="en-US" dirty="0"/>
              <a:t>© 2018 </a:t>
            </a:r>
            <a:r>
              <a:rPr lang="en-US" dirty="0" err="1"/>
              <a:t>Planisware</a:t>
            </a:r>
            <a:endParaRPr lang="en-US" dirty="0"/>
          </a:p>
        </p:txBody>
      </p:sp>
      <p:sp>
        <p:nvSpPr>
          <p:cNvPr id="4" name="Slide Number Placeholder 4">
            <a:extLst>
              <a:ext uri="{FF2B5EF4-FFF2-40B4-BE49-F238E27FC236}">
                <a16:creationId xmlns:a16="http://schemas.microsoft.com/office/drawing/2014/main" xmlns="" id="{36C64310-00F1-4C95-AE7E-7C1535A26135}"/>
              </a:ext>
            </a:extLst>
          </p:cNvPr>
          <p:cNvSpPr>
            <a:spLocks noGrp="1"/>
          </p:cNvSpPr>
          <p:nvPr>
            <p:ph type="sldNum" sz="quarter" idx="12"/>
          </p:nvPr>
        </p:nvSpPr>
        <p:spPr>
          <a:xfrm>
            <a:off x="8610600" y="6416679"/>
            <a:ext cx="457200" cy="365125"/>
          </a:xfrm>
        </p:spPr>
        <p:txBody>
          <a:bodyPr/>
          <a:lstStyle/>
          <a:p>
            <a:fld id="{AA6609B8-1C18-4083-9988-A5F5F3686A15}" type="slidenum">
              <a:rPr lang="en-US" smtClean="0"/>
              <a:pPr/>
              <a:t>205</a:t>
            </a:fld>
            <a:endParaRPr lang="en-US" dirty="0"/>
          </a:p>
        </p:txBody>
      </p:sp>
    </p:spTree>
    <p:extLst>
      <p:ext uri="{BB962C8B-B14F-4D97-AF65-F5344CB8AC3E}">
        <p14:creationId xmlns:p14="http://schemas.microsoft.com/office/powerpoint/2010/main" val="2106712518"/>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Agenda (3:00pm – 5:00pm) </a:t>
            </a:r>
          </a:p>
        </p:txBody>
      </p:sp>
      <p:sp>
        <p:nvSpPr>
          <p:cNvPr id="4" name="Content Placeholder 3"/>
          <p:cNvSpPr>
            <a:spLocks noGrp="1"/>
          </p:cNvSpPr>
          <p:nvPr>
            <p:ph idx="1"/>
          </p:nvPr>
        </p:nvSpPr>
        <p:spPr/>
        <p:txBody>
          <a:bodyPr>
            <a:normAutofit/>
          </a:bodyPr>
          <a:lstStyle/>
          <a:p>
            <a:r>
              <a:rPr lang="en-US" noProof="0" dirty="0"/>
              <a:t>Configurable Reports</a:t>
            </a:r>
          </a:p>
          <a:p>
            <a:r>
              <a:rPr lang="en-US" noProof="0" dirty="0"/>
              <a:t>Status Reports</a:t>
            </a:r>
          </a:p>
          <a:p>
            <a:r>
              <a:rPr lang="en-US" noProof="0" dirty="0"/>
              <a:t>Workflows</a:t>
            </a:r>
          </a:p>
          <a:p>
            <a:r>
              <a:rPr lang="en-US" noProof="0" dirty="0"/>
              <a:t>Import Export</a:t>
            </a:r>
          </a:p>
          <a:p>
            <a:r>
              <a:rPr lang="en-US" noProof="0" dirty="0"/>
              <a:t>Code Generator</a:t>
            </a:r>
          </a:p>
        </p:txBody>
      </p:sp>
    </p:spTree>
    <p:extLst>
      <p:ext uri="{BB962C8B-B14F-4D97-AF65-F5344CB8AC3E}">
        <p14:creationId xmlns:p14="http://schemas.microsoft.com/office/powerpoint/2010/main" val="1467212348"/>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noProof="0" dirty="0"/>
              <a:t>Management</a:t>
            </a:r>
          </a:p>
        </p:txBody>
      </p:sp>
      <p:sp>
        <p:nvSpPr>
          <p:cNvPr id="3" name="Espace réservé du texte 2"/>
          <p:cNvSpPr>
            <a:spLocks noGrp="1"/>
          </p:cNvSpPr>
          <p:nvPr>
            <p:ph type="body" idx="1"/>
          </p:nvPr>
        </p:nvSpPr>
        <p:spPr/>
        <p:txBody>
          <a:bodyPr/>
          <a:lstStyle/>
          <a:p>
            <a:endParaRPr lang="en-US"/>
          </a:p>
        </p:txBody>
      </p:sp>
      <p:sp>
        <p:nvSpPr>
          <p:cNvPr id="6" name="Footer Placeholder 3">
            <a:extLst>
              <a:ext uri="{FF2B5EF4-FFF2-40B4-BE49-F238E27FC236}">
                <a16:creationId xmlns:a16="http://schemas.microsoft.com/office/drawing/2014/main" xmlns="" id="{1FD57928-72C4-4F79-8827-F7D9334FEA65}"/>
              </a:ext>
            </a:extLst>
          </p:cNvPr>
          <p:cNvSpPr>
            <a:spLocks noGrp="1"/>
          </p:cNvSpPr>
          <p:nvPr>
            <p:ph type="ftr" sz="quarter" idx="11"/>
          </p:nvPr>
        </p:nvSpPr>
        <p:spPr>
          <a:xfrm>
            <a:off x="5638800" y="6416679"/>
            <a:ext cx="2895600" cy="365125"/>
          </a:xfrm>
        </p:spPr>
        <p:txBody>
          <a:bodyPr/>
          <a:lstStyle/>
          <a:p>
            <a:r>
              <a:rPr lang="en-US" dirty="0"/>
              <a:t>© 2018 </a:t>
            </a:r>
            <a:r>
              <a:rPr lang="en-US" dirty="0" err="1"/>
              <a:t>Planisware</a:t>
            </a:r>
            <a:endParaRPr lang="en-US" dirty="0"/>
          </a:p>
        </p:txBody>
      </p:sp>
      <p:sp>
        <p:nvSpPr>
          <p:cNvPr id="7" name="Slide Number Placeholder 4">
            <a:extLst>
              <a:ext uri="{FF2B5EF4-FFF2-40B4-BE49-F238E27FC236}">
                <a16:creationId xmlns:a16="http://schemas.microsoft.com/office/drawing/2014/main" xmlns="" id="{3B0CB98F-3AB5-4138-8581-B7E3F182180E}"/>
              </a:ext>
            </a:extLst>
          </p:cNvPr>
          <p:cNvSpPr>
            <a:spLocks noGrp="1"/>
          </p:cNvSpPr>
          <p:nvPr>
            <p:ph type="sldNum" sz="quarter" idx="12"/>
          </p:nvPr>
        </p:nvSpPr>
        <p:spPr>
          <a:xfrm>
            <a:off x="8610600" y="6416679"/>
            <a:ext cx="457200" cy="365125"/>
          </a:xfrm>
        </p:spPr>
        <p:txBody>
          <a:bodyPr/>
          <a:lstStyle/>
          <a:p>
            <a:fld id="{AA6609B8-1C18-4083-9988-A5F5F3686A15}" type="slidenum">
              <a:rPr lang="en-US" smtClean="0"/>
              <a:pPr/>
              <a:t>207</a:t>
            </a:fld>
            <a:endParaRPr lang="en-US" dirty="0"/>
          </a:p>
        </p:txBody>
      </p:sp>
    </p:spTree>
    <p:extLst>
      <p:ext uri="{BB962C8B-B14F-4D97-AF65-F5344CB8AC3E}">
        <p14:creationId xmlns:p14="http://schemas.microsoft.com/office/powerpoint/2010/main" val="866085250"/>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Meet your </a:t>
            </a:r>
            <a:r>
              <a:rPr lang="en-US" dirty="0"/>
              <a:t>manager, Silvia</a:t>
            </a:r>
            <a:r>
              <a:rPr lang="en-US" noProof="0" dirty="0"/>
              <a:t> </a:t>
            </a:r>
          </a:p>
        </p:txBody>
      </p:sp>
      <p:sp>
        <p:nvSpPr>
          <p:cNvPr id="8" name="Speech Bubble: Oval 7"/>
          <p:cNvSpPr/>
          <p:nvPr/>
        </p:nvSpPr>
        <p:spPr>
          <a:xfrm>
            <a:off x="303914" y="1093713"/>
            <a:ext cx="3190358" cy="1783611"/>
          </a:xfrm>
          <a:prstGeom prst="wedgeEllipseCallout">
            <a:avLst>
              <a:gd name="adj1" fmla="val 52357"/>
              <a:gd name="adj2" fmla="val 362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rPr>
              <a:t>We need a traceable process to assign responsibility for a sequence of different activities in a project!</a:t>
            </a:r>
          </a:p>
        </p:txBody>
      </p:sp>
      <p:sp>
        <p:nvSpPr>
          <p:cNvPr id="9" name="Speech Bubble: Oval 8"/>
          <p:cNvSpPr/>
          <p:nvPr/>
        </p:nvSpPr>
        <p:spPr>
          <a:xfrm>
            <a:off x="5638800" y="1126554"/>
            <a:ext cx="3034019" cy="1717928"/>
          </a:xfrm>
          <a:prstGeom prst="wedgeEllipseCallout">
            <a:avLst>
              <a:gd name="adj1" fmla="val -56953"/>
              <a:gd name="adj2" fmla="val 3992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Our team has a variety of projects to keep track of and we lack effective ways to manage their different statuses!</a:t>
            </a:r>
          </a:p>
        </p:txBody>
      </p:sp>
      <p:sp>
        <p:nvSpPr>
          <p:cNvPr id="10" name="Speech Bubble: Oval 9"/>
          <p:cNvSpPr/>
          <p:nvPr/>
        </p:nvSpPr>
        <p:spPr>
          <a:xfrm>
            <a:off x="295120" y="3290229"/>
            <a:ext cx="3190360" cy="2008508"/>
          </a:xfrm>
          <a:prstGeom prst="wedgeEllipseCallout">
            <a:avLst>
              <a:gd name="adj1" fmla="val 56455"/>
              <a:gd name="adj2" fmla="val -3381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We need to find ways to make data entry more automated and efficient!</a:t>
            </a:r>
          </a:p>
        </p:txBody>
      </p:sp>
      <p:sp>
        <p:nvSpPr>
          <p:cNvPr id="11" name="Speech Bubble: Oval 10"/>
          <p:cNvSpPr/>
          <p:nvPr/>
        </p:nvSpPr>
        <p:spPr>
          <a:xfrm>
            <a:off x="5712070" y="3408034"/>
            <a:ext cx="2960749" cy="1783611"/>
          </a:xfrm>
          <a:prstGeom prst="wedgeEllipseCallout">
            <a:avLst>
              <a:gd name="adj1" fmla="val -57554"/>
              <a:gd name="adj2" fmla="val -3540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The layout of our forms need to be updated!</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20716" y="2418813"/>
            <a:ext cx="1691640" cy="1691640"/>
          </a:xfrm>
          <a:prstGeom prst="ellipse">
            <a:avLst/>
          </a:prstGeom>
          <a:ln w="76200">
            <a:solidFill>
              <a:schemeClr val="accent1"/>
            </a:solidFill>
          </a:ln>
        </p:spPr>
      </p:pic>
      <p:sp>
        <p:nvSpPr>
          <p:cNvPr id="12" name="Speech Bubble: Oval 11"/>
          <p:cNvSpPr/>
          <p:nvPr/>
        </p:nvSpPr>
        <p:spPr>
          <a:xfrm>
            <a:off x="3118401" y="4944373"/>
            <a:ext cx="2960749" cy="1783611"/>
          </a:xfrm>
          <a:prstGeom prst="wedgeEllipseCallout">
            <a:avLst>
              <a:gd name="adj1" fmla="val 929"/>
              <a:gd name="adj2" fmla="val -7467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We need an easy way to import data from/export data to Excel!</a:t>
            </a:r>
          </a:p>
        </p:txBody>
      </p:sp>
      <p:sp>
        <p:nvSpPr>
          <p:cNvPr id="13" name="Footer Placeholder 3">
            <a:extLst>
              <a:ext uri="{FF2B5EF4-FFF2-40B4-BE49-F238E27FC236}">
                <a16:creationId xmlns:a16="http://schemas.microsoft.com/office/drawing/2014/main" xmlns="" id="{6F2A8D2A-7105-457E-BDBC-6A8174479139}"/>
              </a:ext>
            </a:extLst>
          </p:cNvPr>
          <p:cNvSpPr>
            <a:spLocks noGrp="1"/>
          </p:cNvSpPr>
          <p:nvPr>
            <p:ph type="ftr" sz="quarter" idx="11"/>
          </p:nvPr>
        </p:nvSpPr>
        <p:spPr>
          <a:xfrm>
            <a:off x="5638800" y="6416679"/>
            <a:ext cx="2895600" cy="365125"/>
          </a:xfrm>
        </p:spPr>
        <p:txBody>
          <a:bodyPr/>
          <a:lstStyle/>
          <a:p>
            <a:r>
              <a:rPr lang="en-US" dirty="0"/>
              <a:t>© 2018 </a:t>
            </a:r>
            <a:r>
              <a:rPr lang="en-US" dirty="0" err="1"/>
              <a:t>Planisware</a:t>
            </a:r>
            <a:endParaRPr lang="en-US" dirty="0"/>
          </a:p>
        </p:txBody>
      </p:sp>
      <p:sp>
        <p:nvSpPr>
          <p:cNvPr id="14" name="Slide Number Placeholder 4">
            <a:extLst>
              <a:ext uri="{FF2B5EF4-FFF2-40B4-BE49-F238E27FC236}">
                <a16:creationId xmlns:a16="http://schemas.microsoft.com/office/drawing/2014/main" xmlns="" id="{3AFF8285-C55E-4AA0-8F12-4530A9E198EC}"/>
              </a:ext>
            </a:extLst>
          </p:cNvPr>
          <p:cNvSpPr>
            <a:spLocks noGrp="1"/>
          </p:cNvSpPr>
          <p:nvPr>
            <p:ph type="sldNum" sz="quarter" idx="12"/>
          </p:nvPr>
        </p:nvSpPr>
        <p:spPr>
          <a:xfrm>
            <a:off x="8610600" y="6416679"/>
            <a:ext cx="457200" cy="365125"/>
          </a:xfrm>
        </p:spPr>
        <p:txBody>
          <a:bodyPr/>
          <a:lstStyle/>
          <a:p>
            <a:fld id="{AA6609B8-1C18-4083-9988-A5F5F3686A15}" type="slidenum">
              <a:rPr lang="en-US" smtClean="0"/>
              <a:pPr/>
              <a:t>208</a:t>
            </a:fld>
            <a:endParaRPr lang="en-US" dirty="0"/>
          </a:p>
        </p:txBody>
      </p:sp>
    </p:spTree>
    <p:extLst>
      <p:ext uri="{BB962C8B-B14F-4D97-AF65-F5344CB8AC3E}">
        <p14:creationId xmlns:p14="http://schemas.microsoft.com/office/powerpoint/2010/main" val="2519515361"/>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noProof="0" dirty="0"/>
              <a:t>Configurable reports</a:t>
            </a:r>
          </a:p>
        </p:txBody>
      </p:sp>
      <p:sp>
        <p:nvSpPr>
          <p:cNvPr id="3" name="Espace réservé du texte 2"/>
          <p:cNvSpPr>
            <a:spLocks noGrp="1"/>
          </p:cNvSpPr>
          <p:nvPr>
            <p:ph type="body" idx="1"/>
          </p:nvPr>
        </p:nvSpPr>
        <p:spPr>
          <a:xfrm>
            <a:off x="12879" y="3581400"/>
            <a:ext cx="4787721" cy="1371600"/>
          </a:xfrm>
        </p:spPr>
        <p:txBody>
          <a:bodyPr/>
          <a:lstStyle/>
          <a:p>
            <a:endParaRPr lang="en-US" dirty="0"/>
          </a:p>
        </p:txBody>
      </p:sp>
      <p:sp>
        <p:nvSpPr>
          <p:cNvPr id="6" name="Footer Placeholder 3">
            <a:extLst>
              <a:ext uri="{FF2B5EF4-FFF2-40B4-BE49-F238E27FC236}">
                <a16:creationId xmlns:a16="http://schemas.microsoft.com/office/drawing/2014/main" xmlns="" id="{AE52FF4D-D439-479A-B32E-7583D65B46A8}"/>
              </a:ext>
            </a:extLst>
          </p:cNvPr>
          <p:cNvSpPr>
            <a:spLocks noGrp="1"/>
          </p:cNvSpPr>
          <p:nvPr>
            <p:ph type="ftr" sz="quarter" idx="11"/>
          </p:nvPr>
        </p:nvSpPr>
        <p:spPr>
          <a:xfrm>
            <a:off x="5638800" y="6416679"/>
            <a:ext cx="2895600" cy="365125"/>
          </a:xfrm>
        </p:spPr>
        <p:txBody>
          <a:bodyPr/>
          <a:lstStyle/>
          <a:p>
            <a:r>
              <a:rPr lang="en-US" dirty="0"/>
              <a:t>© 2018 </a:t>
            </a:r>
            <a:r>
              <a:rPr lang="en-US" dirty="0" err="1"/>
              <a:t>Planisware</a:t>
            </a:r>
            <a:endParaRPr lang="en-US" dirty="0"/>
          </a:p>
        </p:txBody>
      </p:sp>
      <p:sp>
        <p:nvSpPr>
          <p:cNvPr id="7" name="Slide Number Placeholder 4">
            <a:extLst>
              <a:ext uri="{FF2B5EF4-FFF2-40B4-BE49-F238E27FC236}">
                <a16:creationId xmlns:a16="http://schemas.microsoft.com/office/drawing/2014/main" xmlns="" id="{9A53CC96-D69E-4005-8D4A-80E2104A1F6B}"/>
              </a:ext>
            </a:extLst>
          </p:cNvPr>
          <p:cNvSpPr>
            <a:spLocks noGrp="1"/>
          </p:cNvSpPr>
          <p:nvPr>
            <p:ph type="sldNum" sz="quarter" idx="12"/>
          </p:nvPr>
        </p:nvSpPr>
        <p:spPr>
          <a:xfrm>
            <a:off x="8610600" y="6416679"/>
            <a:ext cx="457200" cy="365125"/>
          </a:xfrm>
        </p:spPr>
        <p:txBody>
          <a:bodyPr/>
          <a:lstStyle/>
          <a:p>
            <a:fld id="{AA6609B8-1C18-4083-9988-A5F5F3686A15}" type="slidenum">
              <a:rPr lang="en-US" smtClean="0"/>
              <a:pPr/>
              <a:t>209</a:t>
            </a:fld>
            <a:endParaRPr lang="en-US" dirty="0"/>
          </a:p>
        </p:txBody>
      </p:sp>
    </p:spTree>
    <p:extLst>
      <p:ext uri="{BB962C8B-B14F-4D97-AF65-F5344CB8AC3E}">
        <p14:creationId xmlns:p14="http://schemas.microsoft.com/office/powerpoint/2010/main" val="34261127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30960"/>
            <a:ext cx="8839200" cy="914400"/>
          </a:xfrm>
        </p:spPr>
        <p:txBody>
          <a:bodyPr/>
          <a:lstStyle/>
          <a:p>
            <a:r>
              <a:rPr lang="en-US" noProof="0" dirty="0"/>
              <a:t>User Attributes - Scenario</a:t>
            </a:r>
          </a:p>
        </p:txBody>
      </p:sp>
      <p:sp>
        <p:nvSpPr>
          <p:cNvPr id="3" name="Rectangle: Rounded Corners 2"/>
          <p:cNvSpPr/>
          <p:nvPr/>
        </p:nvSpPr>
        <p:spPr>
          <a:xfrm>
            <a:off x="975360" y="1411120"/>
            <a:ext cx="8092440" cy="109728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solidFill>
              </a:rPr>
              <a:t>We need a new character code for </a:t>
            </a:r>
            <a:r>
              <a:rPr lang="en-US" b="1" dirty="0">
                <a:solidFill>
                  <a:schemeClr val="accent1"/>
                </a:solidFill>
              </a:rPr>
              <a:t>projects</a:t>
            </a:r>
            <a:r>
              <a:rPr lang="en-US" dirty="0">
                <a:solidFill>
                  <a:schemeClr val="accent1"/>
                </a:solidFill>
              </a:rPr>
              <a:t> to describe the risk level. We should also have a difficulty level number for each </a:t>
            </a:r>
            <a:r>
              <a:rPr lang="en-US" b="1" dirty="0">
                <a:solidFill>
                  <a:schemeClr val="accent1"/>
                </a:solidFill>
              </a:rPr>
              <a:t>activity</a:t>
            </a:r>
            <a:r>
              <a:rPr lang="en-US" dirty="0">
                <a:solidFill>
                  <a:schemeClr val="accent1"/>
                </a:solidFill>
              </a:rPr>
              <a:t> within the project!</a:t>
            </a:r>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91440" y="1543200"/>
            <a:ext cx="883920" cy="883920"/>
          </a:xfrm>
          <a:prstGeom prst="ellipse">
            <a:avLst/>
          </a:prstGeom>
          <a:ln w="63500" cap="rnd">
            <a:solidFill>
              <a:schemeClr val="accent1"/>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0" y="887900"/>
            <a:ext cx="3058160" cy="523220"/>
          </a:xfrm>
          <a:prstGeom prst="rect">
            <a:avLst/>
          </a:prstGeom>
          <a:noFill/>
        </p:spPr>
        <p:txBody>
          <a:bodyPr wrap="square" rtlCol="0">
            <a:spAutoFit/>
          </a:bodyPr>
          <a:lstStyle/>
          <a:p>
            <a:r>
              <a:rPr lang="en-US" sz="2800" b="1" dirty="0">
                <a:solidFill>
                  <a:schemeClr val="tx2"/>
                </a:solidFill>
              </a:rPr>
              <a:t>Scenario</a:t>
            </a:r>
          </a:p>
        </p:txBody>
      </p:sp>
      <p:sp>
        <p:nvSpPr>
          <p:cNvPr id="16" name="Footer Placeholder 3">
            <a:extLst>
              <a:ext uri="{FF2B5EF4-FFF2-40B4-BE49-F238E27FC236}">
                <a16:creationId xmlns:a16="http://schemas.microsoft.com/office/drawing/2014/main" xmlns="" id="{199DAC98-89AA-46D0-89AA-76464E92184A}"/>
              </a:ext>
            </a:extLst>
          </p:cNvPr>
          <p:cNvSpPr>
            <a:spLocks noGrp="1"/>
          </p:cNvSpPr>
          <p:nvPr>
            <p:ph type="ftr" sz="quarter" idx="11"/>
          </p:nvPr>
        </p:nvSpPr>
        <p:spPr>
          <a:xfrm>
            <a:off x="5638800" y="6416679"/>
            <a:ext cx="2895600" cy="365125"/>
          </a:xfrm>
        </p:spPr>
        <p:txBody>
          <a:bodyPr/>
          <a:lstStyle/>
          <a:p>
            <a:r>
              <a:rPr lang="en-US" dirty="0"/>
              <a:t>© 2018 </a:t>
            </a:r>
            <a:r>
              <a:rPr lang="en-US" dirty="0" err="1"/>
              <a:t>Planisware</a:t>
            </a:r>
            <a:endParaRPr lang="en-US" dirty="0"/>
          </a:p>
        </p:txBody>
      </p:sp>
      <p:sp>
        <p:nvSpPr>
          <p:cNvPr id="17" name="Slide Number Placeholder 4">
            <a:extLst>
              <a:ext uri="{FF2B5EF4-FFF2-40B4-BE49-F238E27FC236}">
                <a16:creationId xmlns:a16="http://schemas.microsoft.com/office/drawing/2014/main" xmlns="" id="{68F93EB5-B3F2-4B06-9469-FEA2D1678C16}"/>
              </a:ext>
            </a:extLst>
          </p:cNvPr>
          <p:cNvSpPr>
            <a:spLocks noGrp="1"/>
          </p:cNvSpPr>
          <p:nvPr>
            <p:ph type="sldNum" sz="quarter" idx="12"/>
          </p:nvPr>
        </p:nvSpPr>
        <p:spPr>
          <a:xfrm>
            <a:off x="8610600" y="6416679"/>
            <a:ext cx="457200" cy="365125"/>
          </a:xfrm>
        </p:spPr>
        <p:txBody>
          <a:bodyPr/>
          <a:lstStyle/>
          <a:p>
            <a:fld id="{AA6609B8-1C18-4083-9988-A5F5F3686A15}" type="slidenum">
              <a:rPr lang="en-US" smtClean="0"/>
              <a:pPr/>
              <a:t>21</a:t>
            </a:fld>
            <a:endParaRPr lang="en-US" dirty="0"/>
          </a:p>
        </p:txBody>
      </p:sp>
    </p:spTree>
    <p:extLst>
      <p:ext uri="{BB962C8B-B14F-4D97-AF65-F5344CB8AC3E}">
        <p14:creationId xmlns:p14="http://schemas.microsoft.com/office/powerpoint/2010/main" val="882610286"/>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30960"/>
            <a:ext cx="8839200" cy="914400"/>
          </a:xfrm>
        </p:spPr>
        <p:txBody>
          <a:bodyPr/>
          <a:lstStyle/>
          <a:p>
            <a:r>
              <a:rPr lang="en-US" noProof="0" dirty="0"/>
              <a:t>Configurable reports</a:t>
            </a:r>
          </a:p>
        </p:txBody>
      </p:sp>
      <p:sp>
        <p:nvSpPr>
          <p:cNvPr id="3" name="Rectangle: Rounded Corners 2"/>
          <p:cNvSpPr/>
          <p:nvPr/>
        </p:nvSpPr>
        <p:spPr>
          <a:xfrm>
            <a:off x="975360" y="1411119"/>
            <a:ext cx="8092440" cy="1199789"/>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accent1"/>
                </a:solidFill>
              </a:rPr>
              <a:t>As our company is expanding globally, we need to keep track of more attributes. Some of our reports will need updating, like the adding the field “Country” to the Project form. What is the easiest way to do this?</a:t>
            </a:r>
          </a:p>
        </p:txBody>
      </p:sp>
      <p:sp>
        <p:nvSpPr>
          <p:cNvPr id="6" name="TextBox 5"/>
          <p:cNvSpPr txBox="1"/>
          <p:nvPr/>
        </p:nvSpPr>
        <p:spPr>
          <a:xfrm>
            <a:off x="0" y="887900"/>
            <a:ext cx="3058160" cy="523220"/>
          </a:xfrm>
          <a:prstGeom prst="rect">
            <a:avLst/>
          </a:prstGeom>
          <a:noFill/>
        </p:spPr>
        <p:txBody>
          <a:bodyPr wrap="square" rtlCol="0">
            <a:spAutoFit/>
          </a:bodyPr>
          <a:lstStyle/>
          <a:p>
            <a:r>
              <a:rPr lang="en-US" sz="2800" b="1" dirty="0">
                <a:solidFill>
                  <a:schemeClr val="tx2"/>
                </a:solidFill>
              </a:rPr>
              <a:t>Scenario</a:t>
            </a:r>
          </a:p>
        </p:txBody>
      </p:sp>
      <p:sp>
        <p:nvSpPr>
          <p:cNvPr id="7" name="Footer Placeholder 3">
            <a:extLst>
              <a:ext uri="{FF2B5EF4-FFF2-40B4-BE49-F238E27FC236}">
                <a16:creationId xmlns:a16="http://schemas.microsoft.com/office/drawing/2014/main" xmlns="" id="{2305AFFA-95C7-4349-9981-E920955DC49C}"/>
              </a:ext>
            </a:extLst>
          </p:cNvPr>
          <p:cNvSpPr>
            <a:spLocks noGrp="1"/>
          </p:cNvSpPr>
          <p:nvPr>
            <p:ph type="ftr" sz="quarter" idx="11"/>
          </p:nvPr>
        </p:nvSpPr>
        <p:spPr>
          <a:xfrm>
            <a:off x="5638800" y="6416679"/>
            <a:ext cx="2895600" cy="365125"/>
          </a:xfrm>
        </p:spPr>
        <p:txBody>
          <a:bodyPr/>
          <a:lstStyle/>
          <a:p>
            <a:r>
              <a:rPr lang="en-US" dirty="0"/>
              <a:t>© 2018 </a:t>
            </a:r>
            <a:r>
              <a:rPr lang="en-US" dirty="0" err="1"/>
              <a:t>Planisware</a:t>
            </a:r>
            <a:endParaRPr lang="en-US" dirty="0"/>
          </a:p>
        </p:txBody>
      </p:sp>
      <p:sp>
        <p:nvSpPr>
          <p:cNvPr id="8" name="Slide Number Placeholder 4">
            <a:extLst>
              <a:ext uri="{FF2B5EF4-FFF2-40B4-BE49-F238E27FC236}">
                <a16:creationId xmlns:a16="http://schemas.microsoft.com/office/drawing/2014/main" xmlns="" id="{D61AF63B-472F-41A1-94D2-0390E9BAD31C}"/>
              </a:ext>
            </a:extLst>
          </p:cNvPr>
          <p:cNvSpPr>
            <a:spLocks noGrp="1"/>
          </p:cNvSpPr>
          <p:nvPr>
            <p:ph type="sldNum" sz="quarter" idx="12"/>
          </p:nvPr>
        </p:nvSpPr>
        <p:spPr>
          <a:xfrm>
            <a:off x="8610600" y="6416679"/>
            <a:ext cx="457200" cy="365125"/>
          </a:xfrm>
        </p:spPr>
        <p:txBody>
          <a:bodyPr/>
          <a:lstStyle/>
          <a:p>
            <a:fld id="{AA6609B8-1C18-4083-9988-A5F5F3686A15}" type="slidenum">
              <a:rPr lang="en-US" smtClean="0"/>
              <a:pPr/>
              <a:t>210</a:t>
            </a:fld>
            <a:endParaRPr lang="en-US" dirty="0"/>
          </a:p>
        </p:txBody>
      </p:sp>
    </p:spTree>
    <p:extLst>
      <p:ext uri="{BB962C8B-B14F-4D97-AF65-F5344CB8AC3E}">
        <p14:creationId xmlns:p14="http://schemas.microsoft.com/office/powerpoint/2010/main" val="2112489589"/>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30960"/>
            <a:ext cx="8839200" cy="914400"/>
          </a:xfrm>
        </p:spPr>
        <p:txBody>
          <a:bodyPr/>
          <a:lstStyle/>
          <a:p>
            <a:r>
              <a:rPr lang="en-US" noProof="0" dirty="0"/>
              <a:t>Configurable reports </a:t>
            </a:r>
          </a:p>
        </p:txBody>
      </p:sp>
      <p:sp>
        <p:nvSpPr>
          <p:cNvPr id="3" name="Rectangle: Rounded Corners 2"/>
          <p:cNvSpPr/>
          <p:nvPr/>
        </p:nvSpPr>
        <p:spPr>
          <a:xfrm>
            <a:off x="975360" y="1411119"/>
            <a:ext cx="8092440" cy="1199789"/>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accent1"/>
                </a:solidFill>
              </a:rPr>
              <a:t>As our company is expanding globally, we need to keep track of more attributes. Some of our reports will need updating, like the adding the field “Country” to the Project form. What is the easiest way to do this?</a:t>
            </a:r>
          </a:p>
        </p:txBody>
      </p:sp>
      <p:sp>
        <p:nvSpPr>
          <p:cNvPr id="6" name="TextBox 5"/>
          <p:cNvSpPr txBox="1"/>
          <p:nvPr/>
        </p:nvSpPr>
        <p:spPr>
          <a:xfrm>
            <a:off x="0" y="887900"/>
            <a:ext cx="3058160" cy="523220"/>
          </a:xfrm>
          <a:prstGeom prst="rect">
            <a:avLst/>
          </a:prstGeom>
          <a:noFill/>
        </p:spPr>
        <p:txBody>
          <a:bodyPr wrap="square" rtlCol="0">
            <a:spAutoFit/>
          </a:bodyPr>
          <a:lstStyle/>
          <a:p>
            <a:r>
              <a:rPr lang="en-US" sz="2800" b="1" dirty="0">
                <a:solidFill>
                  <a:schemeClr val="tx2"/>
                </a:solidFill>
              </a:rPr>
              <a:t>Scenario</a:t>
            </a:r>
          </a:p>
        </p:txBody>
      </p:sp>
      <p:sp>
        <p:nvSpPr>
          <p:cNvPr id="7" name="Rectangle: Rounded Corners 12"/>
          <p:cNvSpPr/>
          <p:nvPr/>
        </p:nvSpPr>
        <p:spPr>
          <a:xfrm>
            <a:off x="91440" y="3205947"/>
            <a:ext cx="8976360" cy="3210732"/>
          </a:xfrm>
          <a:prstGeom prst="roundRect">
            <a:avLst/>
          </a:prstGeom>
        </p:spPr>
        <p:style>
          <a:lnRef idx="2">
            <a:schemeClr val="accent4"/>
          </a:lnRef>
          <a:fillRef idx="1">
            <a:schemeClr val="lt1"/>
          </a:fillRef>
          <a:effectRef idx="0">
            <a:schemeClr val="accent4"/>
          </a:effectRef>
          <a:fontRef idx="minor">
            <a:schemeClr val="dk1"/>
          </a:fontRef>
        </p:style>
        <p:txBody>
          <a:bodyPr rtlCol="0" anchor="ctr"/>
          <a:lstStyle/>
          <a:p>
            <a:r>
              <a:rPr lang="en-US" dirty="0">
                <a:solidFill>
                  <a:schemeClr val="tx1">
                    <a:lumMod val="50000"/>
                  </a:schemeClr>
                </a:solidFill>
              </a:rPr>
              <a:t>Use the </a:t>
            </a:r>
            <a:r>
              <a:rPr lang="en-US" b="1" dirty="0">
                <a:solidFill>
                  <a:schemeClr val="accent6">
                    <a:lumMod val="60000"/>
                    <a:lumOff val="40000"/>
                  </a:schemeClr>
                </a:solidFill>
              </a:rPr>
              <a:t>form builder</a:t>
            </a:r>
            <a:r>
              <a:rPr lang="en-US" dirty="0">
                <a:solidFill>
                  <a:schemeClr val="tx1">
                    <a:lumMod val="50000"/>
                  </a:schemeClr>
                </a:solidFill>
              </a:rPr>
              <a:t> to get the desired layout and fields by updating an existing report.</a:t>
            </a:r>
            <a:endParaRPr lang="en-GB" dirty="0">
              <a:solidFill>
                <a:schemeClr val="tx1">
                  <a:lumMod val="50000"/>
                </a:schemeClr>
              </a:solidFill>
            </a:endParaRPr>
          </a:p>
          <a:p>
            <a:endParaRPr lang="en-GB" dirty="0">
              <a:solidFill>
                <a:schemeClr val="accent4"/>
              </a:solidFill>
            </a:endParaRPr>
          </a:p>
          <a:p>
            <a:r>
              <a:rPr lang="en-GB" b="1" dirty="0">
                <a:solidFill>
                  <a:schemeClr val="accent4"/>
                </a:solidFill>
              </a:rPr>
              <a:t>How to break down the situation: </a:t>
            </a:r>
            <a:r>
              <a:rPr lang="en-GB" dirty="0">
                <a:solidFill>
                  <a:schemeClr val="accent4"/>
                </a:solidFill>
              </a:rPr>
              <a:t/>
            </a:r>
            <a:br>
              <a:rPr lang="en-GB" dirty="0">
                <a:solidFill>
                  <a:schemeClr val="accent4"/>
                </a:solidFill>
              </a:rPr>
            </a:br>
            <a:r>
              <a:rPr lang="en-GB" dirty="0">
                <a:solidFill>
                  <a:schemeClr val="accent4"/>
                </a:solidFill>
              </a:rPr>
              <a:t> 	1. Copy the project form by creating a configurable report.</a:t>
            </a:r>
            <a:br>
              <a:rPr lang="en-GB" dirty="0">
                <a:solidFill>
                  <a:schemeClr val="accent4"/>
                </a:solidFill>
              </a:rPr>
            </a:br>
            <a:r>
              <a:rPr lang="en-GB" dirty="0">
                <a:solidFill>
                  <a:schemeClr val="accent4"/>
                </a:solidFill>
              </a:rPr>
              <a:t>	2. Create a new </a:t>
            </a:r>
            <a:r>
              <a:rPr lang="en-GB" dirty="0" err="1">
                <a:solidFill>
                  <a:schemeClr val="accent4"/>
                </a:solidFill>
              </a:rPr>
              <a:t>color</a:t>
            </a:r>
            <a:r>
              <a:rPr lang="en-GB" dirty="0">
                <a:solidFill>
                  <a:schemeClr val="accent4"/>
                </a:solidFill>
              </a:rPr>
              <a:t> rule with an icon or symbol and </a:t>
            </a:r>
            <a:r>
              <a:rPr lang="en-GB" dirty="0" err="1">
                <a:solidFill>
                  <a:schemeClr val="accent4"/>
                </a:solidFill>
              </a:rPr>
              <a:t>color</a:t>
            </a:r>
            <a:r>
              <a:rPr lang="en-GB" dirty="0">
                <a:solidFill>
                  <a:schemeClr val="accent4"/>
                </a:solidFill>
              </a:rPr>
              <a:t> that can be 	viewed on the Gantt screen</a:t>
            </a:r>
          </a:p>
          <a:p>
            <a:r>
              <a:rPr lang="en-GB" dirty="0">
                <a:solidFill>
                  <a:schemeClr val="accent4"/>
                </a:solidFill>
              </a:rPr>
              <a:t>	</a:t>
            </a:r>
          </a:p>
        </p:txBody>
      </p:sp>
      <p:sp>
        <p:nvSpPr>
          <p:cNvPr id="11" name="TextBox 10"/>
          <p:cNvSpPr txBox="1"/>
          <p:nvPr/>
        </p:nvSpPr>
        <p:spPr>
          <a:xfrm>
            <a:off x="0" y="2610909"/>
            <a:ext cx="3058160" cy="523220"/>
          </a:xfrm>
          <a:prstGeom prst="rect">
            <a:avLst/>
          </a:prstGeom>
          <a:noFill/>
        </p:spPr>
        <p:txBody>
          <a:bodyPr wrap="square" rtlCol="0">
            <a:spAutoFit/>
          </a:bodyPr>
          <a:lstStyle/>
          <a:p>
            <a:r>
              <a:rPr lang="en-US" sz="2800" b="1" dirty="0">
                <a:solidFill>
                  <a:schemeClr val="accent4"/>
                </a:solidFill>
              </a:rPr>
              <a:t>Analysis</a:t>
            </a:r>
          </a:p>
        </p:txBody>
      </p:sp>
      <p:sp>
        <p:nvSpPr>
          <p:cNvPr id="9" name="Footer Placeholder 3">
            <a:extLst>
              <a:ext uri="{FF2B5EF4-FFF2-40B4-BE49-F238E27FC236}">
                <a16:creationId xmlns:a16="http://schemas.microsoft.com/office/drawing/2014/main" xmlns="" id="{151EBDA3-FBFA-4179-958E-90D7FCCB46EA}"/>
              </a:ext>
            </a:extLst>
          </p:cNvPr>
          <p:cNvSpPr>
            <a:spLocks noGrp="1"/>
          </p:cNvSpPr>
          <p:nvPr>
            <p:ph type="ftr" sz="quarter" idx="11"/>
          </p:nvPr>
        </p:nvSpPr>
        <p:spPr>
          <a:xfrm>
            <a:off x="5638800" y="6416679"/>
            <a:ext cx="2895600" cy="365125"/>
          </a:xfrm>
        </p:spPr>
        <p:txBody>
          <a:bodyPr/>
          <a:lstStyle/>
          <a:p>
            <a:r>
              <a:rPr lang="en-US" dirty="0"/>
              <a:t>© 2018 </a:t>
            </a:r>
            <a:r>
              <a:rPr lang="en-US" dirty="0" err="1"/>
              <a:t>Planisware</a:t>
            </a:r>
            <a:endParaRPr lang="en-US" dirty="0"/>
          </a:p>
        </p:txBody>
      </p:sp>
      <p:sp>
        <p:nvSpPr>
          <p:cNvPr id="10" name="Slide Number Placeholder 4">
            <a:extLst>
              <a:ext uri="{FF2B5EF4-FFF2-40B4-BE49-F238E27FC236}">
                <a16:creationId xmlns:a16="http://schemas.microsoft.com/office/drawing/2014/main" xmlns="" id="{5827C895-3450-4127-A5B4-18833FBD1126}"/>
              </a:ext>
            </a:extLst>
          </p:cNvPr>
          <p:cNvSpPr>
            <a:spLocks noGrp="1"/>
          </p:cNvSpPr>
          <p:nvPr>
            <p:ph type="sldNum" sz="quarter" idx="12"/>
          </p:nvPr>
        </p:nvSpPr>
        <p:spPr>
          <a:xfrm>
            <a:off x="8610600" y="6416679"/>
            <a:ext cx="457200" cy="365125"/>
          </a:xfrm>
        </p:spPr>
        <p:txBody>
          <a:bodyPr/>
          <a:lstStyle/>
          <a:p>
            <a:fld id="{AA6609B8-1C18-4083-9988-A5F5F3686A15}" type="slidenum">
              <a:rPr lang="en-US" smtClean="0"/>
              <a:pPr/>
              <a:t>211</a:t>
            </a:fld>
            <a:endParaRPr lang="en-US" dirty="0"/>
          </a:p>
        </p:txBody>
      </p:sp>
    </p:spTree>
    <p:extLst>
      <p:ext uri="{BB962C8B-B14F-4D97-AF65-F5344CB8AC3E}">
        <p14:creationId xmlns:p14="http://schemas.microsoft.com/office/powerpoint/2010/main" val="2895610796"/>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Create the Configurable report</a:t>
            </a:r>
          </a:p>
        </p:txBody>
      </p:sp>
      <p:sp>
        <p:nvSpPr>
          <p:cNvPr id="3" name="Content Placeholder 2"/>
          <p:cNvSpPr>
            <a:spLocks noGrp="1"/>
          </p:cNvSpPr>
          <p:nvPr>
            <p:ph idx="1"/>
          </p:nvPr>
        </p:nvSpPr>
        <p:spPr/>
        <p:txBody>
          <a:bodyPr/>
          <a:lstStyle/>
          <a:p>
            <a:r>
              <a:rPr lang="en-US" noProof="0" dirty="0"/>
              <a:t>To insert the new attribute in the project properties form, go to  Administration &gt; Configuration &gt; Configurable report</a:t>
            </a:r>
          </a:p>
          <a:p>
            <a:r>
              <a:rPr lang="en-US" noProof="0" dirty="0"/>
              <a:t>Select the report to update and click “Create”</a:t>
            </a:r>
          </a:p>
          <a:p>
            <a:pPr marL="0" indent="0">
              <a:buNone/>
            </a:pPr>
            <a:endParaRPr lang="en-US" noProof="0" dirty="0"/>
          </a:p>
          <a:p>
            <a:endParaRPr lang="en-US" noProof="0" dirty="0"/>
          </a:p>
        </p:txBody>
      </p:sp>
      <p:pic>
        <p:nvPicPr>
          <p:cNvPr id="9" name="Picture 8"/>
          <p:cNvPicPr>
            <a:picLocks noChangeAspect="1"/>
          </p:cNvPicPr>
          <p:nvPr/>
        </p:nvPicPr>
        <p:blipFill>
          <a:blip r:embed="rId2"/>
          <a:stretch>
            <a:fillRect/>
          </a:stretch>
        </p:blipFill>
        <p:spPr>
          <a:xfrm>
            <a:off x="1573303" y="2200174"/>
            <a:ext cx="5997393" cy="4433848"/>
          </a:xfrm>
          <a:prstGeom prst="rect">
            <a:avLst/>
          </a:prstGeom>
          <a:effectLst>
            <a:outerShdw blurRad="50800" dist="38100" dir="2700000" algn="tl" rotWithShape="0">
              <a:prstClr val="black">
                <a:alpha val="40000"/>
              </a:prstClr>
            </a:outerShdw>
          </a:effectLst>
        </p:spPr>
      </p:pic>
      <p:sp>
        <p:nvSpPr>
          <p:cNvPr id="8" name="Rectangle 7"/>
          <p:cNvSpPr/>
          <p:nvPr/>
        </p:nvSpPr>
        <p:spPr>
          <a:xfrm>
            <a:off x="5994174" y="5281404"/>
            <a:ext cx="1243327" cy="270524"/>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ZoneTexte 9"/>
          <p:cNvSpPr txBox="1"/>
          <p:nvPr/>
        </p:nvSpPr>
        <p:spPr>
          <a:xfrm>
            <a:off x="6656419" y="4559955"/>
            <a:ext cx="2335180" cy="64633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en-US" dirty="0"/>
              <a:t>Click “Create” to duplicate the report</a:t>
            </a:r>
          </a:p>
        </p:txBody>
      </p:sp>
      <p:cxnSp>
        <p:nvCxnSpPr>
          <p:cNvPr id="5" name="Connecteur en angle 18"/>
          <p:cNvCxnSpPr>
            <a:stCxn id="7" idx="2"/>
            <a:endCxn id="8" idx="1"/>
          </p:cNvCxnSpPr>
          <p:nvPr/>
        </p:nvCxnSpPr>
        <p:spPr>
          <a:xfrm rot="16200000" flipH="1">
            <a:off x="5074937" y="4497429"/>
            <a:ext cx="1067088" cy="771385"/>
          </a:xfrm>
          <a:prstGeom prst="bentConnector2">
            <a:avLst/>
          </a:prstGeom>
          <a:ln w="38100">
            <a:solidFill>
              <a:schemeClr val="accent6"/>
            </a:solidFill>
            <a:tailEnd type="triangle" w="lg" len="lg"/>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4571999" y="3314398"/>
            <a:ext cx="1301579" cy="1035180"/>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Footer Placeholder 3">
            <a:extLst>
              <a:ext uri="{FF2B5EF4-FFF2-40B4-BE49-F238E27FC236}">
                <a16:creationId xmlns:a16="http://schemas.microsoft.com/office/drawing/2014/main" xmlns="" id="{38A09001-539D-4DA5-B99D-7EC0C01AB7C5}"/>
              </a:ext>
            </a:extLst>
          </p:cNvPr>
          <p:cNvSpPr>
            <a:spLocks noGrp="1"/>
          </p:cNvSpPr>
          <p:nvPr>
            <p:ph type="ftr" sz="quarter" idx="11"/>
          </p:nvPr>
        </p:nvSpPr>
        <p:spPr>
          <a:xfrm>
            <a:off x="5638800" y="6416679"/>
            <a:ext cx="2895600" cy="365125"/>
          </a:xfrm>
        </p:spPr>
        <p:txBody>
          <a:bodyPr/>
          <a:lstStyle/>
          <a:p>
            <a:r>
              <a:rPr lang="en-US" dirty="0"/>
              <a:t>© 2018 </a:t>
            </a:r>
            <a:r>
              <a:rPr lang="en-US" dirty="0" err="1"/>
              <a:t>Planisware</a:t>
            </a:r>
            <a:endParaRPr lang="en-US" dirty="0"/>
          </a:p>
        </p:txBody>
      </p:sp>
      <p:sp>
        <p:nvSpPr>
          <p:cNvPr id="13" name="Slide Number Placeholder 4">
            <a:extLst>
              <a:ext uri="{FF2B5EF4-FFF2-40B4-BE49-F238E27FC236}">
                <a16:creationId xmlns:a16="http://schemas.microsoft.com/office/drawing/2014/main" xmlns="" id="{DFF963BE-D877-4D48-B302-ACADB25D56D5}"/>
              </a:ext>
            </a:extLst>
          </p:cNvPr>
          <p:cNvSpPr>
            <a:spLocks noGrp="1"/>
          </p:cNvSpPr>
          <p:nvPr>
            <p:ph type="sldNum" sz="quarter" idx="12"/>
          </p:nvPr>
        </p:nvSpPr>
        <p:spPr>
          <a:xfrm>
            <a:off x="8610600" y="6416679"/>
            <a:ext cx="457200" cy="365125"/>
          </a:xfrm>
        </p:spPr>
        <p:txBody>
          <a:bodyPr/>
          <a:lstStyle/>
          <a:p>
            <a:fld id="{AA6609B8-1C18-4083-9988-A5F5F3686A15}" type="slidenum">
              <a:rPr lang="en-US" smtClean="0"/>
              <a:pPr/>
              <a:t>212</a:t>
            </a:fld>
            <a:endParaRPr lang="en-US" dirty="0"/>
          </a:p>
        </p:txBody>
      </p:sp>
    </p:spTree>
    <p:extLst>
      <p:ext uri="{BB962C8B-B14F-4D97-AF65-F5344CB8AC3E}">
        <p14:creationId xmlns:p14="http://schemas.microsoft.com/office/powerpoint/2010/main" val="282998694"/>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Picture 35"/>
          <p:cNvPicPr>
            <a:picLocks noChangeAspect="1"/>
          </p:cNvPicPr>
          <p:nvPr/>
        </p:nvPicPr>
        <p:blipFill>
          <a:blip r:embed="rId2"/>
          <a:stretch>
            <a:fillRect/>
          </a:stretch>
        </p:blipFill>
        <p:spPr>
          <a:xfrm>
            <a:off x="196362" y="1692027"/>
            <a:ext cx="8833338" cy="4250758"/>
          </a:xfrm>
          <a:prstGeom prst="rect">
            <a:avLst/>
          </a:prstGeom>
        </p:spPr>
      </p:pic>
      <p:sp>
        <p:nvSpPr>
          <p:cNvPr id="3" name="Content Placeholder 2"/>
          <p:cNvSpPr>
            <a:spLocks noGrp="1"/>
          </p:cNvSpPr>
          <p:nvPr>
            <p:ph idx="1"/>
          </p:nvPr>
        </p:nvSpPr>
        <p:spPr/>
        <p:txBody>
          <a:bodyPr/>
          <a:lstStyle/>
          <a:p>
            <a:pPr marL="0" indent="0">
              <a:buNone/>
            </a:pPr>
            <a:r>
              <a:rPr lang="en-US" noProof="0" dirty="0"/>
              <a:t>A copy of the form is generated, ready to be modified</a:t>
            </a:r>
          </a:p>
        </p:txBody>
      </p:sp>
      <p:sp>
        <p:nvSpPr>
          <p:cNvPr id="2" name="Title 1"/>
          <p:cNvSpPr>
            <a:spLocks noGrp="1"/>
          </p:cNvSpPr>
          <p:nvPr>
            <p:ph type="title"/>
          </p:nvPr>
        </p:nvSpPr>
        <p:spPr/>
        <p:txBody>
          <a:bodyPr/>
          <a:lstStyle/>
          <a:p>
            <a:r>
              <a:rPr lang="en-US" noProof="0" dirty="0"/>
              <a:t>Create the Configurable report</a:t>
            </a:r>
          </a:p>
        </p:txBody>
      </p:sp>
      <p:sp>
        <p:nvSpPr>
          <p:cNvPr id="23" name="Rectangle 22"/>
          <p:cNvSpPr/>
          <p:nvPr/>
        </p:nvSpPr>
        <p:spPr>
          <a:xfrm>
            <a:off x="203664" y="2720717"/>
            <a:ext cx="1301579" cy="3222068"/>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24" name="Connecteur en angle 18"/>
          <p:cNvCxnSpPr>
            <a:stCxn id="22" idx="1"/>
            <a:endCxn id="23" idx="2"/>
          </p:cNvCxnSpPr>
          <p:nvPr/>
        </p:nvCxnSpPr>
        <p:spPr>
          <a:xfrm rot="10800000">
            <a:off x="854454" y="5942785"/>
            <a:ext cx="388422" cy="183378"/>
          </a:xfrm>
          <a:prstGeom prst="bentConnector2">
            <a:avLst/>
          </a:prstGeom>
          <a:ln w="38100">
            <a:solidFill>
              <a:schemeClr val="accent6"/>
            </a:solidFill>
            <a:tailEnd type="triangle" w="lg" len="lg"/>
          </a:ln>
        </p:spPr>
        <p:style>
          <a:lnRef idx="1">
            <a:schemeClr val="accent1"/>
          </a:lnRef>
          <a:fillRef idx="0">
            <a:schemeClr val="accent1"/>
          </a:fillRef>
          <a:effectRef idx="0">
            <a:schemeClr val="accent1"/>
          </a:effectRef>
          <a:fontRef idx="minor">
            <a:schemeClr val="tx1"/>
          </a:fontRef>
        </p:style>
      </p:cxnSp>
      <p:sp>
        <p:nvSpPr>
          <p:cNvPr id="22" name="ZoneTexte 9"/>
          <p:cNvSpPr txBox="1"/>
          <p:nvPr/>
        </p:nvSpPr>
        <p:spPr>
          <a:xfrm>
            <a:off x="1242876" y="5664498"/>
            <a:ext cx="2582364" cy="92333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en-US" dirty="0"/>
              <a:t>Available attributes and widgets : drag &amp; drop to add them to the form</a:t>
            </a:r>
          </a:p>
        </p:txBody>
      </p:sp>
      <p:sp>
        <p:nvSpPr>
          <p:cNvPr id="27" name="Rectangle 26"/>
          <p:cNvSpPr/>
          <p:nvPr/>
        </p:nvSpPr>
        <p:spPr>
          <a:xfrm>
            <a:off x="1242876" y="2204582"/>
            <a:ext cx="4662624" cy="453422"/>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9" name="ZoneTexte 9"/>
          <p:cNvSpPr txBox="1"/>
          <p:nvPr/>
        </p:nvSpPr>
        <p:spPr>
          <a:xfrm>
            <a:off x="5997348" y="1454212"/>
            <a:ext cx="2994252" cy="64633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en-US" dirty="0"/>
              <a:t>Reporting toolbar : to align, color, copy, paste…</a:t>
            </a:r>
          </a:p>
        </p:txBody>
      </p:sp>
      <p:cxnSp>
        <p:nvCxnSpPr>
          <p:cNvPr id="30" name="Connecteur en angle 18"/>
          <p:cNvCxnSpPr>
            <a:stCxn id="29" idx="1"/>
            <a:endCxn id="27" idx="0"/>
          </p:cNvCxnSpPr>
          <p:nvPr/>
        </p:nvCxnSpPr>
        <p:spPr>
          <a:xfrm rot="10800000" flipV="1">
            <a:off x="3574188" y="1777378"/>
            <a:ext cx="2423160" cy="427204"/>
          </a:xfrm>
          <a:prstGeom prst="bentConnector2">
            <a:avLst/>
          </a:prstGeom>
          <a:ln w="38100">
            <a:solidFill>
              <a:schemeClr val="accent6"/>
            </a:solidFill>
            <a:tailEnd type="triangle" w="lg" len="lg"/>
          </a:ln>
        </p:spPr>
        <p:style>
          <a:lnRef idx="1">
            <a:schemeClr val="accent1"/>
          </a:lnRef>
          <a:fillRef idx="0">
            <a:schemeClr val="accent1"/>
          </a:fillRef>
          <a:effectRef idx="0">
            <a:schemeClr val="accent1"/>
          </a:effectRef>
          <a:fontRef idx="minor">
            <a:schemeClr val="tx1"/>
          </a:fontRef>
        </p:style>
      </p:cxnSp>
      <p:sp>
        <p:nvSpPr>
          <p:cNvPr id="39" name="Rectangle 38"/>
          <p:cNvSpPr/>
          <p:nvPr/>
        </p:nvSpPr>
        <p:spPr>
          <a:xfrm>
            <a:off x="6292044" y="2707838"/>
            <a:ext cx="2699556" cy="2001322"/>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0" name="ZoneTexte 9"/>
          <p:cNvSpPr txBox="1"/>
          <p:nvPr/>
        </p:nvSpPr>
        <p:spPr>
          <a:xfrm>
            <a:off x="5997348" y="4993289"/>
            <a:ext cx="2994252" cy="147732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en-US" dirty="0"/>
              <a:t>Decide which tab to use :</a:t>
            </a:r>
          </a:p>
          <a:p>
            <a:pPr marL="114300" lvl="1"/>
            <a:r>
              <a:rPr lang="en-US" dirty="0"/>
              <a:t>- the </a:t>
            </a:r>
            <a:r>
              <a:rPr lang="en-US" b="1" dirty="0"/>
              <a:t>original</a:t>
            </a:r>
            <a:r>
              <a:rPr lang="en-US" dirty="0"/>
              <a:t> one,</a:t>
            </a:r>
          </a:p>
          <a:p>
            <a:pPr marL="114300" lvl="1"/>
            <a:r>
              <a:rPr lang="en-US" dirty="0"/>
              <a:t>- the </a:t>
            </a:r>
            <a:r>
              <a:rPr lang="en-US" b="1" dirty="0"/>
              <a:t>new</a:t>
            </a:r>
            <a:r>
              <a:rPr lang="en-US" dirty="0"/>
              <a:t> one,</a:t>
            </a:r>
          </a:p>
          <a:p>
            <a:pPr marL="114300" lvl="1"/>
            <a:r>
              <a:rPr lang="en-US" dirty="0"/>
              <a:t>- or if it should be </a:t>
            </a:r>
            <a:r>
              <a:rPr lang="en-US" b="1" dirty="0"/>
              <a:t>hidden</a:t>
            </a:r>
          </a:p>
          <a:p>
            <a:r>
              <a:rPr lang="en-US" dirty="0"/>
              <a:t>Then publish it</a:t>
            </a:r>
          </a:p>
        </p:txBody>
      </p:sp>
      <p:cxnSp>
        <p:nvCxnSpPr>
          <p:cNvPr id="42" name="Connecteur en angle 18"/>
          <p:cNvCxnSpPr>
            <a:endCxn id="39" idx="1"/>
          </p:cNvCxnSpPr>
          <p:nvPr/>
        </p:nvCxnSpPr>
        <p:spPr>
          <a:xfrm rot="16200000" flipV="1">
            <a:off x="6256476" y="3744067"/>
            <a:ext cx="1284792" cy="1213656"/>
          </a:xfrm>
          <a:prstGeom prst="bentConnector4">
            <a:avLst>
              <a:gd name="adj1" fmla="val 11057"/>
              <a:gd name="adj2" fmla="val 118836"/>
            </a:avLst>
          </a:prstGeom>
          <a:ln w="38100">
            <a:solidFill>
              <a:schemeClr val="accent6"/>
            </a:solidFill>
            <a:tailEnd type="triangle" w="lg" len="lg"/>
          </a:ln>
        </p:spPr>
        <p:style>
          <a:lnRef idx="1">
            <a:schemeClr val="accent1"/>
          </a:lnRef>
          <a:fillRef idx="0">
            <a:schemeClr val="accent1"/>
          </a:fillRef>
          <a:effectRef idx="0">
            <a:schemeClr val="accent1"/>
          </a:effectRef>
          <a:fontRef idx="minor">
            <a:schemeClr val="tx1"/>
          </a:fontRef>
        </p:style>
      </p:cxnSp>
      <p:sp>
        <p:nvSpPr>
          <p:cNvPr id="16" name="Footer Placeholder 3">
            <a:extLst>
              <a:ext uri="{FF2B5EF4-FFF2-40B4-BE49-F238E27FC236}">
                <a16:creationId xmlns:a16="http://schemas.microsoft.com/office/drawing/2014/main" xmlns="" id="{4D7ADCCA-47B4-4F0D-AD87-A81512C518B1}"/>
              </a:ext>
            </a:extLst>
          </p:cNvPr>
          <p:cNvSpPr>
            <a:spLocks noGrp="1"/>
          </p:cNvSpPr>
          <p:nvPr>
            <p:ph type="ftr" sz="quarter" idx="11"/>
          </p:nvPr>
        </p:nvSpPr>
        <p:spPr>
          <a:xfrm>
            <a:off x="5638800" y="6416679"/>
            <a:ext cx="2895600" cy="365125"/>
          </a:xfrm>
        </p:spPr>
        <p:txBody>
          <a:bodyPr/>
          <a:lstStyle/>
          <a:p>
            <a:r>
              <a:rPr lang="en-US" dirty="0"/>
              <a:t>© 2018 </a:t>
            </a:r>
            <a:r>
              <a:rPr lang="en-US" dirty="0" err="1"/>
              <a:t>Planisware</a:t>
            </a:r>
            <a:endParaRPr lang="en-US" dirty="0"/>
          </a:p>
        </p:txBody>
      </p:sp>
      <p:sp>
        <p:nvSpPr>
          <p:cNvPr id="17" name="Slide Number Placeholder 4">
            <a:extLst>
              <a:ext uri="{FF2B5EF4-FFF2-40B4-BE49-F238E27FC236}">
                <a16:creationId xmlns:a16="http://schemas.microsoft.com/office/drawing/2014/main" xmlns="" id="{944D0AB1-A891-45E3-B3FC-C6431A9C14EB}"/>
              </a:ext>
            </a:extLst>
          </p:cNvPr>
          <p:cNvSpPr>
            <a:spLocks noGrp="1"/>
          </p:cNvSpPr>
          <p:nvPr>
            <p:ph type="sldNum" sz="quarter" idx="12"/>
          </p:nvPr>
        </p:nvSpPr>
        <p:spPr>
          <a:xfrm>
            <a:off x="8610600" y="6416679"/>
            <a:ext cx="457200" cy="365125"/>
          </a:xfrm>
        </p:spPr>
        <p:txBody>
          <a:bodyPr/>
          <a:lstStyle/>
          <a:p>
            <a:fld id="{AA6609B8-1C18-4083-9988-A5F5F3686A15}" type="slidenum">
              <a:rPr lang="en-US" smtClean="0"/>
              <a:pPr/>
              <a:t>213</a:t>
            </a:fld>
            <a:endParaRPr lang="en-US" dirty="0"/>
          </a:p>
        </p:txBody>
      </p:sp>
    </p:spTree>
    <p:extLst>
      <p:ext uri="{BB962C8B-B14F-4D97-AF65-F5344CB8AC3E}">
        <p14:creationId xmlns:p14="http://schemas.microsoft.com/office/powerpoint/2010/main" val="3930527999"/>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Attribute Properties</a:t>
            </a:r>
          </a:p>
        </p:txBody>
      </p:sp>
      <p:sp>
        <p:nvSpPr>
          <p:cNvPr id="14" name="Content Placeholder 13">
            <a:extLst>
              <a:ext uri="{FF2B5EF4-FFF2-40B4-BE49-F238E27FC236}">
                <a16:creationId xmlns:a16="http://schemas.microsoft.com/office/drawing/2014/main" xmlns="" id="{6C16A639-AAF4-46C9-84B1-6EE8F074F659}"/>
              </a:ext>
            </a:extLst>
          </p:cNvPr>
          <p:cNvSpPr>
            <a:spLocks noGrp="1"/>
          </p:cNvSpPr>
          <p:nvPr>
            <p:ph idx="1"/>
          </p:nvPr>
        </p:nvSpPr>
        <p:spPr>
          <a:xfrm>
            <a:off x="4414684" y="990600"/>
            <a:ext cx="4576916" cy="5135563"/>
          </a:xfrm>
        </p:spPr>
        <p:txBody>
          <a:bodyPr/>
          <a:lstStyle/>
          <a:p>
            <a:r>
              <a:rPr lang="en-US" dirty="0"/>
              <a:t>Attribute Selector</a:t>
            </a:r>
          </a:p>
          <a:p>
            <a:r>
              <a:rPr lang="en-US" dirty="0"/>
              <a:t>Positioning</a:t>
            </a:r>
          </a:p>
          <a:p>
            <a:r>
              <a:rPr lang="en-US" dirty="0"/>
              <a:t>Enter a list of values – Multi Selection enabled</a:t>
            </a:r>
          </a:p>
          <a:p>
            <a:r>
              <a:rPr lang="en-US" dirty="0"/>
              <a:t>Field input is mandatory</a:t>
            </a:r>
          </a:p>
          <a:p>
            <a:r>
              <a:rPr lang="en-US" dirty="0"/>
              <a:t>Input mode -&gt; not often changed</a:t>
            </a:r>
          </a:p>
          <a:p>
            <a:r>
              <a:rPr lang="en-US" dirty="0"/>
              <a:t>Entity Displayed</a:t>
            </a:r>
          </a:p>
          <a:p>
            <a:r>
              <a:rPr lang="en-US" dirty="0"/>
              <a:t>Value choice filter -&gt; Filters on the entities displayed</a:t>
            </a:r>
          </a:p>
        </p:txBody>
      </p:sp>
      <p:pic>
        <p:nvPicPr>
          <p:cNvPr id="15" name="Picture 14">
            <a:extLst>
              <a:ext uri="{FF2B5EF4-FFF2-40B4-BE49-F238E27FC236}">
                <a16:creationId xmlns:a16="http://schemas.microsoft.com/office/drawing/2014/main" xmlns="" id="{D06EFC5C-0833-4468-A4ED-96B7B845B811}"/>
              </a:ext>
            </a:extLst>
          </p:cNvPr>
          <p:cNvPicPr>
            <a:picLocks noChangeAspect="1"/>
          </p:cNvPicPr>
          <p:nvPr/>
        </p:nvPicPr>
        <p:blipFill>
          <a:blip r:embed="rId2"/>
          <a:stretch>
            <a:fillRect/>
          </a:stretch>
        </p:blipFill>
        <p:spPr>
          <a:xfrm>
            <a:off x="73743" y="1430159"/>
            <a:ext cx="4114800" cy="3686175"/>
          </a:xfrm>
          <a:prstGeom prst="rect">
            <a:avLst/>
          </a:prstGeom>
        </p:spPr>
      </p:pic>
      <p:sp>
        <p:nvSpPr>
          <p:cNvPr id="7" name="Footer Placeholder 3">
            <a:extLst>
              <a:ext uri="{FF2B5EF4-FFF2-40B4-BE49-F238E27FC236}">
                <a16:creationId xmlns:a16="http://schemas.microsoft.com/office/drawing/2014/main" xmlns="" id="{7DA19651-4FC3-4ED8-AC70-0AADD6EDEF69}"/>
              </a:ext>
            </a:extLst>
          </p:cNvPr>
          <p:cNvSpPr>
            <a:spLocks noGrp="1"/>
          </p:cNvSpPr>
          <p:nvPr>
            <p:ph type="ftr" sz="quarter" idx="11"/>
          </p:nvPr>
        </p:nvSpPr>
        <p:spPr>
          <a:xfrm>
            <a:off x="5638800" y="6416679"/>
            <a:ext cx="2895600" cy="365125"/>
          </a:xfrm>
        </p:spPr>
        <p:txBody>
          <a:bodyPr/>
          <a:lstStyle/>
          <a:p>
            <a:r>
              <a:rPr lang="en-US" dirty="0"/>
              <a:t>© 2018 </a:t>
            </a:r>
            <a:r>
              <a:rPr lang="en-US" dirty="0" err="1"/>
              <a:t>Planisware</a:t>
            </a:r>
            <a:endParaRPr lang="en-US" dirty="0"/>
          </a:p>
        </p:txBody>
      </p:sp>
      <p:sp>
        <p:nvSpPr>
          <p:cNvPr id="8" name="Slide Number Placeholder 4">
            <a:extLst>
              <a:ext uri="{FF2B5EF4-FFF2-40B4-BE49-F238E27FC236}">
                <a16:creationId xmlns:a16="http://schemas.microsoft.com/office/drawing/2014/main" xmlns="" id="{D0B91DA3-012B-4020-A358-A93854E6DA4D}"/>
              </a:ext>
            </a:extLst>
          </p:cNvPr>
          <p:cNvSpPr>
            <a:spLocks noGrp="1"/>
          </p:cNvSpPr>
          <p:nvPr>
            <p:ph type="sldNum" sz="quarter" idx="12"/>
          </p:nvPr>
        </p:nvSpPr>
        <p:spPr>
          <a:xfrm>
            <a:off x="8610600" y="6416679"/>
            <a:ext cx="457200" cy="365125"/>
          </a:xfrm>
        </p:spPr>
        <p:txBody>
          <a:bodyPr/>
          <a:lstStyle/>
          <a:p>
            <a:fld id="{AA6609B8-1C18-4083-9988-A5F5F3686A15}" type="slidenum">
              <a:rPr lang="en-US" smtClean="0"/>
              <a:pPr/>
              <a:t>214</a:t>
            </a:fld>
            <a:endParaRPr lang="en-US" dirty="0"/>
          </a:p>
        </p:txBody>
      </p:sp>
    </p:spTree>
    <p:extLst>
      <p:ext uri="{BB962C8B-B14F-4D97-AF65-F5344CB8AC3E}">
        <p14:creationId xmlns:p14="http://schemas.microsoft.com/office/powerpoint/2010/main" val="996355981"/>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buNone/>
            </a:pPr>
            <a:r>
              <a:rPr lang="en-US" noProof="0" dirty="0"/>
              <a:t>Drag &amp; drop your field</a:t>
            </a:r>
          </a:p>
        </p:txBody>
      </p:sp>
      <p:pic>
        <p:nvPicPr>
          <p:cNvPr id="5" name="Picture 4"/>
          <p:cNvPicPr>
            <a:picLocks noChangeAspect="1"/>
          </p:cNvPicPr>
          <p:nvPr/>
        </p:nvPicPr>
        <p:blipFill>
          <a:blip r:embed="rId2"/>
          <a:stretch>
            <a:fillRect/>
          </a:stretch>
        </p:blipFill>
        <p:spPr>
          <a:xfrm>
            <a:off x="203664" y="1602095"/>
            <a:ext cx="5143946" cy="3391194"/>
          </a:xfrm>
          <a:prstGeom prst="rect">
            <a:avLst/>
          </a:prstGeom>
          <a:effectLst>
            <a:outerShdw blurRad="50800" dist="38100" dir="2700000" algn="tl" rotWithShape="0">
              <a:prstClr val="black">
                <a:alpha val="40000"/>
              </a:prstClr>
            </a:outerShdw>
          </a:effectLst>
        </p:spPr>
      </p:pic>
      <p:sp>
        <p:nvSpPr>
          <p:cNvPr id="2" name="Title 1"/>
          <p:cNvSpPr>
            <a:spLocks noGrp="1"/>
          </p:cNvSpPr>
          <p:nvPr>
            <p:ph type="title"/>
          </p:nvPr>
        </p:nvSpPr>
        <p:spPr/>
        <p:txBody>
          <a:bodyPr/>
          <a:lstStyle/>
          <a:p>
            <a:r>
              <a:rPr lang="en-US" noProof="0" dirty="0"/>
              <a:t>Update project properties form</a:t>
            </a:r>
          </a:p>
        </p:txBody>
      </p:sp>
      <p:sp>
        <p:nvSpPr>
          <p:cNvPr id="23" name="Rectangle 22"/>
          <p:cNvSpPr/>
          <p:nvPr/>
        </p:nvSpPr>
        <p:spPr>
          <a:xfrm>
            <a:off x="203663" y="3893819"/>
            <a:ext cx="1476855" cy="241576"/>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24" name="Connecteur en angle 18"/>
          <p:cNvCxnSpPr>
            <a:stCxn id="22" idx="1"/>
            <a:endCxn id="23" idx="2"/>
          </p:cNvCxnSpPr>
          <p:nvPr/>
        </p:nvCxnSpPr>
        <p:spPr>
          <a:xfrm rot="10800000" flipH="1">
            <a:off x="533177" y="4135396"/>
            <a:ext cx="408913" cy="1633875"/>
          </a:xfrm>
          <a:prstGeom prst="bentConnector4">
            <a:avLst>
              <a:gd name="adj1" fmla="val -55904"/>
              <a:gd name="adj2" fmla="val 64128"/>
            </a:avLst>
          </a:prstGeom>
          <a:ln w="38100">
            <a:solidFill>
              <a:schemeClr val="accent6"/>
            </a:solidFill>
            <a:tailEnd type="none" w="lg" len="lg"/>
          </a:ln>
        </p:spPr>
        <p:style>
          <a:lnRef idx="1">
            <a:schemeClr val="accent1"/>
          </a:lnRef>
          <a:fillRef idx="0">
            <a:schemeClr val="accent1"/>
          </a:fillRef>
          <a:effectRef idx="0">
            <a:schemeClr val="accent1"/>
          </a:effectRef>
          <a:fontRef idx="minor">
            <a:schemeClr val="tx1"/>
          </a:fontRef>
        </p:style>
      </p:cxnSp>
      <p:sp>
        <p:nvSpPr>
          <p:cNvPr id="22" name="ZoneTexte 9"/>
          <p:cNvSpPr txBox="1"/>
          <p:nvPr/>
        </p:nvSpPr>
        <p:spPr>
          <a:xfrm>
            <a:off x="533178" y="5307605"/>
            <a:ext cx="2242459" cy="92333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en-US" dirty="0"/>
              <a:t>Drag &amp; drop field "Associated country" to the form</a:t>
            </a:r>
          </a:p>
        </p:txBody>
      </p:sp>
      <p:sp>
        <p:nvSpPr>
          <p:cNvPr id="27" name="Rectangle 26"/>
          <p:cNvSpPr/>
          <p:nvPr/>
        </p:nvSpPr>
        <p:spPr>
          <a:xfrm>
            <a:off x="4846319" y="1905000"/>
            <a:ext cx="260629" cy="312420"/>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9" name="ZoneTexte 9"/>
          <p:cNvSpPr txBox="1"/>
          <p:nvPr/>
        </p:nvSpPr>
        <p:spPr>
          <a:xfrm>
            <a:off x="5715000" y="1454212"/>
            <a:ext cx="2954961" cy="64633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en-US" dirty="0"/>
              <a:t>Click this tool to insert : field label + field itself</a:t>
            </a:r>
          </a:p>
        </p:txBody>
      </p:sp>
      <p:cxnSp>
        <p:nvCxnSpPr>
          <p:cNvPr id="30" name="Connecteur en angle 18"/>
          <p:cNvCxnSpPr>
            <a:stCxn id="29" idx="1"/>
            <a:endCxn id="27" idx="3"/>
          </p:cNvCxnSpPr>
          <p:nvPr/>
        </p:nvCxnSpPr>
        <p:spPr>
          <a:xfrm rot="10800000" flipV="1">
            <a:off x="5106948" y="1777378"/>
            <a:ext cx="608052" cy="283832"/>
          </a:xfrm>
          <a:prstGeom prst="bentConnector3">
            <a:avLst>
              <a:gd name="adj1" fmla="val 50000"/>
            </a:avLst>
          </a:prstGeom>
          <a:ln w="38100">
            <a:solidFill>
              <a:schemeClr val="accent6"/>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1" name="Connecteur en angle 18"/>
          <p:cNvCxnSpPr>
            <a:stCxn id="22" idx="3"/>
            <a:endCxn id="37" idx="2"/>
          </p:cNvCxnSpPr>
          <p:nvPr/>
        </p:nvCxnSpPr>
        <p:spPr>
          <a:xfrm flipV="1">
            <a:off x="2775637" y="4993289"/>
            <a:ext cx="611744" cy="775981"/>
          </a:xfrm>
          <a:prstGeom prst="bentConnector2">
            <a:avLst/>
          </a:prstGeom>
          <a:ln w="38100">
            <a:solidFill>
              <a:schemeClr val="accent6"/>
            </a:solidFill>
            <a:tailEnd type="triangle" w="lg" len="lg"/>
          </a:ln>
        </p:spPr>
        <p:style>
          <a:lnRef idx="1">
            <a:schemeClr val="accent1"/>
          </a:lnRef>
          <a:fillRef idx="0">
            <a:schemeClr val="accent1"/>
          </a:fillRef>
          <a:effectRef idx="0">
            <a:schemeClr val="accent1"/>
          </a:effectRef>
          <a:fontRef idx="minor">
            <a:schemeClr val="tx1"/>
          </a:fontRef>
        </p:style>
      </p:cxnSp>
      <p:sp>
        <p:nvSpPr>
          <p:cNvPr id="37" name="Rectangle 36"/>
          <p:cNvSpPr/>
          <p:nvPr/>
        </p:nvSpPr>
        <p:spPr>
          <a:xfrm>
            <a:off x="1928443" y="4458947"/>
            <a:ext cx="2917876" cy="534342"/>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4" name="ZoneTexte 9"/>
          <p:cNvSpPr txBox="1"/>
          <p:nvPr/>
        </p:nvSpPr>
        <p:spPr>
          <a:xfrm>
            <a:off x="5728972" y="2353915"/>
            <a:ext cx="2943111" cy="92333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en-US" dirty="0"/>
              <a:t>Result : dropped field can be adjusted like input arrow, simple input…</a:t>
            </a:r>
          </a:p>
        </p:txBody>
      </p:sp>
      <p:grpSp>
        <p:nvGrpSpPr>
          <p:cNvPr id="6" name="Group 5"/>
          <p:cNvGrpSpPr/>
          <p:nvPr/>
        </p:nvGrpSpPr>
        <p:grpSpPr>
          <a:xfrm>
            <a:off x="5555546" y="3435473"/>
            <a:ext cx="3289965" cy="3096804"/>
            <a:chOff x="5677122" y="3492971"/>
            <a:chExt cx="3289965" cy="3096804"/>
          </a:xfrm>
        </p:grpSpPr>
        <p:pic>
          <p:nvPicPr>
            <p:cNvPr id="46" name="Picture 45"/>
            <p:cNvPicPr>
              <a:picLocks noChangeAspect="1"/>
            </p:cNvPicPr>
            <p:nvPr/>
          </p:nvPicPr>
          <p:blipFill>
            <a:blip r:embed="rId3"/>
            <a:stretch>
              <a:fillRect/>
            </a:stretch>
          </p:blipFill>
          <p:spPr>
            <a:xfrm>
              <a:off x="5677122" y="3492971"/>
              <a:ext cx="3289965" cy="3096804"/>
            </a:xfrm>
            <a:prstGeom prst="rect">
              <a:avLst/>
            </a:prstGeom>
            <a:effectLst>
              <a:outerShdw blurRad="50800" dist="38100" dir="2700000" algn="tl" rotWithShape="0">
                <a:prstClr val="black">
                  <a:alpha val="40000"/>
                </a:prstClr>
              </a:outerShdw>
            </a:effectLst>
          </p:spPr>
        </p:pic>
        <p:sp>
          <p:nvSpPr>
            <p:cNvPr id="19" name="Rectangle 18"/>
            <p:cNvSpPr/>
            <p:nvPr/>
          </p:nvSpPr>
          <p:spPr>
            <a:xfrm>
              <a:off x="5746159" y="3505144"/>
              <a:ext cx="2395518" cy="178833"/>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cxnSp>
        <p:nvCxnSpPr>
          <p:cNvPr id="41" name="Connecteur en angle 18"/>
          <p:cNvCxnSpPr>
            <a:stCxn id="37" idx="3"/>
            <a:endCxn id="19" idx="1"/>
          </p:cNvCxnSpPr>
          <p:nvPr/>
        </p:nvCxnSpPr>
        <p:spPr>
          <a:xfrm flipV="1">
            <a:off x="4846319" y="3537063"/>
            <a:ext cx="778264" cy="1189055"/>
          </a:xfrm>
          <a:prstGeom prst="bentConnector3">
            <a:avLst>
              <a:gd name="adj1" fmla="val 50000"/>
            </a:avLst>
          </a:prstGeom>
          <a:ln w="38100">
            <a:solidFill>
              <a:schemeClr val="accent6"/>
            </a:solidFill>
            <a:tailEnd type="triangle" w="lg" len="lg"/>
          </a:ln>
        </p:spPr>
        <p:style>
          <a:lnRef idx="1">
            <a:schemeClr val="accent1"/>
          </a:lnRef>
          <a:fillRef idx="0">
            <a:schemeClr val="accent1"/>
          </a:fillRef>
          <a:effectRef idx="0">
            <a:schemeClr val="accent1"/>
          </a:effectRef>
          <a:fontRef idx="minor">
            <a:schemeClr val="tx1"/>
          </a:fontRef>
        </p:style>
      </p:cxnSp>
      <p:sp>
        <p:nvSpPr>
          <p:cNvPr id="21" name="Footer Placeholder 3">
            <a:extLst>
              <a:ext uri="{FF2B5EF4-FFF2-40B4-BE49-F238E27FC236}">
                <a16:creationId xmlns:a16="http://schemas.microsoft.com/office/drawing/2014/main" xmlns="" id="{14ED46F4-D9C2-400F-8D1F-99CA36D69CCE}"/>
              </a:ext>
            </a:extLst>
          </p:cNvPr>
          <p:cNvSpPr>
            <a:spLocks noGrp="1"/>
          </p:cNvSpPr>
          <p:nvPr>
            <p:ph type="ftr" sz="quarter" idx="11"/>
          </p:nvPr>
        </p:nvSpPr>
        <p:spPr>
          <a:xfrm>
            <a:off x="5638800" y="6416679"/>
            <a:ext cx="2895600" cy="365125"/>
          </a:xfrm>
        </p:spPr>
        <p:txBody>
          <a:bodyPr/>
          <a:lstStyle/>
          <a:p>
            <a:r>
              <a:rPr lang="en-US" dirty="0"/>
              <a:t>© 2018 </a:t>
            </a:r>
            <a:r>
              <a:rPr lang="en-US" dirty="0" err="1"/>
              <a:t>Planisware</a:t>
            </a:r>
            <a:endParaRPr lang="en-US" dirty="0"/>
          </a:p>
        </p:txBody>
      </p:sp>
      <p:sp>
        <p:nvSpPr>
          <p:cNvPr id="25" name="Slide Number Placeholder 4">
            <a:extLst>
              <a:ext uri="{FF2B5EF4-FFF2-40B4-BE49-F238E27FC236}">
                <a16:creationId xmlns:a16="http://schemas.microsoft.com/office/drawing/2014/main" xmlns="" id="{0201D70C-01B8-4577-AC0A-FD0B065B9B8B}"/>
              </a:ext>
            </a:extLst>
          </p:cNvPr>
          <p:cNvSpPr>
            <a:spLocks noGrp="1"/>
          </p:cNvSpPr>
          <p:nvPr>
            <p:ph type="sldNum" sz="quarter" idx="12"/>
          </p:nvPr>
        </p:nvSpPr>
        <p:spPr>
          <a:xfrm>
            <a:off x="8610600" y="6416679"/>
            <a:ext cx="457200" cy="365125"/>
          </a:xfrm>
        </p:spPr>
        <p:txBody>
          <a:bodyPr/>
          <a:lstStyle/>
          <a:p>
            <a:fld id="{AA6609B8-1C18-4083-9988-A5F5F3686A15}" type="slidenum">
              <a:rPr lang="en-US" smtClean="0"/>
              <a:pPr/>
              <a:t>215</a:t>
            </a:fld>
            <a:endParaRPr lang="en-US" dirty="0"/>
          </a:p>
        </p:txBody>
      </p:sp>
    </p:spTree>
    <p:extLst>
      <p:ext uri="{BB962C8B-B14F-4D97-AF65-F5344CB8AC3E}">
        <p14:creationId xmlns:p14="http://schemas.microsoft.com/office/powerpoint/2010/main" val="104318035"/>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buNone/>
            </a:pPr>
            <a:r>
              <a:rPr lang="en-US" noProof="0" dirty="0"/>
              <a:t>Final result after publishing it</a:t>
            </a:r>
          </a:p>
        </p:txBody>
      </p:sp>
      <p:sp>
        <p:nvSpPr>
          <p:cNvPr id="2" name="Title 1"/>
          <p:cNvSpPr>
            <a:spLocks noGrp="1"/>
          </p:cNvSpPr>
          <p:nvPr>
            <p:ph type="title"/>
          </p:nvPr>
        </p:nvSpPr>
        <p:spPr/>
        <p:txBody>
          <a:bodyPr/>
          <a:lstStyle/>
          <a:p>
            <a:r>
              <a:rPr lang="en-US" noProof="0" dirty="0"/>
              <a:t>Update project properties form</a:t>
            </a:r>
          </a:p>
        </p:txBody>
      </p:sp>
      <p:grpSp>
        <p:nvGrpSpPr>
          <p:cNvPr id="12" name="Group 11"/>
          <p:cNvGrpSpPr/>
          <p:nvPr/>
        </p:nvGrpSpPr>
        <p:grpSpPr>
          <a:xfrm>
            <a:off x="176981" y="2198191"/>
            <a:ext cx="4244708" cy="2049958"/>
            <a:chOff x="152400" y="1508423"/>
            <a:chExt cx="4244708" cy="2049958"/>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 y="1508423"/>
              <a:ext cx="4244708" cy="2049958"/>
            </a:xfrm>
            <a:prstGeom prst="rect">
              <a:avLst/>
            </a:prstGeom>
            <a:effectLst>
              <a:outerShdw blurRad="50800" dist="38100" dir="2700000" algn="tl" rotWithShape="0">
                <a:prstClr val="black">
                  <a:alpha val="40000"/>
                </a:prstClr>
              </a:outerShdw>
            </a:effectLst>
          </p:spPr>
        </p:pic>
        <p:sp>
          <p:nvSpPr>
            <p:cNvPr id="19" name="Rectangle 18"/>
            <p:cNvSpPr/>
            <p:nvPr/>
          </p:nvSpPr>
          <p:spPr>
            <a:xfrm>
              <a:off x="1460963" y="2303047"/>
              <a:ext cx="2864852" cy="308268"/>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11" name="Group 10"/>
          <p:cNvGrpSpPr/>
          <p:nvPr/>
        </p:nvGrpSpPr>
        <p:grpSpPr>
          <a:xfrm>
            <a:off x="4771473" y="1896370"/>
            <a:ext cx="4244708" cy="2049958"/>
            <a:chOff x="4676554" y="1508423"/>
            <a:chExt cx="4244708" cy="2049958"/>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76554" y="1508423"/>
              <a:ext cx="4244708" cy="2049958"/>
            </a:xfrm>
            <a:prstGeom prst="rect">
              <a:avLst/>
            </a:prstGeom>
            <a:effectLst>
              <a:outerShdw blurRad="50800" dist="38100" dir="2700000" algn="tl" rotWithShape="0">
                <a:prstClr val="black">
                  <a:alpha val="40000"/>
                </a:prstClr>
              </a:outerShdw>
            </a:effectLst>
          </p:spPr>
        </p:pic>
        <p:sp>
          <p:nvSpPr>
            <p:cNvPr id="20" name="Rectangle 19"/>
            <p:cNvSpPr/>
            <p:nvPr/>
          </p:nvSpPr>
          <p:spPr>
            <a:xfrm>
              <a:off x="5964383" y="2260889"/>
              <a:ext cx="2864852" cy="308268"/>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9" name="Group 8"/>
          <p:cNvGrpSpPr/>
          <p:nvPr/>
        </p:nvGrpSpPr>
        <p:grpSpPr>
          <a:xfrm>
            <a:off x="874383" y="4858720"/>
            <a:ext cx="2895851" cy="1150720"/>
            <a:chOff x="826828" y="3897421"/>
            <a:chExt cx="2895851" cy="1150720"/>
          </a:xfrm>
        </p:grpSpPr>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6828" y="3897421"/>
              <a:ext cx="2895851" cy="1150720"/>
            </a:xfrm>
            <a:prstGeom prst="rect">
              <a:avLst/>
            </a:prstGeom>
            <a:effectLst>
              <a:outerShdw blurRad="50800" dist="38100" dir="2700000" algn="tl" rotWithShape="0">
                <a:prstClr val="black">
                  <a:alpha val="40000"/>
                </a:prstClr>
              </a:outerShdw>
            </a:effectLst>
          </p:spPr>
        </p:pic>
        <p:sp>
          <p:nvSpPr>
            <p:cNvPr id="21" name="Rectangle 20"/>
            <p:cNvSpPr/>
            <p:nvPr/>
          </p:nvSpPr>
          <p:spPr>
            <a:xfrm>
              <a:off x="857827" y="4726237"/>
              <a:ext cx="2864852" cy="308268"/>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10" name="Group 9"/>
          <p:cNvGrpSpPr/>
          <p:nvPr/>
        </p:nvGrpSpPr>
        <p:grpSpPr>
          <a:xfrm>
            <a:off x="5752859" y="4000263"/>
            <a:ext cx="2781541" cy="2781541"/>
            <a:chOff x="5408137" y="3897421"/>
            <a:chExt cx="2781541" cy="2781541"/>
          </a:xfrm>
        </p:grpSpPr>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08137" y="3897421"/>
              <a:ext cx="2781541" cy="2781541"/>
            </a:xfrm>
            <a:prstGeom prst="rect">
              <a:avLst/>
            </a:prstGeom>
            <a:effectLst>
              <a:outerShdw blurRad="50800" dist="38100" dir="2700000" algn="tl" rotWithShape="0">
                <a:prstClr val="black">
                  <a:alpha val="40000"/>
                </a:prstClr>
              </a:outerShdw>
            </a:effectLst>
          </p:spPr>
        </p:pic>
        <p:sp>
          <p:nvSpPr>
            <p:cNvPr id="26" name="Rectangle 25"/>
            <p:cNvSpPr/>
            <p:nvPr/>
          </p:nvSpPr>
          <p:spPr>
            <a:xfrm>
              <a:off x="5408137" y="4714568"/>
              <a:ext cx="2722403" cy="1929417"/>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27" name="ZoneTexte 9"/>
          <p:cNvSpPr txBox="1"/>
          <p:nvPr/>
        </p:nvSpPr>
        <p:spPr>
          <a:xfrm>
            <a:off x="799387" y="1785224"/>
            <a:ext cx="2970847" cy="30777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en-US" sz="1400" dirty="0"/>
              <a:t>Original: no "Associated country"</a:t>
            </a:r>
          </a:p>
        </p:txBody>
      </p:sp>
      <p:sp>
        <p:nvSpPr>
          <p:cNvPr id="28" name="ZoneTexte 9"/>
          <p:cNvSpPr txBox="1"/>
          <p:nvPr/>
        </p:nvSpPr>
        <p:spPr>
          <a:xfrm>
            <a:off x="4821077" y="1295687"/>
            <a:ext cx="4103077" cy="52322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en-US" sz="1400" dirty="0"/>
              <a:t>Form builder: "Associated country" is now displayed</a:t>
            </a:r>
          </a:p>
        </p:txBody>
      </p:sp>
      <p:sp>
        <p:nvSpPr>
          <p:cNvPr id="22" name="Footer Placeholder 3">
            <a:extLst>
              <a:ext uri="{FF2B5EF4-FFF2-40B4-BE49-F238E27FC236}">
                <a16:creationId xmlns:a16="http://schemas.microsoft.com/office/drawing/2014/main" xmlns="" id="{36379560-D61A-4669-BDB9-C9C3664DB677}"/>
              </a:ext>
            </a:extLst>
          </p:cNvPr>
          <p:cNvSpPr>
            <a:spLocks noGrp="1"/>
          </p:cNvSpPr>
          <p:nvPr>
            <p:ph type="ftr" sz="quarter" idx="11"/>
          </p:nvPr>
        </p:nvSpPr>
        <p:spPr>
          <a:xfrm>
            <a:off x="5638800" y="6416679"/>
            <a:ext cx="2895600" cy="365125"/>
          </a:xfrm>
        </p:spPr>
        <p:txBody>
          <a:bodyPr/>
          <a:lstStyle/>
          <a:p>
            <a:r>
              <a:rPr lang="en-US" dirty="0"/>
              <a:t>© 2018 </a:t>
            </a:r>
            <a:r>
              <a:rPr lang="en-US" dirty="0" err="1"/>
              <a:t>Planisware</a:t>
            </a:r>
            <a:endParaRPr lang="en-US" dirty="0"/>
          </a:p>
        </p:txBody>
      </p:sp>
      <p:sp>
        <p:nvSpPr>
          <p:cNvPr id="23" name="Slide Number Placeholder 4">
            <a:extLst>
              <a:ext uri="{FF2B5EF4-FFF2-40B4-BE49-F238E27FC236}">
                <a16:creationId xmlns:a16="http://schemas.microsoft.com/office/drawing/2014/main" xmlns="" id="{7ACB9F06-60FD-4C9B-A262-F3F306FF5B2E}"/>
              </a:ext>
            </a:extLst>
          </p:cNvPr>
          <p:cNvSpPr>
            <a:spLocks noGrp="1"/>
          </p:cNvSpPr>
          <p:nvPr>
            <p:ph type="sldNum" sz="quarter" idx="12"/>
          </p:nvPr>
        </p:nvSpPr>
        <p:spPr>
          <a:xfrm>
            <a:off x="8610600" y="6416679"/>
            <a:ext cx="457200" cy="365125"/>
          </a:xfrm>
        </p:spPr>
        <p:txBody>
          <a:bodyPr/>
          <a:lstStyle/>
          <a:p>
            <a:fld id="{AA6609B8-1C18-4083-9988-A5F5F3686A15}" type="slidenum">
              <a:rPr lang="en-US" smtClean="0"/>
              <a:pPr/>
              <a:t>216</a:t>
            </a:fld>
            <a:endParaRPr lang="en-US" dirty="0"/>
          </a:p>
        </p:txBody>
      </p:sp>
    </p:spTree>
    <p:extLst>
      <p:ext uri="{BB962C8B-B14F-4D97-AF65-F5344CB8AC3E}">
        <p14:creationId xmlns:p14="http://schemas.microsoft.com/office/powerpoint/2010/main" val="3208791847"/>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0" y="1524001"/>
            <a:ext cx="5105400" cy="1447800"/>
          </a:xfrm>
          <a:gradFill flip="none" rotWithShape="1">
            <a:gsLst>
              <a:gs pos="0">
                <a:schemeClr val="accent6">
                  <a:lumMod val="75000"/>
                </a:schemeClr>
              </a:gs>
              <a:gs pos="54000">
                <a:schemeClr val="accent6">
                  <a:lumMod val="50000"/>
                </a:schemeClr>
              </a:gs>
            </a:gsLst>
            <a:path path="circle">
              <a:fillToRect t="100000" r="100000"/>
            </a:path>
            <a:tileRect l="-100000" b="-100000"/>
          </a:gradFill>
        </p:spPr>
        <p:txBody>
          <a:bodyPr vert="horz" lIns="914400" tIns="45720" rIns="91440" bIns="45720" rtlCol="0" anchor="ctr" anchorCtr="0">
            <a:noAutofit/>
          </a:bodyPr>
          <a:lstStyle/>
          <a:p>
            <a:r>
              <a:rPr lang="en-US" sz="4000" noProof="0" dirty="0"/>
              <a:t>Status Reports</a:t>
            </a:r>
          </a:p>
        </p:txBody>
      </p:sp>
      <p:sp>
        <p:nvSpPr>
          <p:cNvPr id="6" name="Footer Placeholder 3">
            <a:extLst>
              <a:ext uri="{FF2B5EF4-FFF2-40B4-BE49-F238E27FC236}">
                <a16:creationId xmlns:a16="http://schemas.microsoft.com/office/drawing/2014/main" xmlns="" id="{7F399D90-ACF4-4F01-AF79-0503C67AA888}"/>
              </a:ext>
            </a:extLst>
          </p:cNvPr>
          <p:cNvSpPr>
            <a:spLocks noGrp="1"/>
          </p:cNvSpPr>
          <p:nvPr>
            <p:ph type="ftr" sz="quarter" idx="11"/>
          </p:nvPr>
        </p:nvSpPr>
        <p:spPr>
          <a:xfrm>
            <a:off x="5638800" y="6416679"/>
            <a:ext cx="2895600" cy="365125"/>
          </a:xfrm>
        </p:spPr>
        <p:txBody>
          <a:bodyPr/>
          <a:lstStyle/>
          <a:p>
            <a:r>
              <a:rPr lang="en-US" dirty="0"/>
              <a:t>© 2018 </a:t>
            </a:r>
            <a:r>
              <a:rPr lang="en-US" dirty="0" err="1"/>
              <a:t>Planisware</a:t>
            </a:r>
            <a:endParaRPr lang="en-US" dirty="0"/>
          </a:p>
        </p:txBody>
      </p:sp>
      <p:sp>
        <p:nvSpPr>
          <p:cNvPr id="7" name="Slide Number Placeholder 4">
            <a:extLst>
              <a:ext uri="{FF2B5EF4-FFF2-40B4-BE49-F238E27FC236}">
                <a16:creationId xmlns:a16="http://schemas.microsoft.com/office/drawing/2014/main" xmlns="" id="{BFB4565D-6B2E-4B81-A14E-735EB5945570}"/>
              </a:ext>
            </a:extLst>
          </p:cNvPr>
          <p:cNvSpPr>
            <a:spLocks noGrp="1"/>
          </p:cNvSpPr>
          <p:nvPr>
            <p:ph type="sldNum" sz="quarter" idx="12"/>
          </p:nvPr>
        </p:nvSpPr>
        <p:spPr>
          <a:xfrm>
            <a:off x="8610600" y="6416679"/>
            <a:ext cx="457200" cy="365125"/>
          </a:xfrm>
        </p:spPr>
        <p:txBody>
          <a:bodyPr/>
          <a:lstStyle/>
          <a:p>
            <a:fld id="{AA6609B8-1C18-4083-9988-A5F5F3686A15}" type="slidenum">
              <a:rPr lang="en-US" smtClean="0"/>
              <a:pPr/>
              <a:t>217</a:t>
            </a:fld>
            <a:endParaRPr lang="en-US" dirty="0"/>
          </a:p>
        </p:txBody>
      </p:sp>
    </p:spTree>
    <p:extLst>
      <p:ext uri="{BB962C8B-B14F-4D97-AF65-F5344CB8AC3E}">
        <p14:creationId xmlns:p14="http://schemas.microsoft.com/office/powerpoint/2010/main" val="2718363088"/>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30960"/>
            <a:ext cx="8839200" cy="914400"/>
          </a:xfrm>
        </p:spPr>
        <p:txBody>
          <a:bodyPr/>
          <a:lstStyle/>
          <a:p>
            <a:r>
              <a:rPr lang="en-US" noProof="0" dirty="0"/>
              <a:t>Status Reports</a:t>
            </a:r>
          </a:p>
        </p:txBody>
      </p:sp>
      <p:sp>
        <p:nvSpPr>
          <p:cNvPr id="3" name="Rectangle: Rounded Corners 2"/>
          <p:cNvSpPr/>
          <p:nvPr/>
        </p:nvSpPr>
        <p:spPr>
          <a:xfrm>
            <a:off x="975360" y="1411119"/>
            <a:ext cx="8092440" cy="1199789"/>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accent1"/>
                </a:solidFill>
              </a:rPr>
              <a:t>We need a quick view of the status on different project that can be changed by different users. Can we have meaningful symbols so users can get the best information</a:t>
            </a:r>
          </a:p>
        </p:txBody>
      </p:sp>
      <p:sp>
        <p:nvSpPr>
          <p:cNvPr id="6" name="TextBox 5"/>
          <p:cNvSpPr txBox="1"/>
          <p:nvPr/>
        </p:nvSpPr>
        <p:spPr>
          <a:xfrm>
            <a:off x="0" y="887900"/>
            <a:ext cx="3058160" cy="523220"/>
          </a:xfrm>
          <a:prstGeom prst="rect">
            <a:avLst/>
          </a:prstGeom>
          <a:noFill/>
        </p:spPr>
        <p:txBody>
          <a:bodyPr wrap="square" rtlCol="0">
            <a:spAutoFit/>
          </a:bodyPr>
          <a:lstStyle/>
          <a:p>
            <a:r>
              <a:rPr lang="en-US" sz="2800" b="1" dirty="0">
                <a:solidFill>
                  <a:schemeClr val="tx2"/>
                </a:solidFill>
              </a:rPr>
              <a:t>Scenario</a:t>
            </a: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960" y="1553813"/>
            <a:ext cx="914400" cy="914400"/>
          </a:xfrm>
          <a:prstGeom prst="ellipse">
            <a:avLst/>
          </a:prstGeom>
          <a:ln w="76200">
            <a:solidFill>
              <a:schemeClr val="accent1"/>
            </a:solidFill>
          </a:ln>
        </p:spPr>
      </p:pic>
      <p:sp>
        <p:nvSpPr>
          <p:cNvPr id="8" name="Footer Placeholder 3">
            <a:extLst>
              <a:ext uri="{FF2B5EF4-FFF2-40B4-BE49-F238E27FC236}">
                <a16:creationId xmlns:a16="http://schemas.microsoft.com/office/drawing/2014/main" xmlns="" id="{098E4774-5550-4418-BE42-0F0FCB6DEC3B}"/>
              </a:ext>
            </a:extLst>
          </p:cNvPr>
          <p:cNvSpPr>
            <a:spLocks noGrp="1"/>
          </p:cNvSpPr>
          <p:nvPr>
            <p:ph type="ftr" sz="quarter" idx="11"/>
          </p:nvPr>
        </p:nvSpPr>
        <p:spPr>
          <a:xfrm>
            <a:off x="5638800" y="6416679"/>
            <a:ext cx="2895600" cy="365125"/>
          </a:xfrm>
        </p:spPr>
        <p:txBody>
          <a:bodyPr/>
          <a:lstStyle/>
          <a:p>
            <a:r>
              <a:rPr lang="en-US" dirty="0"/>
              <a:t>© 2018 </a:t>
            </a:r>
            <a:r>
              <a:rPr lang="en-US" dirty="0" err="1"/>
              <a:t>Planisware</a:t>
            </a:r>
            <a:endParaRPr lang="en-US" dirty="0"/>
          </a:p>
        </p:txBody>
      </p:sp>
      <p:sp>
        <p:nvSpPr>
          <p:cNvPr id="9" name="Slide Number Placeholder 4">
            <a:extLst>
              <a:ext uri="{FF2B5EF4-FFF2-40B4-BE49-F238E27FC236}">
                <a16:creationId xmlns:a16="http://schemas.microsoft.com/office/drawing/2014/main" xmlns="" id="{2CAE53D8-82FE-426E-B0AC-C1490A7D13A0}"/>
              </a:ext>
            </a:extLst>
          </p:cNvPr>
          <p:cNvSpPr>
            <a:spLocks noGrp="1"/>
          </p:cNvSpPr>
          <p:nvPr>
            <p:ph type="sldNum" sz="quarter" idx="12"/>
          </p:nvPr>
        </p:nvSpPr>
        <p:spPr>
          <a:xfrm>
            <a:off x="8610600" y="6416679"/>
            <a:ext cx="457200" cy="365125"/>
          </a:xfrm>
        </p:spPr>
        <p:txBody>
          <a:bodyPr/>
          <a:lstStyle/>
          <a:p>
            <a:fld id="{AA6609B8-1C18-4083-9988-A5F5F3686A15}" type="slidenum">
              <a:rPr lang="en-US" smtClean="0"/>
              <a:pPr/>
              <a:t>218</a:t>
            </a:fld>
            <a:endParaRPr lang="en-US" dirty="0"/>
          </a:p>
        </p:txBody>
      </p:sp>
    </p:spTree>
    <p:extLst>
      <p:ext uri="{BB962C8B-B14F-4D97-AF65-F5344CB8AC3E}">
        <p14:creationId xmlns:p14="http://schemas.microsoft.com/office/powerpoint/2010/main" val="3309691364"/>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30960"/>
            <a:ext cx="8839200" cy="914400"/>
          </a:xfrm>
        </p:spPr>
        <p:txBody>
          <a:bodyPr>
            <a:normAutofit/>
          </a:bodyPr>
          <a:lstStyle/>
          <a:p>
            <a:r>
              <a:rPr lang="en-US" noProof="0" dirty="0"/>
              <a:t>Status reports </a:t>
            </a:r>
          </a:p>
        </p:txBody>
      </p:sp>
      <p:sp>
        <p:nvSpPr>
          <p:cNvPr id="3" name="Rectangle: Rounded Corners 2"/>
          <p:cNvSpPr/>
          <p:nvPr/>
        </p:nvSpPr>
        <p:spPr>
          <a:xfrm>
            <a:off x="975360" y="1411119"/>
            <a:ext cx="8092440" cy="1199789"/>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accent1"/>
                </a:solidFill>
              </a:rPr>
              <a:t>We need a universal method of defining the status on different projects that can be changed by different users. Can we have meaningful symbols to along with this status information as well?</a:t>
            </a:r>
          </a:p>
        </p:txBody>
      </p:sp>
      <p:sp>
        <p:nvSpPr>
          <p:cNvPr id="6" name="TextBox 5"/>
          <p:cNvSpPr txBox="1"/>
          <p:nvPr/>
        </p:nvSpPr>
        <p:spPr>
          <a:xfrm>
            <a:off x="0" y="887900"/>
            <a:ext cx="3058160" cy="523220"/>
          </a:xfrm>
          <a:prstGeom prst="rect">
            <a:avLst/>
          </a:prstGeom>
          <a:noFill/>
        </p:spPr>
        <p:txBody>
          <a:bodyPr wrap="square" rtlCol="0">
            <a:spAutoFit/>
          </a:bodyPr>
          <a:lstStyle/>
          <a:p>
            <a:r>
              <a:rPr lang="en-US" sz="2800" b="1" dirty="0">
                <a:solidFill>
                  <a:schemeClr val="tx2"/>
                </a:solidFill>
              </a:rPr>
              <a:t>Scenario</a:t>
            </a:r>
          </a:p>
        </p:txBody>
      </p:sp>
      <p:sp>
        <p:nvSpPr>
          <p:cNvPr id="7" name="Rectangle: Rounded Corners 12"/>
          <p:cNvSpPr/>
          <p:nvPr/>
        </p:nvSpPr>
        <p:spPr>
          <a:xfrm>
            <a:off x="91440" y="3205947"/>
            <a:ext cx="8976360" cy="3210732"/>
          </a:xfrm>
          <a:prstGeom prst="roundRect">
            <a:avLst/>
          </a:prstGeom>
        </p:spPr>
        <p:style>
          <a:lnRef idx="2">
            <a:schemeClr val="accent4"/>
          </a:lnRef>
          <a:fillRef idx="1">
            <a:schemeClr val="lt1"/>
          </a:fillRef>
          <a:effectRef idx="0">
            <a:schemeClr val="accent4"/>
          </a:effectRef>
          <a:fontRef idx="minor">
            <a:schemeClr val="dk1"/>
          </a:fontRef>
        </p:style>
        <p:txBody>
          <a:bodyPr rtlCol="0" anchor="ctr"/>
          <a:lstStyle/>
          <a:p>
            <a:r>
              <a:rPr lang="en-US" dirty="0"/>
              <a:t>It is possible to define some common report values on projects. Those report statuses allow users to share a common list of statuses on their projects.</a:t>
            </a:r>
          </a:p>
          <a:p>
            <a:endParaRPr lang="en-GB" dirty="0">
              <a:solidFill>
                <a:schemeClr val="tx1">
                  <a:lumMod val="50000"/>
                </a:schemeClr>
              </a:solidFill>
            </a:endParaRPr>
          </a:p>
          <a:p>
            <a:endParaRPr lang="en-GB" dirty="0">
              <a:solidFill>
                <a:schemeClr val="accent4"/>
              </a:solidFill>
            </a:endParaRPr>
          </a:p>
          <a:p>
            <a:r>
              <a:rPr lang="en-GB" b="1" dirty="0">
                <a:solidFill>
                  <a:schemeClr val="accent4"/>
                </a:solidFill>
              </a:rPr>
              <a:t>How to break down the situation: </a:t>
            </a:r>
            <a:r>
              <a:rPr lang="en-GB" dirty="0">
                <a:solidFill>
                  <a:schemeClr val="accent4"/>
                </a:solidFill>
              </a:rPr>
              <a:t/>
            </a:r>
            <a:br>
              <a:rPr lang="en-GB" dirty="0">
                <a:solidFill>
                  <a:schemeClr val="accent4"/>
                </a:solidFill>
              </a:rPr>
            </a:br>
            <a:r>
              <a:rPr lang="en-GB" dirty="0">
                <a:solidFill>
                  <a:schemeClr val="accent4"/>
                </a:solidFill>
              </a:rPr>
              <a:t> 	1. Create a status report </a:t>
            </a:r>
          </a:p>
          <a:p>
            <a:r>
              <a:rPr lang="en-GB" dirty="0">
                <a:solidFill>
                  <a:schemeClr val="accent4"/>
                </a:solidFill>
              </a:rPr>
              <a:t>	2. Create a corresponding status report label to use on Walls.</a:t>
            </a:r>
          </a:p>
          <a:p>
            <a:r>
              <a:rPr lang="en-GB" dirty="0">
                <a:solidFill>
                  <a:schemeClr val="accent4"/>
                </a:solidFill>
              </a:rPr>
              <a:t>	3. Select images or documents to link on these reports.</a:t>
            </a:r>
          </a:p>
          <a:p>
            <a:r>
              <a:rPr lang="en-GB" dirty="0">
                <a:solidFill>
                  <a:schemeClr val="accent4"/>
                </a:solidFill>
              </a:rPr>
              <a:t>	</a:t>
            </a:r>
          </a:p>
        </p:txBody>
      </p:sp>
      <p:sp>
        <p:nvSpPr>
          <p:cNvPr id="11" name="TextBox 10"/>
          <p:cNvSpPr txBox="1"/>
          <p:nvPr/>
        </p:nvSpPr>
        <p:spPr>
          <a:xfrm>
            <a:off x="0" y="2610909"/>
            <a:ext cx="3058160" cy="523220"/>
          </a:xfrm>
          <a:prstGeom prst="rect">
            <a:avLst/>
          </a:prstGeom>
          <a:noFill/>
        </p:spPr>
        <p:txBody>
          <a:bodyPr wrap="square" rtlCol="0">
            <a:spAutoFit/>
          </a:bodyPr>
          <a:lstStyle/>
          <a:p>
            <a:r>
              <a:rPr lang="en-US" sz="2800" b="1" dirty="0">
                <a:solidFill>
                  <a:schemeClr val="accent4"/>
                </a:solidFill>
              </a:rPr>
              <a:t>Analysis</a:t>
            </a:r>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960" y="1553813"/>
            <a:ext cx="914400" cy="914400"/>
          </a:xfrm>
          <a:prstGeom prst="ellipse">
            <a:avLst/>
          </a:prstGeom>
          <a:ln w="76200">
            <a:solidFill>
              <a:schemeClr val="accent1"/>
            </a:solidFill>
          </a:ln>
        </p:spPr>
      </p:pic>
      <p:sp>
        <p:nvSpPr>
          <p:cNvPr id="10" name="Footer Placeholder 3">
            <a:extLst>
              <a:ext uri="{FF2B5EF4-FFF2-40B4-BE49-F238E27FC236}">
                <a16:creationId xmlns:a16="http://schemas.microsoft.com/office/drawing/2014/main" xmlns="" id="{82B23506-0C2D-4D61-BA11-D5AD8EB4C947}"/>
              </a:ext>
            </a:extLst>
          </p:cNvPr>
          <p:cNvSpPr>
            <a:spLocks noGrp="1"/>
          </p:cNvSpPr>
          <p:nvPr>
            <p:ph type="ftr" sz="quarter" idx="11"/>
          </p:nvPr>
        </p:nvSpPr>
        <p:spPr>
          <a:xfrm>
            <a:off x="5638800" y="6416679"/>
            <a:ext cx="2895600" cy="365125"/>
          </a:xfrm>
        </p:spPr>
        <p:txBody>
          <a:bodyPr/>
          <a:lstStyle/>
          <a:p>
            <a:r>
              <a:rPr lang="en-US" dirty="0"/>
              <a:t>© 2018 </a:t>
            </a:r>
            <a:r>
              <a:rPr lang="en-US" dirty="0" err="1"/>
              <a:t>Planisware</a:t>
            </a:r>
            <a:endParaRPr lang="en-US" dirty="0"/>
          </a:p>
        </p:txBody>
      </p:sp>
      <p:sp>
        <p:nvSpPr>
          <p:cNvPr id="12" name="Slide Number Placeholder 4">
            <a:extLst>
              <a:ext uri="{FF2B5EF4-FFF2-40B4-BE49-F238E27FC236}">
                <a16:creationId xmlns:a16="http://schemas.microsoft.com/office/drawing/2014/main" xmlns="" id="{7EECACC3-5E2F-4C41-8E9F-03F4ED7B34B0}"/>
              </a:ext>
            </a:extLst>
          </p:cNvPr>
          <p:cNvSpPr>
            <a:spLocks noGrp="1"/>
          </p:cNvSpPr>
          <p:nvPr>
            <p:ph type="sldNum" sz="quarter" idx="12"/>
          </p:nvPr>
        </p:nvSpPr>
        <p:spPr>
          <a:xfrm>
            <a:off x="8610600" y="6416679"/>
            <a:ext cx="457200" cy="365125"/>
          </a:xfrm>
        </p:spPr>
        <p:txBody>
          <a:bodyPr/>
          <a:lstStyle/>
          <a:p>
            <a:fld id="{AA6609B8-1C18-4083-9988-A5F5F3686A15}" type="slidenum">
              <a:rPr lang="en-US" smtClean="0"/>
              <a:pPr/>
              <a:t>219</a:t>
            </a:fld>
            <a:endParaRPr lang="en-US" dirty="0"/>
          </a:p>
        </p:txBody>
      </p:sp>
    </p:spTree>
    <p:extLst>
      <p:ext uri="{BB962C8B-B14F-4D97-AF65-F5344CB8AC3E}">
        <p14:creationId xmlns:p14="http://schemas.microsoft.com/office/powerpoint/2010/main" val="38801498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30960"/>
            <a:ext cx="8839200" cy="914400"/>
          </a:xfrm>
        </p:spPr>
        <p:txBody>
          <a:bodyPr/>
          <a:lstStyle/>
          <a:p>
            <a:r>
              <a:rPr lang="en-US" noProof="0" dirty="0"/>
              <a:t>User Attributes - Scenario</a:t>
            </a:r>
          </a:p>
        </p:txBody>
      </p:sp>
      <p:sp>
        <p:nvSpPr>
          <p:cNvPr id="3" name="Rectangle: Rounded Corners 2"/>
          <p:cNvSpPr/>
          <p:nvPr/>
        </p:nvSpPr>
        <p:spPr>
          <a:xfrm>
            <a:off x="975360" y="1411120"/>
            <a:ext cx="8092440" cy="109728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solidFill>
              </a:rPr>
              <a:t>We need a new </a:t>
            </a:r>
            <a:r>
              <a:rPr lang="en-US" b="1" dirty="0">
                <a:solidFill>
                  <a:schemeClr val="accent1"/>
                </a:solidFill>
              </a:rPr>
              <a:t>character code </a:t>
            </a:r>
            <a:r>
              <a:rPr lang="en-US" dirty="0">
                <a:solidFill>
                  <a:schemeClr val="accent1"/>
                </a:solidFill>
              </a:rPr>
              <a:t>for </a:t>
            </a:r>
            <a:r>
              <a:rPr lang="en-US" b="1" dirty="0">
                <a:solidFill>
                  <a:schemeClr val="accent1"/>
                </a:solidFill>
              </a:rPr>
              <a:t>projects</a:t>
            </a:r>
            <a:r>
              <a:rPr lang="en-US" dirty="0">
                <a:solidFill>
                  <a:schemeClr val="accent1"/>
                </a:solidFill>
              </a:rPr>
              <a:t> to describe the risk level. We should also have a difficulty level </a:t>
            </a:r>
            <a:r>
              <a:rPr lang="en-US" b="1" dirty="0">
                <a:solidFill>
                  <a:schemeClr val="accent1"/>
                </a:solidFill>
              </a:rPr>
              <a:t>number</a:t>
            </a:r>
            <a:r>
              <a:rPr lang="en-US" dirty="0">
                <a:solidFill>
                  <a:schemeClr val="accent1"/>
                </a:solidFill>
              </a:rPr>
              <a:t> for each </a:t>
            </a:r>
            <a:r>
              <a:rPr lang="en-US" b="1" dirty="0">
                <a:solidFill>
                  <a:schemeClr val="accent1"/>
                </a:solidFill>
              </a:rPr>
              <a:t>activity</a:t>
            </a:r>
            <a:r>
              <a:rPr lang="en-US" dirty="0">
                <a:solidFill>
                  <a:schemeClr val="accent1"/>
                </a:solidFill>
              </a:rPr>
              <a:t> within the project!</a:t>
            </a:r>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91440" y="1543200"/>
            <a:ext cx="883920" cy="883920"/>
          </a:xfrm>
          <a:prstGeom prst="ellipse">
            <a:avLst/>
          </a:prstGeom>
          <a:ln w="63500" cap="rnd">
            <a:solidFill>
              <a:schemeClr val="accent1"/>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0" y="887900"/>
            <a:ext cx="3058160" cy="523220"/>
          </a:xfrm>
          <a:prstGeom prst="rect">
            <a:avLst/>
          </a:prstGeom>
          <a:noFill/>
        </p:spPr>
        <p:txBody>
          <a:bodyPr wrap="square" rtlCol="0">
            <a:spAutoFit/>
          </a:bodyPr>
          <a:lstStyle/>
          <a:p>
            <a:r>
              <a:rPr lang="en-US" sz="2800" b="1" dirty="0">
                <a:solidFill>
                  <a:schemeClr val="tx2"/>
                </a:solidFill>
              </a:rPr>
              <a:t>Scenario</a:t>
            </a:r>
          </a:p>
        </p:txBody>
      </p:sp>
      <p:sp>
        <p:nvSpPr>
          <p:cNvPr id="12" name="TextBox 11"/>
          <p:cNvSpPr txBox="1"/>
          <p:nvPr/>
        </p:nvSpPr>
        <p:spPr>
          <a:xfrm>
            <a:off x="0" y="2610909"/>
            <a:ext cx="3058160" cy="523220"/>
          </a:xfrm>
          <a:prstGeom prst="rect">
            <a:avLst/>
          </a:prstGeom>
          <a:noFill/>
        </p:spPr>
        <p:txBody>
          <a:bodyPr wrap="square" rtlCol="0">
            <a:spAutoFit/>
          </a:bodyPr>
          <a:lstStyle/>
          <a:p>
            <a:r>
              <a:rPr lang="en-US" sz="2800" b="1" dirty="0">
                <a:solidFill>
                  <a:schemeClr val="accent4"/>
                </a:solidFill>
              </a:rPr>
              <a:t>Analysis</a:t>
            </a:r>
          </a:p>
        </p:txBody>
      </p:sp>
      <p:sp>
        <p:nvSpPr>
          <p:cNvPr id="13" name="Rectangle: Rounded Corners 12"/>
          <p:cNvSpPr/>
          <p:nvPr/>
        </p:nvSpPr>
        <p:spPr>
          <a:xfrm>
            <a:off x="91440" y="3205947"/>
            <a:ext cx="8976360" cy="3210732"/>
          </a:xfrm>
          <a:prstGeom prst="roundRect">
            <a:avLst/>
          </a:prstGeom>
        </p:spPr>
        <p:style>
          <a:lnRef idx="2">
            <a:schemeClr val="accent4"/>
          </a:lnRef>
          <a:fillRef idx="1">
            <a:schemeClr val="lt1"/>
          </a:fillRef>
          <a:effectRef idx="0">
            <a:schemeClr val="accent4"/>
          </a:effectRef>
          <a:fontRef idx="minor">
            <a:schemeClr val="dk1"/>
          </a:fontRef>
        </p:style>
        <p:txBody>
          <a:bodyPr rtlCol="0" anchor="ctr"/>
          <a:lstStyle/>
          <a:p>
            <a:r>
              <a:rPr lang="en-GB" dirty="0">
                <a:solidFill>
                  <a:schemeClr val="accent4"/>
                </a:solidFill>
              </a:rPr>
              <a:t>User attributes allow you to create additional attributes on a given class which is perfect for when your manager wants to track more and more information within Planisware. </a:t>
            </a:r>
          </a:p>
          <a:p>
            <a:endParaRPr lang="en-GB" dirty="0">
              <a:solidFill>
                <a:schemeClr val="accent4"/>
              </a:solidFill>
            </a:endParaRPr>
          </a:p>
          <a:p>
            <a:r>
              <a:rPr lang="en-GB" b="1" dirty="0">
                <a:solidFill>
                  <a:schemeClr val="accent4"/>
                </a:solidFill>
              </a:rPr>
              <a:t>How to break down the situation: </a:t>
            </a:r>
            <a:r>
              <a:rPr lang="en-GB" dirty="0">
                <a:solidFill>
                  <a:schemeClr val="accent4"/>
                </a:solidFill>
              </a:rPr>
              <a:t/>
            </a:r>
            <a:br>
              <a:rPr lang="en-GB" dirty="0">
                <a:solidFill>
                  <a:schemeClr val="accent4"/>
                </a:solidFill>
              </a:rPr>
            </a:br>
            <a:r>
              <a:rPr lang="en-GB" dirty="0">
                <a:solidFill>
                  <a:schemeClr val="accent4"/>
                </a:solidFill>
              </a:rPr>
              <a:t> 	1. Figure out relevant classes 		- </a:t>
            </a:r>
            <a:r>
              <a:rPr lang="en-GB" b="1" dirty="0">
                <a:solidFill>
                  <a:schemeClr val="accent4"/>
                </a:solidFill>
              </a:rPr>
              <a:t>Project</a:t>
            </a:r>
            <a:r>
              <a:rPr lang="en-GB" dirty="0">
                <a:solidFill>
                  <a:schemeClr val="accent4"/>
                </a:solidFill>
              </a:rPr>
              <a:t>, </a:t>
            </a:r>
            <a:r>
              <a:rPr lang="en-GB" b="1" dirty="0">
                <a:solidFill>
                  <a:schemeClr val="accent4"/>
                </a:solidFill>
              </a:rPr>
              <a:t>Activity</a:t>
            </a:r>
            <a:r>
              <a:rPr lang="en-GB" dirty="0">
                <a:solidFill>
                  <a:schemeClr val="accent4"/>
                </a:solidFill>
              </a:rPr>
              <a:t/>
            </a:r>
            <a:br>
              <a:rPr lang="en-GB" dirty="0">
                <a:solidFill>
                  <a:schemeClr val="accent4"/>
                </a:solidFill>
              </a:rPr>
            </a:br>
            <a:r>
              <a:rPr lang="en-GB" dirty="0">
                <a:solidFill>
                  <a:schemeClr val="accent4"/>
                </a:solidFill>
              </a:rPr>
              <a:t> 	</a:t>
            </a:r>
          </a:p>
        </p:txBody>
      </p:sp>
      <p:sp>
        <p:nvSpPr>
          <p:cNvPr id="7" name="Oval 6"/>
          <p:cNvSpPr/>
          <p:nvPr/>
        </p:nvSpPr>
        <p:spPr>
          <a:xfrm>
            <a:off x="4726940" y="1512720"/>
            <a:ext cx="294640" cy="26416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1</a:t>
            </a:r>
          </a:p>
        </p:txBody>
      </p:sp>
      <p:sp>
        <p:nvSpPr>
          <p:cNvPr id="11" name="Oval 10"/>
          <p:cNvSpPr/>
          <p:nvPr/>
        </p:nvSpPr>
        <p:spPr>
          <a:xfrm>
            <a:off x="6004560" y="2177080"/>
            <a:ext cx="294640" cy="26416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1</a:t>
            </a:r>
          </a:p>
        </p:txBody>
      </p:sp>
      <p:sp>
        <p:nvSpPr>
          <p:cNvPr id="14" name="Oval 13"/>
          <p:cNvSpPr/>
          <p:nvPr/>
        </p:nvSpPr>
        <p:spPr>
          <a:xfrm>
            <a:off x="1150620" y="5237947"/>
            <a:ext cx="294640" cy="26416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1</a:t>
            </a:r>
          </a:p>
        </p:txBody>
      </p:sp>
      <p:sp>
        <p:nvSpPr>
          <p:cNvPr id="17" name="Footer Placeholder 3">
            <a:extLst>
              <a:ext uri="{FF2B5EF4-FFF2-40B4-BE49-F238E27FC236}">
                <a16:creationId xmlns:a16="http://schemas.microsoft.com/office/drawing/2014/main" xmlns="" id="{B49B2200-A4AF-4ED0-B76F-817EFF68D135}"/>
              </a:ext>
            </a:extLst>
          </p:cNvPr>
          <p:cNvSpPr>
            <a:spLocks noGrp="1"/>
          </p:cNvSpPr>
          <p:nvPr>
            <p:ph type="ftr" sz="quarter" idx="11"/>
          </p:nvPr>
        </p:nvSpPr>
        <p:spPr>
          <a:xfrm>
            <a:off x="5638800" y="6416679"/>
            <a:ext cx="2895600" cy="365125"/>
          </a:xfrm>
        </p:spPr>
        <p:txBody>
          <a:bodyPr/>
          <a:lstStyle/>
          <a:p>
            <a:r>
              <a:rPr lang="en-US" dirty="0"/>
              <a:t>© 2018 </a:t>
            </a:r>
            <a:r>
              <a:rPr lang="en-US" dirty="0" err="1"/>
              <a:t>Planisware</a:t>
            </a:r>
            <a:endParaRPr lang="en-US" dirty="0"/>
          </a:p>
        </p:txBody>
      </p:sp>
      <p:sp>
        <p:nvSpPr>
          <p:cNvPr id="18" name="Slide Number Placeholder 4">
            <a:extLst>
              <a:ext uri="{FF2B5EF4-FFF2-40B4-BE49-F238E27FC236}">
                <a16:creationId xmlns:a16="http://schemas.microsoft.com/office/drawing/2014/main" xmlns="" id="{25BA5EBE-34A7-4C56-B480-603B26210CAE}"/>
              </a:ext>
            </a:extLst>
          </p:cNvPr>
          <p:cNvSpPr>
            <a:spLocks noGrp="1"/>
          </p:cNvSpPr>
          <p:nvPr>
            <p:ph type="sldNum" sz="quarter" idx="12"/>
          </p:nvPr>
        </p:nvSpPr>
        <p:spPr>
          <a:xfrm>
            <a:off x="8610600" y="6416679"/>
            <a:ext cx="457200" cy="365125"/>
          </a:xfrm>
        </p:spPr>
        <p:txBody>
          <a:bodyPr/>
          <a:lstStyle/>
          <a:p>
            <a:fld id="{AA6609B8-1C18-4083-9988-A5F5F3686A15}" type="slidenum">
              <a:rPr lang="en-US" smtClean="0"/>
              <a:pPr/>
              <a:t>22</a:t>
            </a:fld>
            <a:endParaRPr lang="en-US" dirty="0"/>
          </a:p>
        </p:txBody>
      </p:sp>
    </p:spTree>
    <p:extLst>
      <p:ext uri="{BB962C8B-B14F-4D97-AF65-F5344CB8AC3E}">
        <p14:creationId xmlns:p14="http://schemas.microsoft.com/office/powerpoint/2010/main" val="3039436108"/>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noProof="0" dirty="0"/>
              <a:t>Introduction</a:t>
            </a:r>
          </a:p>
        </p:txBody>
      </p:sp>
      <p:sp>
        <p:nvSpPr>
          <p:cNvPr id="5" name="Rectangle 4"/>
          <p:cNvSpPr/>
          <p:nvPr/>
        </p:nvSpPr>
        <p:spPr>
          <a:xfrm>
            <a:off x="533400" y="943542"/>
            <a:ext cx="8001000" cy="707886"/>
          </a:xfrm>
          <a:prstGeom prst="rect">
            <a:avLst/>
          </a:prstGeom>
        </p:spPr>
        <p:txBody>
          <a:bodyPr wrap="square">
            <a:spAutoFit/>
          </a:bodyPr>
          <a:lstStyle/>
          <a:p>
            <a:pPr marL="457200" indent="-457200">
              <a:buFont typeface="Arial" panose="020B0604020202020204" pitchFamily="34" charset="0"/>
              <a:buChar char="•"/>
            </a:pPr>
            <a:r>
              <a:rPr lang="en-US" sz="2000" dirty="0"/>
              <a:t>These statuses can be displayed on the project wall, on the project list or on the user wall.</a:t>
            </a:r>
          </a:p>
        </p:txBody>
      </p:sp>
      <p:pic>
        <p:nvPicPr>
          <p:cNvPr id="6" name="Image 5"/>
          <p:cNvPicPr>
            <a:picLocks noChangeAspect="1"/>
          </p:cNvPicPr>
          <p:nvPr/>
        </p:nvPicPr>
        <p:blipFill rotWithShape="1">
          <a:blip r:embed="rId2"/>
          <a:srcRect b="18239"/>
          <a:stretch/>
        </p:blipFill>
        <p:spPr>
          <a:xfrm>
            <a:off x="3124200" y="2743200"/>
            <a:ext cx="5715181" cy="3124200"/>
          </a:xfrm>
          <a:prstGeom prst="rect">
            <a:avLst/>
          </a:prstGeom>
        </p:spPr>
      </p:pic>
      <p:sp>
        <p:nvSpPr>
          <p:cNvPr id="7" name="ZoneTexte 6"/>
          <p:cNvSpPr txBox="1"/>
          <p:nvPr/>
        </p:nvSpPr>
        <p:spPr>
          <a:xfrm>
            <a:off x="228600" y="3514693"/>
            <a:ext cx="2669924" cy="1631216"/>
          </a:xfrm>
          <a:prstGeom prst="rect">
            <a:avLst/>
          </a:prstGeom>
          <a:noFill/>
        </p:spPr>
        <p:txBody>
          <a:bodyPr wrap="square" rtlCol="0">
            <a:spAutoFit/>
          </a:bodyPr>
          <a:lstStyle/>
          <a:p>
            <a:r>
              <a:rPr lang="en-US" sz="2000" dirty="0"/>
              <a:t>On the project list, images that are linked to </a:t>
            </a:r>
            <a:r>
              <a:rPr lang="en-US" sz="2000"/>
              <a:t>the </a:t>
            </a:r>
            <a:r>
              <a:rPr lang="en-US" sz="2000" dirty="0"/>
              <a:t>latest</a:t>
            </a:r>
            <a:r>
              <a:rPr lang="en-US" sz="2000"/>
              <a:t> labels </a:t>
            </a:r>
            <a:r>
              <a:rPr lang="en-US" sz="2000" dirty="0"/>
              <a:t>of the status report can be displayed.</a:t>
            </a:r>
          </a:p>
        </p:txBody>
      </p:sp>
      <p:sp>
        <p:nvSpPr>
          <p:cNvPr id="8" name="Rectangle 7"/>
          <p:cNvSpPr/>
          <p:nvPr/>
        </p:nvSpPr>
        <p:spPr>
          <a:xfrm>
            <a:off x="6598892" y="2906232"/>
            <a:ext cx="549945" cy="1216921"/>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Connecteur en angle 8"/>
          <p:cNvCxnSpPr>
            <a:stCxn id="7" idx="3"/>
            <a:endCxn id="8" idx="1"/>
          </p:cNvCxnSpPr>
          <p:nvPr/>
        </p:nvCxnSpPr>
        <p:spPr>
          <a:xfrm flipV="1">
            <a:off x="2898524" y="3514693"/>
            <a:ext cx="3700368" cy="815608"/>
          </a:xfrm>
          <a:prstGeom prst="bentConnector3">
            <a:avLst>
              <a:gd name="adj1" fmla="val 50000"/>
            </a:avLst>
          </a:prstGeom>
          <a:ln w="1905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 name="Footer Placeholder 3">
            <a:extLst>
              <a:ext uri="{FF2B5EF4-FFF2-40B4-BE49-F238E27FC236}">
                <a16:creationId xmlns:a16="http://schemas.microsoft.com/office/drawing/2014/main" xmlns="" id="{F6554CE4-6660-4C48-866F-4E62B69AA2A0}"/>
              </a:ext>
            </a:extLst>
          </p:cNvPr>
          <p:cNvSpPr>
            <a:spLocks noGrp="1"/>
          </p:cNvSpPr>
          <p:nvPr>
            <p:ph type="ftr" sz="quarter" idx="11"/>
          </p:nvPr>
        </p:nvSpPr>
        <p:spPr>
          <a:xfrm>
            <a:off x="5638800" y="6416679"/>
            <a:ext cx="2895600" cy="365125"/>
          </a:xfrm>
        </p:spPr>
        <p:txBody>
          <a:bodyPr/>
          <a:lstStyle/>
          <a:p>
            <a:r>
              <a:rPr lang="en-US" dirty="0"/>
              <a:t>© 2018 </a:t>
            </a:r>
            <a:r>
              <a:rPr lang="en-US" dirty="0" err="1"/>
              <a:t>Planisware</a:t>
            </a:r>
            <a:endParaRPr lang="en-US" dirty="0"/>
          </a:p>
        </p:txBody>
      </p:sp>
      <p:sp>
        <p:nvSpPr>
          <p:cNvPr id="11" name="Slide Number Placeholder 4">
            <a:extLst>
              <a:ext uri="{FF2B5EF4-FFF2-40B4-BE49-F238E27FC236}">
                <a16:creationId xmlns:a16="http://schemas.microsoft.com/office/drawing/2014/main" xmlns="" id="{1A0F1A8B-434A-4AE1-92E8-2684D612EE34}"/>
              </a:ext>
            </a:extLst>
          </p:cNvPr>
          <p:cNvSpPr>
            <a:spLocks noGrp="1"/>
          </p:cNvSpPr>
          <p:nvPr>
            <p:ph type="sldNum" sz="quarter" idx="12"/>
          </p:nvPr>
        </p:nvSpPr>
        <p:spPr>
          <a:xfrm>
            <a:off x="8610600" y="6416679"/>
            <a:ext cx="457200" cy="365125"/>
          </a:xfrm>
        </p:spPr>
        <p:txBody>
          <a:bodyPr/>
          <a:lstStyle/>
          <a:p>
            <a:fld id="{AA6609B8-1C18-4083-9988-A5F5F3686A15}" type="slidenum">
              <a:rPr lang="en-US" smtClean="0"/>
              <a:pPr/>
              <a:t>220</a:t>
            </a:fld>
            <a:endParaRPr lang="en-US" dirty="0"/>
          </a:p>
        </p:txBody>
      </p:sp>
    </p:spTree>
    <p:extLst>
      <p:ext uri="{BB962C8B-B14F-4D97-AF65-F5344CB8AC3E}">
        <p14:creationId xmlns:p14="http://schemas.microsoft.com/office/powerpoint/2010/main" val="1705978326"/>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a:srcRect l="-185" t="182" r="185" b="50548"/>
          <a:stretch/>
        </p:blipFill>
        <p:spPr>
          <a:xfrm>
            <a:off x="4433758" y="3870279"/>
            <a:ext cx="4663846" cy="2325471"/>
          </a:xfrm>
          <a:prstGeom prst="rect">
            <a:avLst/>
          </a:prstGeom>
        </p:spPr>
      </p:pic>
      <p:pic>
        <p:nvPicPr>
          <p:cNvPr id="3" name="Picture 2"/>
          <p:cNvPicPr>
            <a:picLocks noChangeAspect="1"/>
          </p:cNvPicPr>
          <p:nvPr/>
        </p:nvPicPr>
        <p:blipFill>
          <a:blip r:embed="rId3"/>
          <a:stretch>
            <a:fillRect/>
          </a:stretch>
        </p:blipFill>
        <p:spPr>
          <a:xfrm>
            <a:off x="4433758" y="1642592"/>
            <a:ext cx="4562165" cy="1068809"/>
          </a:xfrm>
          <a:prstGeom prst="rect">
            <a:avLst/>
          </a:prstGeom>
        </p:spPr>
      </p:pic>
      <p:sp>
        <p:nvSpPr>
          <p:cNvPr id="2" name="Titre 1"/>
          <p:cNvSpPr>
            <a:spLocks noGrp="1"/>
          </p:cNvSpPr>
          <p:nvPr>
            <p:ph type="title"/>
          </p:nvPr>
        </p:nvSpPr>
        <p:spPr/>
        <p:txBody>
          <a:bodyPr>
            <a:normAutofit/>
          </a:bodyPr>
          <a:lstStyle/>
          <a:p>
            <a:r>
              <a:rPr lang="en-US" noProof="0" dirty="0"/>
              <a:t>Creating Status Reports and Labels</a:t>
            </a:r>
          </a:p>
        </p:txBody>
      </p:sp>
      <p:sp>
        <p:nvSpPr>
          <p:cNvPr id="6" name="ZoneTexte 5"/>
          <p:cNvSpPr txBox="1"/>
          <p:nvPr/>
        </p:nvSpPr>
        <p:spPr>
          <a:xfrm>
            <a:off x="306000" y="1158490"/>
            <a:ext cx="4162200" cy="5324535"/>
          </a:xfrm>
          <a:prstGeom prst="rect">
            <a:avLst/>
          </a:prstGeom>
          <a:noFill/>
        </p:spPr>
        <p:txBody>
          <a:bodyPr wrap="square" rtlCol="0">
            <a:spAutoFit/>
          </a:bodyPr>
          <a:lstStyle/>
          <a:p>
            <a:pPr marL="342900" indent="-342900">
              <a:buFont typeface="Arial" panose="020B0604020202020204" pitchFamily="34" charset="0"/>
              <a:buChar char="•"/>
            </a:pPr>
            <a:r>
              <a:rPr lang="en-US" sz="2000" dirty="0"/>
              <a:t>To create a status report:</a:t>
            </a:r>
          </a:p>
          <a:p>
            <a:pPr marL="342900" indent="-342900">
              <a:buFont typeface="Arial" panose="020B0604020202020204" pitchFamily="34" charset="0"/>
              <a:buChar char="•"/>
            </a:pPr>
            <a:r>
              <a:rPr lang="en-US" sz="2000" dirty="0"/>
              <a:t>Open the </a:t>
            </a:r>
            <a:r>
              <a:rPr lang="en-US" sz="2000" b="1" dirty="0"/>
              <a:t>Administration</a:t>
            </a:r>
            <a:r>
              <a:rPr lang="en-US" sz="2000" dirty="0"/>
              <a:t> module.</a:t>
            </a:r>
          </a:p>
          <a:p>
            <a:pPr marL="342900" indent="-342900">
              <a:buFont typeface="Arial" panose="020B0604020202020204" pitchFamily="34" charset="0"/>
              <a:buChar char="•"/>
            </a:pPr>
            <a:r>
              <a:rPr lang="en-US" sz="2000" dirty="0"/>
              <a:t>Add the </a:t>
            </a:r>
            <a:r>
              <a:rPr lang="en-US" sz="2000" b="1" dirty="0"/>
              <a:t>Data</a:t>
            </a:r>
            <a:r>
              <a:rPr lang="en-US" sz="2000" dirty="0"/>
              <a:t> page.</a:t>
            </a:r>
          </a:p>
          <a:p>
            <a:pPr marL="342900" indent="-342900">
              <a:buFont typeface="Arial" panose="020B0604020202020204" pitchFamily="34" charset="0"/>
              <a:buChar char="•"/>
            </a:pPr>
            <a:r>
              <a:rPr lang="en-US" sz="2000" dirty="0"/>
              <a:t>In the </a:t>
            </a:r>
            <a:r>
              <a:rPr lang="en-US" sz="2000" b="1" dirty="0"/>
              <a:t>Object type </a:t>
            </a:r>
            <a:r>
              <a:rPr lang="en-US" sz="2000" dirty="0"/>
              <a:t>field, select </a:t>
            </a:r>
            <a:r>
              <a:rPr lang="en-US" sz="2000" b="1" dirty="0"/>
              <a:t>Status report</a:t>
            </a:r>
            <a:r>
              <a:rPr lang="en-US" sz="2000" dirty="0"/>
              <a:t>.</a:t>
            </a:r>
          </a:p>
          <a:p>
            <a:pPr marL="342900" indent="-342900">
              <a:buFont typeface="Arial" panose="020B0604020202020204" pitchFamily="34" charset="0"/>
              <a:buChar char="•"/>
            </a:pPr>
            <a:r>
              <a:rPr lang="en-US" sz="2000" dirty="0"/>
              <a:t>Click the </a:t>
            </a:r>
            <a:r>
              <a:rPr lang="en-US" sz="2000" b="1" dirty="0"/>
              <a:t>New </a:t>
            </a:r>
            <a:r>
              <a:rPr lang="en-US" sz="2000" dirty="0"/>
              <a:t>button. The </a:t>
            </a:r>
            <a:r>
              <a:rPr lang="en-US" sz="2000" b="1" dirty="0"/>
              <a:t>Status report</a:t>
            </a:r>
            <a:r>
              <a:rPr lang="en-US" sz="2000" dirty="0"/>
              <a:t> dialog is displayed. </a:t>
            </a:r>
          </a:p>
          <a:p>
            <a:pPr marL="342900" indent="-342900">
              <a:buFont typeface="Arial" panose="020B0604020202020204" pitchFamily="34" charset="0"/>
              <a:buChar char="•"/>
            </a:pPr>
            <a:r>
              <a:rPr lang="en-US" sz="2000" dirty="0"/>
              <a:t>Enter the identification of the status report.</a:t>
            </a:r>
          </a:p>
          <a:p>
            <a:pPr lvl="1"/>
            <a:endParaRPr lang="en-US" sz="2000" dirty="0"/>
          </a:p>
          <a:p>
            <a:pPr lvl="1"/>
            <a:r>
              <a:rPr lang="en-US" sz="2000" dirty="0"/>
              <a:t>Note: In the Filter box, if you enter  $CURRENT_PAGE_OBJECT_ID=ID, this status report is created only from the user wall.</a:t>
            </a:r>
          </a:p>
        </p:txBody>
      </p:sp>
      <p:sp>
        <p:nvSpPr>
          <p:cNvPr id="8" name="Rectangle 7"/>
          <p:cNvSpPr/>
          <p:nvPr/>
        </p:nvSpPr>
        <p:spPr>
          <a:xfrm>
            <a:off x="5187462" y="4429175"/>
            <a:ext cx="3516923" cy="635193"/>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5662246" y="2271010"/>
            <a:ext cx="381000" cy="241955"/>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Connecteur en angle 9"/>
          <p:cNvCxnSpPr>
            <a:stCxn id="12" idx="2"/>
          </p:cNvCxnSpPr>
          <p:nvPr/>
        </p:nvCxnSpPr>
        <p:spPr>
          <a:xfrm rot="16200000" flipH="1">
            <a:off x="5423644" y="2942067"/>
            <a:ext cx="1916213" cy="1058008"/>
          </a:xfrm>
          <a:prstGeom prst="bentConnector3">
            <a:avLst>
              <a:gd name="adj1" fmla="val 50000"/>
            </a:avLst>
          </a:prstGeom>
          <a:ln w="1905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6975231" y="2244707"/>
            <a:ext cx="1143000" cy="241953"/>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ooter Placeholder 3">
            <a:extLst>
              <a:ext uri="{FF2B5EF4-FFF2-40B4-BE49-F238E27FC236}">
                <a16:creationId xmlns:a16="http://schemas.microsoft.com/office/drawing/2014/main" xmlns="" id="{1B4B4673-3AF8-4983-B694-ADCD03A7B097}"/>
              </a:ext>
            </a:extLst>
          </p:cNvPr>
          <p:cNvSpPr>
            <a:spLocks noGrp="1"/>
          </p:cNvSpPr>
          <p:nvPr>
            <p:ph type="ftr" sz="quarter" idx="11"/>
          </p:nvPr>
        </p:nvSpPr>
        <p:spPr>
          <a:xfrm>
            <a:off x="5638800" y="6416679"/>
            <a:ext cx="2895600" cy="365125"/>
          </a:xfrm>
        </p:spPr>
        <p:txBody>
          <a:bodyPr/>
          <a:lstStyle/>
          <a:p>
            <a:r>
              <a:rPr lang="en-US" dirty="0"/>
              <a:t>© 2018 </a:t>
            </a:r>
            <a:r>
              <a:rPr lang="en-US" dirty="0" err="1"/>
              <a:t>Planisware</a:t>
            </a:r>
            <a:endParaRPr lang="en-US" dirty="0"/>
          </a:p>
        </p:txBody>
      </p:sp>
      <p:sp>
        <p:nvSpPr>
          <p:cNvPr id="14" name="Slide Number Placeholder 4">
            <a:extLst>
              <a:ext uri="{FF2B5EF4-FFF2-40B4-BE49-F238E27FC236}">
                <a16:creationId xmlns:a16="http://schemas.microsoft.com/office/drawing/2014/main" xmlns="" id="{5D0F39A0-66D8-4268-966C-EFA9CEA9C11A}"/>
              </a:ext>
            </a:extLst>
          </p:cNvPr>
          <p:cNvSpPr>
            <a:spLocks noGrp="1"/>
          </p:cNvSpPr>
          <p:nvPr>
            <p:ph type="sldNum" sz="quarter" idx="12"/>
          </p:nvPr>
        </p:nvSpPr>
        <p:spPr>
          <a:xfrm>
            <a:off x="8610600" y="6416679"/>
            <a:ext cx="457200" cy="365125"/>
          </a:xfrm>
        </p:spPr>
        <p:txBody>
          <a:bodyPr/>
          <a:lstStyle/>
          <a:p>
            <a:fld id="{AA6609B8-1C18-4083-9988-A5F5F3686A15}" type="slidenum">
              <a:rPr lang="en-US" smtClean="0"/>
              <a:pPr/>
              <a:t>221</a:t>
            </a:fld>
            <a:endParaRPr lang="en-US" dirty="0"/>
          </a:p>
        </p:txBody>
      </p:sp>
    </p:spTree>
    <p:extLst>
      <p:ext uri="{BB962C8B-B14F-4D97-AF65-F5344CB8AC3E}">
        <p14:creationId xmlns:p14="http://schemas.microsoft.com/office/powerpoint/2010/main" val="3290335271"/>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3"/>
          <a:stretch>
            <a:fillRect/>
          </a:stretch>
        </p:blipFill>
        <p:spPr>
          <a:xfrm>
            <a:off x="5104201" y="939071"/>
            <a:ext cx="3430200" cy="3471362"/>
          </a:xfrm>
          <a:prstGeom prst="rect">
            <a:avLst/>
          </a:prstGeom>
        </p:spPr>
      </p:pic>
      <p:sp>
        <p:nvSpPr>
          <p:cNvPr id="2" name="Titre 1"/>
          <p:cNvSpPr>
            <a:spLocks noGrp="1"/>
          </p:cNvSpPr>
          <p:nvPr>
            <p:ph type="title"/>
          </p:nvPr>
        </p:nvSpPr>
        <p:spPr/>
        <p:txBody>
          <a:bodyPr>
            <a:normAutofit/>
          </a:bodyPr>
          <a:lstStyle/>
          <a:p>
            <a:r>
              <a:rPr lang="en-US" noProof="0" dirty="0"/>
              <a:t>Creating Status Reports and Labels</a:t>
            </a:r>
          </a:p>
        </p:txBody>
      </p:sp>
      <p:sp>
        <p:nvSpPr>
          <p:cNvPr id="6" name="ZoneTexte 5"/>
          <p:cNvSpPr txBox="1"/>
          <p:nvPr/>
        </p:nvSpPr>
        <p:spPr>
          <a:xfrm>
            <a:off x="306000" y="1066800"/>
            <a:ext cx="4419600" cy="1323439"/>
          </a:xfrm>
          <a:prstGeom prst="rect">
            <a:avLst/>
          </a:prstGeom>
          <a:noFill/>
        </p:spPr>
        <p:txBody>
          <a:bodyPr wrap="square" rtlCol="0">
            <a:spAutoFit/>
          </a:bodyPr>
          <a:lstStyle/>
          <a:p>
            <a:r>
              <a:rPr lang="en-US" sz="2000" dirty="0"/>
              <a:t>If you check </a:t>
            </a:r>
            <a:r>
              <a:rPr lang="en-US" sz="2000" b="1" dirty="0"/>
              <a:t>Generate Project fields</a:t>
            </a:r>
            <a:r>
              <a:rPr lang="en-US" sz="2000" dirty="0"/>
              <a:t>:</a:t>
            </a:r>
          </a:p>
          <a:p>
            <a:pPr marL="342900" indent="-342900">
              <a:buFont typeface="Arial" panose="020B0604020202020204" pitchFamily="34" charset="0"/>
              <a:buChar char="•"/>
            </a:pPr>
            <a:r>
              <a:rPr lang="en-US" sz="2000" dirty="0"/>
              <a:t>The created status report appears in the filters on the Project Wall and on the user wall.</a:t>
            </a:r>
          </a:p>
        </p:txBody>
      </p:sp>
      <p:sp>
        <p:nvSpPr>
          <p:cNvPr id="3" name="Rectangle 2"/>
          <p:cNvSpPr/>
          <p:nvPr/>
        </p:nvSpPr>
        <p:spPr>
          <a:xfrm>
            <a:off x="5104201" y="1797069"/>
            <a:ext cx="1188000" cy="21600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ZoneTexte 7"/>
          <p:cNvSpPr txBox="1"/>
          <p:nvPr/>
        </p:nvSpPr>
        <p:spPr>
          <a:xfrm>
            <a:off x="6096000" y="3035592"/>
            <a:ext cx="2514600" cy="707886"/>
          </a:xfrm>
          <a:prstGeom prst="rect">
            <a:avLst/>
          </a:prstGeom>
          <a:solidFill>
            <a:schemeClr val="bg1"/>
          </a:solidFill>
          <a:effectLst>
            <a:outerShdw blurRad="50800" dist="38100" dir="2700000" algn="tl" rotWithShape="0">
              <a:prstClr val="black">
                <a:alpha val="40000"/>
              </a:prstClr>
            </a:outerShdw>
          </a:effectLst>
        </p:spPr>
        <p:txBody>
          <a:bodyPr wrap="square" rtlCol="0">
            <a:spAutoFit/>
          </a:bodyPr>
          <a:lstStyle/>
          <a:p>
            <a:r>
              <a:rPr lang="en-US" sz="2000" dirty="0"/>
              <a:t>Click </a:t>
            </a:r>
            <a:r>
              <a:rPr lang="en-US" sz="2000" b="1" dirty="0"/>
              <a:t>OK</a:t>
            </a:r>
            <a:r>
              <a:rPr lang="en-US" sz="2000" dirty="0"/>
              <a:t>. The new status is created.</a:t>
            </a:r>
          </a:p>
        </p:txBody>
      </p:sp>
      <p:pic>
        <p:nvPicPr>
          <p:cNvPr id="1026"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b="10389"/>
          <a:stretch/>
        </p:blipFill>
        <p:spPr bwMode="auto">
          <a:xfrm>
            <a:off x="1040677" y="2270596"/>
            <a:ext cx="2209800" cy="14728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ZoneTexte 8"/>
          <p:cNvSpPr txBox="1"/>
          <p:nvPr/>
        </p:nvSpPr>
        <p:spPr>
          <a:xfrm>
            <a:off x="306000" y="5006822"/>
            <a:ext cx="8228400" cy="1015663"/>
          </a:xfrm>
          <a:prstGeom prst="rect">
            <a:avLst/>
          </a:prstGeom>
          <a:noFill/>
        </p:spPr>
        <p:txBody>
          <a:bodyPr wrap="square" rtlCol="0">
            <a:spAutoFit/>
          </a:bodyPr>
          <a:lstStyle/>
          <a:p>
            <a:pPr marL="342900" indent="-342900">
              <a:buFont typeface="Arial" panose="020B0604020202020204" pitchFamily="34" charset="0"/>
              <a:buChar char="•"/>
            </a:pPr>
            <a:r>
              <a:rPr lang="en-US" sz="2000" dirty="0"/>
              <a:t>Once intranet has been restarted, columns can be inserted in the table on the </a:t>
            </a:r>
            <a:r>
              <a:rPr lang="en-US" sz="2000" b="1" dirty="0"/>
              <a:t>Project list</a:t>
            </a:r>
            <a:r>
              <a:rPr lang="en-US" sz="2000" dirty="0"/>
              <a:t> to display the latest update of the status. Users can modify the text and select another status.</a:t>
            </a:r>
          </a:p>
        </p:txBody>
      </p:sp>
      <p:cxnSp>
        <p:nvCxnSpPr>
          <p:cNvPr id="14" name="Connecteur droit avec flèche 13"/>
          <p:cNvCxnSpPr/>
          <p:nvPr/>
        </p:nvCxnSpPr>
        <p:spPr>
          <a:xfrm>
            <a:off x="7678615" y="3751147"/>
            <a:ext cx="0" cy="471929"/>
          </a:xfrm>
          <a:prstGeom prst="straightConnector1">
            <a:avLst/>
          </a:prstGeom>
          <a:ln w="1905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3581400" y="3505200"/>
            <a:ext cx="304800" cy="82033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ZoneTexte 8"/>
          <p:cNvSpPr txBox="1"/>
          <p:nvPr/>
        </p:nvSpPr>
        <p:spPr>
          <a:xfrm>
            <a:off x="1320552" y="3812478"/>
            <a:ext cx="3707450" cy="64633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en-US" dirty="0"/>
              <a:t>Check this option to make fields available on the projects list</a:t>
            </a:r>
          </a:p>
        </p:txBody>
      </p:sp>
      <p:cxnSp>
        <p:nvCxnSpPr>
          <p:cNvPr id="16" name="Connecteur en angle 9"/>
          <p:cNvCxnSpPr>
            <a:stCxn id="15" idx="3"/>
            <a:endCxn id="3" idx="2"/>
          </p:cNvCxnSpPr>
          <p:nvPr/>
        </p:nvCxnSpPr>
        <p:spPr>
          <a:xfrm flipV="1">
            <a:off x="5028002" y="2013069"/>
            <a:ext cx="670199" cy="2122575"/>
          </a:xfrm>
          <a:prstGeom prst="bentConnector2">
            <a:avLst/>
          </a:prstGeom>
          <a:ln w="1905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7" name="Footer Placeholder 3">
            <a:extLst>
              <a:ext uri="{FF2B5EF4-FFF2-40B4-BE49-F238E27FC236}">
                <a16:creationId xmlns:a16="http://schemas.microsoft.com/office/drawing/2014/main" xmlns="" id="{7C01DB85-F042-4132-A3CD-677C97A46363}"/>
              </a:ext>
            </a:extLst>
          </p:cNvPr>
          <p:cNvSpPr>
            <a:spLocks noGrp="1"/>
          </p:cNvSpPr>
          <p:nvPr>
            <p:ph type="ftr" sz="quarter" idx="11"/>
          </p:nvPr>
        </p:nvSpPr>
        <p:spPr>
          <a:xfrm>
            <a:off x="5638800" y="6416679"/>
            <a:ext cx="2895600" cy="365125"/>
          </a:xfrm>
        </p:spPr>
        <p:txBody>
          <a:bodyPr/>
          <a:lstStyle/>
          <a:p>
            <a:r>
              <a:rPr lang="en-US" dirty="0"/>
              <a:t>© 2018 </a:t>
            </a:r>
            <a:r>
              <a:rPr lang="en-US" dirty="0" err="1"/>
              <a:t>Planisware</a:t>
            </a:r>
            <a:endParaRPr lang="en-US" dirty="0"/>
          </a:p>
        </p:txBody>
      </p:sp>
      <p:sp>
        <p:nvSpPr>
          <p:cNvPr id="18" name="Slide Number Placeholder 4">
            <a:extLst>
              <a:ext uri="{FF2B5EF4-FFF2-40B4-BE49-F238E27FC236}">
                <a16:creationId xmlns:a16="http://schemas.microsoft.com/office/drawing/2014/main" xmlns="" id="{017448CC-3BFD-49AA-B416-3D23961D7387}"/>
              </a:ext>
            </a:extLst>
          </p:cNvPr>
          <p:cNvSpPr>
            <a:spLocks noGrp="1"/>
          </p:cNvSpPr>
          <p:nvPr>
            <p:ph type="sldNum" sz="quarter" idx="12"/>
          </p:nvPr>
        </p:nvSpPr>
        <p:spPr>
          <a:xfrm>
            <a:off x="8610600" y="6416679"/>
            <a:ext cx="457200" cy="365125"/>
          </a:xfrm>
        </p:spPr>
        <p:txBody>
          <a:bodyPr/>
          <a:lstStyle/>
          <a:p>
            <a:fld id="{AA6609B8-1C18-4083-9988-A5F5F3686A15}" type="slidenum">
              <a:rPr lang="en-US" smtClean="0"/>
              <a:pPr/>
              <a:t>222</a:t>
            </a:fld>
            <a:endParaRPr lang="en-US" dirty="0"/>
          </a:p>
        </p:txBody>
      </p:sp>
    </p:spTree>
    <p:extLst>
      <p:ext uri="{BB962C8B-B14F-4D97-AF65-F5344CB8AC3E}">
        <p14:creationId xmlns:p14="http://schemas.microsoft.com/office/powerpoint/2010/main" val="387276845"/>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Creating Status Reports and Labels</a:t>
            </a:r>
          </a:p>
        </p:txBody>
      </p:sp>
      <p:sp>
        <p:nvSpPr>
          <p:cNvPr id="3" name="Content Placeholder 2"/>
          <p:cNvSpPr>
            <a:spLocks noGrp="1"/>
          </p:cNvSpPr>
          <p:nvPr>
            <p:ph idx="1"/>
          </p:nvPr>
        </p:nvSpPr>
        <p:spPr/>
        <p:txBody>
          <a:bodyPr/>
          <a:lstStyle/>
          <a:p>
            <a:r>
              <a:rPr lang="en-US" noProof="0" dirty="0"/>
              <a:t>Upon status creation, Planisware automatically generates:</a:t>
            </a:r>
          </a:p>
          <a:p>
            <a:r>
              <a:rPr lang="en-US" noProof="0" dirty="0"/>
              <a:t>Filters in the different walls </a:t>
            </a:r>
          </a:p>
          <a:p>
            <a:pPr lvl="1"/>
            <a:r>
              <a:rPr lang="en-US" noProof="0" dirty="0"/>
              <a:t>Wall in Project module and User Wall in Home</a:t>
            </a:r>
          </a:p>
          <a:p>
            <a:r>
              <a:rPr lang="en-US" noProof="0" dirty="0"/>
              <a:t>Indicators at the project level:</a:t>
            </a:r>
          </a:p>
          <a:p>
            <a:pPr marL="742950" lvl="1" indent="-285750">
              <a:buFont typeface="Arial" panose="020B0604020202020204" pitchFamily="34" charset="0"/>
              <a:buChar char="•"/>
            </a:pPr>
            <a:r>
              <a:rPr lang="en-US" noProof="0" dirty="0"/>
              <a:t>Current and last value</a:t>
            </a:r>
          </a:p>
          <a:p>
            <a:pPr marL="742950" lvl="1" indent="-285750">
              <a:buFont typeface="Arial" panose="020B0604020202020204" pitchFamily="34" charset="0"/>
              <a:buChar char="•"/>
            </a:pPr>
            <a:r>
              <a:rPr lang="en-US" noProof="0" dirty="0"/>
              <a:t>Trend</a:t>
            </a:r>
          </a:p>
          <a:p>
            <a:pPr marL="742950" lvl="1" indent="-285750">
              <a:buFont typeface="Arial" panose="020B0604020202020204" pitchFamily="34" charset="0"/>
              <a:buChar char="•"/>
            </a:pPr>
            <a:r>
              <a:rPr lang="en-US" noProof="0" dirty="0"/>
              <a:t>Last user who updated the status</a:t>
            </a:r>
          </a:p>
          <a:p>
            <a:pPr marL="742950" lvl="1" indent="-285750">
              <a:buFont typeface="Arial" panose="020B0604020202020204" pitchFamily="34" charset="0"/>
              <a:buChar char="•"/>
            </a:pPr>
            <a:r>
              <a:rPr lang="en-US" noProof="0" dirty="0"/>
              <a:t>Last update date</a:t>
            </a:r>
          </a:p>
          <a:p>
            <a:pPr marL="742950" lvl="1" indent="-285750">
              <a:buFont typeface="Arial" panose="020B0604020202020204" pitchFamily="34" charset="0"/>
              <a:buChar char="•"/>
            </a:pPr>
            <a:endParaRPr lang="en-US" noProof="0" dirty="0"/>
          </a:p>
          <a:p>
            <a:pPr marL="742950" lvl="1" indent="-285750">
              <a:buFont typeface="Arial" panose="020B0604020202020204" pitchFamily="34" charset="0"/>
              <a:buChar char="•"/>
            </a:pPr>
            <a:endParaRPr lang="en-US" noProof="0" dirty="0"/>
          </a:p>
          <a:p>
            <a:pPr marL="742950" lvl="1" indent="-285750">
              <a:buFont typeface="Arial" panose="020B0604020202020204" pitchFamily="34" charset="0"/>
              <a:buChar char="•"/>
            </a:pPr>
            <a:endParaRPr lang="en-US" noProof="0" dirty="0"/>
          </a:p>
          <a:p>
            <a:endParaRPr lang="en-US" noProof="0" dirty="0"/>
          </a:p>
        </p:txBody>
      </p:sp>
      <p:sp>
        <p:nvSpPr>
          <p:cNvPr id="4" name="Footer Placeholder 3">
            <a:extLst>
              <a:ext uri="{FF2B5EF4-FFF2-40B4-BE49-F238E27FC236}">
                <a16:creationId xmlns:a16="http://schemas.microsoft.com/office/drawing/2014/main" xmlns="" id="{3841200E-5FF7-44CC-9A06-8632237B41B4}"/>
              </a:ext>
            </a:extLst>
          </p:cNvPr>
          <p:cNvSpPr>
            <a:spLocks noGrp="1"/>
          </p:cNvSpPr>
          <p:nvPr>
            <p:ph type="ftr" sz="quarter" idx="11"/>
          </p:nvPr>
        </p:nvSpPr>
        <p:spPr>
          <a:xfrm>
            <a:off x="5638800" y="6416679"/>
            <a:ext cx="2895600" cy="365125"/>
          </a:xfrm>
        </p:spPr>
        <p:txBody>
          <a:bodyPr/>
          <a:lstStyle/>
          <a:p>
            <a:r>
              <a:rPr lang="en-US" dirty="0"/>
              <a:t>© 2018 </a:t>
            </a:r>
            <a:r>
              <a:rPr lang="en-US" dirty="0" err="1"/>
              <a:t>Planisware</a:t>
            </a:r>
            <a:endParaRPr lang="en-US" dirty="0"/>
          </a:p>
        </p:txBody>
      </p:sp>
      <p:sp>
        <p:nvSpPr>
          <p:cNvPr id="5" name="Slide Number Placeholder 4">
            <a:extLst>
              <a:ext uri="{FF2B5EF4-FFF2-40B4-BE49-F238E27FC236}">
                <a16:creationId xmlns:a16="http://schemas.microsoft.com/office/drawing/2014/main" xmlns="" id="{B5F4265D-D339-4E8A-A331-121216992FDB}"/>
              </a:ext>
            </a:extLst>
          </p:cNvPr>
          <p:cNvSpPr>
            <a:spLocks noGrp="1"/>
          </p:cNvSpPr>
          <p:nvPr>
            <p:ph type="sldNum" sz="quarter" idx="12"/>
          </p:nvPr>
        </p:nvSpPr>
        <p:spPr>
          <a:xfrm>
            <a:off x="8610600" y="6416679"/>
            <a:ext cx="457200" cy="365125"/>
          </a:xfrm>
        </p:spPr>
        <p:txBody>
          <a:bodyPr/>
          <a:lstStyle/>
          <a:p>
            <a:fld id="{AA6609B8-1C18-4083-9988-A5F5F3686A15}" type="slidenum">
              <a:rPr lang="en-US" smtClean="0"/>
              <a:pPr/>
              <a:t>223</a:t>
            </a:fld>
            <a:endParaRPr lang="en-US" dirty="0"/>
          </a:p>
        </p:txBody>
      </p:sp>
    </p:spTree>
    <p:extLst>
      <p:ext uri="{BB962C8B-B14F-4D97-AF65-F5344CB8AC3E}">
        <p14:creationId xmlns:p14="http://schemas.microsoft.com/office/powerpoint/2010/main" val="2546449236"/>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en-US" noProof="0" dirty="0"/>
              <a:t>Creating Status Reports and Labels</a:t>
            </a:r>
          </a:p>
        </p:txBody>
      </p:sp>
      <p:sp>
        <p:nvSpPr>
          <p:cNvPr id="6" name="Rectangle 5"/>
          <p:cNvSpPr/>
          <p:nvPr/>
        </p:nvSpPr>
        <p:spPr>
          <a:xfrm>
            <a:off x="304800" y="1436451"/>
            <a:ext cx="8077200" cy="2431435"/>
          </a:xfrm>
          <a:prstGeom prst="rect">
            <a:avLst/>
          </a:prstGeom>
        </p:spPr>
        <p:txBody>
          <a:bodyPr wrap="square">
            <a:spAutoFit/>
          </a:bodyPr>
          <a:lstStyle/>
          <a:p>
            <a:pPr marL="342900" indent="-342900">
              <a:buFont typeface="Arial" panose="020B0604020202020204" pitchFamily="34" charset="0"/>
              <a:buChar char="•"/>
            </a:pPr>
            <a:r>
              <a:rPr lang="en-US" sz="2800" dirty="0"/>
              <a:t>In a project table :</a:t>
            </a:r>
          </a:p>
          <a:p>
            <a:pPr marL="457200" indent="-457200">
              <a:buFont typeface="Arial" panose="020B0604020202020204" pitchFamily="34" charset="0"/>
              <a:buChar char="•"/>
            </a:pPr>
            <a:endParaRPr lang="en-US" sz="2800" dirty="0"/>
          </a:p>
          <a:p>
            <a:pPr marL="800100" lvl="1" indent="-342900">
              <a:buFont typeface="Arial" panose="020B0604020202020204" pitchFamily="34" charset="0"/>
              <a:buChar char="•"/>
            </a:pPr>
            <a:r>
              <a:rPr lang="en-US" sz="2400" dirty="0"/>
              <a:t>If you modify the status less than 24 hours after its creation, the last status is updated.</a:t>
            </a:r>
          </a:p>
          <a:p>
            <a:pPr marL="800100" lvl="1" indent="-342900">
              <a:buFont typeface="Arial" panose="020B0604020202020204" pitchFamily="34" charset="0"/>
              <a:buChar char="•"/>
            </a:pPr>
            <a:r>
              <a:rPr lang="en-US" sz="2400" dirty="0"/>
              <a:t>If someone other than the creator of the status updates the status, this creates a new status.</a:t>
            </a:r>
          </a:p>
        </p:txBody>
      </p:sp>
      <p:sp>
        <p:nvSpPr>
          <p:cNvPr id="7" name="Footer Placeholder 3">
            <a:extLst>
              <a:ext uri="{FF2B5EF4-FFF2-40B4-BE49-F238E27FC236}">
                <a16:creationId xmlns:a16="http://schemas.microsoft.com/office/drawing/2014/main" xmlns="" id="{3C7F8A3F-5886-4BB3-A510-9754EF2FCD72}"/>
              </a:ext>
            </a:extLst>
          </p:cNvPr>
          <p:cNvSpPr>
            <a:spLocks noGrp="1"/>
          </p:cNvSpPr>
          <p:nvPr>
            <p:ph type="ftr" sz="quarter" idx="11"/>
          </p:nvPr>
        </p:nvSpPr>
        <p:spPr>
          <a:xfrm>
            <a:off x="5638800" y="6416679"/>
            <a:ext cx="2895600" cy="365125"/>
          </a:xfrm>
        </p:spPr>
        <p:txBody>
          <a:bodyPr/>
          <a:lstStyle/>
          <a:p>
            <a:r>
              <a:rPr lang="en-US" dirty="0"/>
              <a:t>© 2018 </a:t>
            </a:r>
            <a:r>
              <a:rPr lang="en-US" dirty="0" err="1"/>
              <a:t>Planisware</a:t>
            </a:r>
            <a:endParaRPr lang="en-US" dirty="0"/>
          </a:p>
        </p:txBody>
      </p:sp>
      <p:sp>
        <p:nvSpPr>
          <p:cNvPr id="8" name="Slide Number Placeholder 4">
            <a:extLst>
              <a:ext uri="{FF2B5EF4-FFF2-40B4-BE49-F238E27FC236}">
                <a16:creationId xmlns:a16="http://schemas.microsoft.com/office/drawing/2014/main" xmlns="" id="{D6AC2487-5C80-4620-A292-2DF6E08FDA05}"/>
              </a:ext>
            </a:extLst>
          </p:cNvPr>
          <p:cNvSpPr>
            <a:spLocks noGrp="1"/>
          </p:cNvSpPr>
          <p:nvPr>
            <p:ph type="sldNum" sz="quarter" idx="12"/>
          </p:nvPr>
        </p:nvSpPr>
        <p:spPr>
          <a:xfrm>
            <a:off x="8610600" y="6416679"/>
            <a:ext cx="457200" cy="365125"/>
          </a:xfrm>
        </p:spPr>
        <p:txBody>
          <a:bodyPr/>
          <a:lstStyle/>
          <a:p>
            <a:fld id="{AA6609B8-1C18-4083-9988-A5F5F3686A15}" type="slidenum">
              <a:rPr lang="en-US" smtClean="0"/>
              <a:pPr/>
              <a:t>224</a:t>
            </a:fld>
            <a:endParaRPr lang="en-US" dirty="0"/>
          </a:p>
        </p:txBody>
      </p:sp>
    </p:spTree>
    <p:extLst>
      <p:ext uri="{BB962C8B-B14F-4D97-AF65-F5344CB8AC3E}">
        <p14:creationId xmlns:p14="http://schemas.microsoft.com/office/powerpoint/2010/main" val="1940181820"/>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en-US" noProof="0" dirty="0"/>
              <a:t>Creating Status Reports and Labels</a:t>
            </a:r>
          </a:p>
        </p:txBody>
      </p:sp>
      <p:sp>
        <p:nvSpPr>
          <p:cNvPr id="7" name="ZoneTexte 6"/>
          <p:cNvSpPr txBox="1"/>
          <p:nvPr/>
        </p:nvSpPr>
        <p:spPr>
          <a:xfrm>
            <a:off x="305998" y="914400"/>
            <a:ext cx="8583105" cy="1631216"/>
          </a:xfrm>
          <a:prstGeom prst="rect">
            <a:avLst/>
          </a:prstGeom>
          <a:noFill/>
        </p:spPr>
        <p:txBody>
          <a:bodyPr wrap="square" rtlCol="0">
            <a:spAutoFit/>
          </a:bodyPr>
          <a:lstStyle/>
          <a:p>
            <a:pPr marL="342900" indent="-342900">
              <a:buFont typeface="Arial" panose="020B0604020202020204" pitchFamily="34" charset="0"/>
              <a:buChar char="•"/>
            </a:pPr>
            <a:r>
              <a:rPr lang="en-US" sz="2000" dirty="0"/>
              <a:t>To create labels linked to the status report, open the </a:t>
            </a:r>
            <a:r>
              <a:rPr lang="en-US" sz="2000" b="1" dirty="0"/>
              <a:t>Administration</a:t>
            </a:r>
            <a:r>
              <a:rPr lang="en-US" sz="2000" dirty="0"/>
              <a:t> module.</a:t>
            </a:r>
          </a:p>
          <a:p>
            <a:pPr marL="342900" indent="-342900">
              <a:buFont typeface="Arial" panose="020B0604020202020204" pitchFamily="34" charset="0"/>
              <a:buChar char="•"/>
            </a:pPr>
            <a:r>
              <a:rPr lang="en-US" sz="2000" dirty="0"/>
              <a:t>Add the </a:t>
            </a:r>
            <a:r>
              <a:rPr lang="en-US" sz="2000" b="1" dirty="0"/>
              <a:t>Data</a:t>
            </a:r>
            <a:r>
              <a:rPr lang="en-US" sz="2000" dirty="0"/>
              <a:t> page.</a:t>
            </a:r>
          </a:p>
          <a:p>
            <a:pPr marL="342900" indent="-342900">
              <a:buFont typeface="Arial" panose="020B0604020202020204" pitchFamily="34" charset="0"/>
              <a:buChar char="•"/>
            </a:pPr>
            <a:r>
              <a:rPr lang="en-US" sz="2000" dirty="0"/>
              <a:t>In the </a:t>
            </a:r>
            <a:r>
              <a:rPr lang="en-US" sz="2000" b="1" dirty="0"/>
              <a:t>Object type </a:t>
            </a:r>
            <a:r>
              <a:rPr lang="en-US" sz="2000" dirty="0"/>
              <a:t>field, select </a:t>
            </a:r>
            <a:r>
              <a:rPr lang="en-US" sz="2000" b="1" dirty="0"/>
              <a:t>Status report label</a:t>
            </a:r>
            <a:r>
              <a:rPr lang="en-US" sz="2000" dirty="0"/>
              <a:t>.</a:t>
            </a:r>
          </a:p>
          <a:p>
            <a:pPr marL="342900" indent="-342900">
              <a:buFont typeface="Arial" panose="020B0604020202020204" pitchFamily="34" charset="0"/>
              <a:buChar char="•"/>
            </a:pPr>
            <a:r>
              <a:rPr lang="en-US" sz="2000" dirty="0"/>
              <a:t>Click the </a:t>
            </a:r>
            <a:r>
              <a:rPr lang="en-US" sz="2000" b="1" dirty="0"/>
              <a:t>New </a:t>
            </a:r>
            <a:r>
              <a:rPr lang="en-US" sz="2000" dirty="0"/>
              <a:t>button. The </a:t>
            </a:r>
            <a:r>
              <a:rPr lang="en-US" sz="2000" b="1" dirty="0"/>
              <a:t>Status report </a:t>
            </a:r>
            <a:r>
              <a:rPr lang="en-US" sz="2000" dirty="0"/>
              <a:t>dialog is displayed.</a:t>
            </a:r>
          </a:p>
        </p:txBody>
      </p:sp>
      <p:sp>
        <p:nvSpPr>
          <p:cNvPr id="8" name="ZoneTexte 7"/>
          <p:cNvSpPr txBox="1"/>
          <p:nvPr/>
        </p:nvSpPr>
        <p:spPr>
          <a:xfrm>
            <a:off x="374045" y="5715000"/>
            <a:ext cx="8610600" cy="400110"/>
          </a:xfrm>
          <a:prstGeom prst="rect">
            <a:avLst/>
          </a:prstGeom>
          <a:noFill/>
        </p:spPr>
        <p:txBody>
          <a:bodyPr wrap="square" rtlCol="0">
            <a:spAutoFit/>
          </a:bodyPr>
          <a:lstStyle/>
          <a:p>
            <a:pPr marL="342900" indent="-342900">
              <a:buFont typeface="Arial" panose="020B0604020202020204" pitchFamily="34" charset="0"/>
              <a:buChar char="•"/>
            </a:pPr>
            <a:r>
              <a:rPr lang="en-US" sz="2000" dirty="0"/>
              <a:t>Click </a:t>
            </a:r>
            <a:r>
              <a:rPr lang="en-US" sz="2000" b="1" dirty="0"/>
              <a:t>OK</a:t>
            </a:r>
            <a:r>
              <a:rPr lang="en-US" sz="2000" dirty="0"/>
              <a:t>. A line is created for this label in the table. </a:t>
            </a:r>
          </a:p>
        </p:txBody>
      </p:sp>
      <p:sp>
        <p:nvSpPr>
          <p:cNvPr id="9" name="ZoneTexte 8"/>
          <p:cNvSpPr txBox="1"/>
          <p:nvPr/>
        </p:nvSpPr>
        <p:spPr>
          <a:xfrm>
            <a:off x="5498899" y="3173879"/>
            <a:ext cx="3362641" cy="1938992"/>
          </a:xfrm>
          <a:prstGeom prst="rect">
            <a:avLst/>
          </a:prstGeom>
          <a:noFill/>
        </p:spPr>
        <p:txBody>
          <a:bodyPr wrap="square" rtlCol="0">
            <a:spAutoFit/>
          </a:bodyPr>
          <a:lstStyle/>
          <a:p>
            <a:pPr marL="342900" indent="-342900">
              <a:buFont typeface="Arial" panose="020B0604020202020204" pitchFamily="34" charset="0"/>
              <a:buChar char="•"/>
            </a:pPr>
            <a:r>
              <a:rPr lang="en-US" sz="2000" dirty="0"/>
              <a:t>Enter a name. </a:t>
            </a:r>
          </a:p>
          <a:p>
            <a:pPr marL="342900" indent="-342900">
              <a:buFont typeface="Arial" panose="020B0604020202020204" pitchFamily="34" charset="0"/>
              <a:buChar char="•"/>
            </a:pPr>
            <a:r>
              <a:rPr lang="en-US" sz="2000" dirty="0"/>
              <a:t>Select the status report, you want this label to be linked to.</a:t>
            </a:r>
          </a:p>
          <a:p>
            <a:pPr marL="342900" indent="-342900">
              <a:buFont typeface="Arial" panose="020B0604020202020204" pitchFamily="34" charset="0"/>
              <a:buChar char="•"/>
            </a:pPr>
            <a:r>
              <a:rPr lang="en-US" sz="2000" dirty="0"/>
              <a:t>Select an image or a Document (image).</a:t>
            </a:r>
          </a:p>
        </p:txBody>
      </p:sp>
      <p:pic>
        <p:nvPicPr>
          <p:cNvPr id="3" name="Picture 2"/>
          <p:cNvPicPr>
            <a:picLocks noChangeAspect="1"/>
          </p:cNvPicPr>
          <p:nvPr/>
        </p:nvPicPr>
        <p:blipFill rotWithShape="1">
          <a:blip r:embed="rId3"/>
          <a:srcRect t="879"/>
          <a:stretch/>
        </p:blipFill>
        <p:spPr>
          <a:xfrm>
            <a:off x="735135" y="2826872"/>
            <a:ext cx="3998059" cy="2285999"/>
          </a:xfrm>
          <a:prstGeom prst="rect">
            <a:avLst/>
          </a:prstGeom>
        </p:spPr>
      </p:pic>
      <p:sp>
        <p:nvSpPr>
          <p:cNvPr id="10" name="Footer Placeholder 3">
            <a:extLst>
              <a:ext uri="{FF2B5EF4-FFF2-40B4-BE49-F238E27FC236}">
                <a16:creationId xmlns:a16="http://schemas.microsoft.com/office/drawing/2014/main" xmlns="" id="{9E769B8D-D356-4993-9A76-D8559E64C9C9}"/>
              </a:ext>
            </a:extLst>
          </p:cNvPr>
          <p:cNvSpPr>
            <a:spLocks noGrp="1"/>
          </p:cNvSpPr>
          <p:nvPr>
            <p:ph type="ftr" sz="quarter" idx="11"/>
          </p:nvPr>
        </p:nvSpPr>
        <p:spPr>
          <a:xfrm>
            <a:off x="5638800" y="6416679"/>
            <a:ext cx="2895600" cy="365125"/>
          </a:xfrm>
        </p:spPr>
        <p:txBody>
          <a:bodyPr/>
          <a:lstStyle/>
          <a:p>
            <a:r>
              <a:rPr lang="en-US" dirty="0"/>
              <a:t>© 2018 </a:t>
            </a:r>
            <a:r>
              <a:rPr lang="en-US" dirty="0" err="1"/>
              <a:t>Planisware</a:t>
            </a:r>
            <a:endParaRPr lang="en-US" dirty="0"/>
          </a:p>
        </p:txBody>
      </p:sp>
      <p:sp>
        <p:nvSpPr>
          <p:cNvPr id="11" name="Slide Number Placeholder 4">
            <a:extLst>
              <a:ext uri="{FF2B5EF4-FFF2-40B4-BE49-F238E27FC236}">
                <a16:creationId xmlns:a16="http://schemas.microsoft.com/office/drawing/2014/main" xmlns="" id="{B5FC9FEE-4F27-4451-A5E9-8585C4013D11}"/>
              </a:ext>
            </a:extLst>
          </p:cNvPr>
          <p:cNvSpPr>
            <a:spLocks noGrp="1"/>
          </p:cNvSpPr>
          <p:nvPr>
            <p:ph type="sldNum" sz="quarter" idx="12"/>
          </p:nvPr>
        </p:nvSpPr>
        <p:spPr>
          <a:xfrm>
            <a:off x="8610600" y="6416679"/>
            <a:ext cx="457200" cy="365125"/>
          </a:xfrm>
        </p:spPr>
        <p:txBody>
          <a:bodyPr/>
          <a:lstStyle/>
          <a:p>
            <a:fld id="{AA6609B8-1C18-4083-9988-A5F5F3686A15}" type="slidenum">
              <a:rPr lang="en-US" smtClean="0"/>
              <a:pPr/>
              <a:t>225</a:t>
            </a:fld>
            <a:endParaRPr lang="en-US" dirty="0"/>
          </a:p>
        </p:txBody>
      </p:sp>
    </p:spTree>
    <p:extLst>
      <p:ext uri="{BB962C8B-B14F-4D97-AF65-F5344CB8AC3E}">
        <p14:creationId xmlns:p14="http://schemas.microsoft.com/office/powerpoint/2010/main" val="75332981"/>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4037962" y="3160236"/>
            <a:ext cx="4572638" cy="3439005"/>
          </a:xfrm>
          <a:prstGeom prst="rect">
            <a:avLst/>
          </a:prstGeom>
        </p:spPr>
      </p:pic>
      <p:sp>
        <p:nvSpPr>
          <p:cNvPr id="2" name="Titre 1"/>
          <p:cNvSpPr>
            <a:spLocks noGrp="1"/>
          </p:cNvSpPr>
          <p:nvPr>
            <p:ph type="title"/>
          </p:nvPr>
        </p:nvSpPr>
        <p:spPr/>
        <p:txBody>
          <a:bodyPr>
            <a:normAutofit/>
          </a:bodyPr>
          <a:lstStyle/>
          <a:p>
            <a:r>
              <a:rPr lang="en-US" noProof="0" dirty="0"/>
              <a:t>Posting a Status on the Project Wall</a:t>
            </a:r>
          </a:p>
        </p:txBody>
      </p:sp>
      <p:sp>
        <p:nvSpPr>
          <p:cNvPr id="6" name="ZoneTexte 5"/>
          <p:cNvSpPr txBox="1"/>
          <p:nvPr/>
        </p:nvSpPr>
        <p:spPr>
          <a:xfrm>
            <a:off x="2057400" y="1013758"/>
            <a:ext cx="6934200" cy="1938992"/>
          </a:xfrm>
          <a:prstGeom prst="rect">
            <a:avLst/>
          </a:prstGeom>
          <a:noFill/>
        </p:spPr>
        <p:txBody>
          <a:bodyPr wrap="square" rtlCol="0">
            <a:spAutoFit/>
          </a:bodyPr>
          <a:lstStyle/>
          <a:p>
            <a:pPr marL="342900" indent="-342900">
              <a:buFont typeface="Arial" panose="020B0604020202020204" pitchFamily="34" charset="0"/>
              <a:buChar char="•"/>
            </a:pPr>
            <a:r>
              <a:rPr lang="en-US" sz="2000" dirty="0"/>
              <a:t>Open a project.</a:t>
            </a:r>
          </a:p>
          <a:p>
            <a:pPr marL="342900" indent="-342900">
              <a:buFont typeface="Arial" panose="020B0604020202020204" pitchFamily="34" charset="0"/>
              <a:buChar char="•"/>
            </a:pPr>
            <a:r>
              <a:rPr lang="en-US" sz="2000" dirty="0"/>
              <a:t>Add the </a:t>
            </a:r>
            <a:r>
              <a:rPr lang="en-US" sz="2000" b="1" dirty="0"/>
              <a:t>Project Wall </a:t>
            </a:r>
            <a:r>
              <a:rPr lang="en-US" sz="2000" dirty="0"/>
              <a:t>page.</a:t>
            </a:r>
          </a:p>
          <a:p>
            <a:pPr marL="342900" indent="-342900">
              <a:buFont typeface="Arial" panose="020B0604020202020204" pitchFamily="34" charset="0"/>
              <a:buChar char="•"/>
            </a:pPr>
            <a:r>
              <a:rPr lang="en-US" sz="2000" dirty="0"/>
              <a:t>Click the arrow next to the </a:t>
            </a:r>
            <a:r>
              <a:rPr lang="en-US" sz="2000" b="1" dirty="0"/>
              <a:t>Post</a:t>
            </a:r>
            <a:r>
              <a:rPr lang="en-US" sz="2000" dirty="0"/>
              <a:t> button. A drop-down menu is displayed. </a:t>
            </a:r>
          </a:p>
          <a:p>
            <a:pPr marL="342900" indent="-342900">
              <a:buFont typeface="Arial" panose="020B0604020202020204" pitchFamily="34" charset="0"/>
              <a:buChar char="•"/>
            </a:pPr>
            <a:r>
              <a:rPr lang="en-US" sz="2000" dirty="0"/>
              <a:t>Select the Status report that you want to use. The </a:t>
            </a:r>
            <a:r>
              <a:rPr lang="en-US" sz="2000" b="1" dirty="0"/>
              <a:t>Share a status report </a:t>
            </a:r>
            <a:r>
              <a:rPr lang="en-US" sz="2000" dirty="0"/>
              <a:t>dialog is displayed.</a:t>
            </a:r>
          </a:p>
        </p:txBody>
      </p:sp>
      <p:pic>
        <p:nvPicPr>
          <p:cNvPr id="307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00" y="1143000"/>
            <a:ext cx="1352550" cy="1809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Rectangle 6"/>
          <p:cNvSpPr/>
          <p:nvPr/>
        </p:nvSpPr>
        <p:spPr>
          <a:xfrm>
            <a:off x="1102936" y="1143000"/>
            <a:ext cx="304800" cy="22860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417136" y="2438400"/>
            <a:ext cx="1219200" cy="30480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Connecteur en angle 9"/>
          <p:cNvCxnSpPr>
            <a:stCxn id="7" idx="3"/>
            <a:endCxn id="8" idx="3"/>
          </p:cNvCxnSpPr>
          <p:nvPr/>
        </p:nvCxnSpPr>
        <p:spPr>
          <a:xfrm>
            <a:off x="1407736" y="1257300"/>
            <a:ext cx="228600" cy="1333500"/>
          </a:xfrm>
          <a:prstGeom prst="bentConnector3">
            <a:avLst>
              <a:gd name="adj1" fmla="val 200000"/>
            </a:avLst>
          </a:prstGeom>
          <a:ln w="1905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2" name="ZoneTexte 11"/>
          <p:cNvSpPr txBox="1"/>
          <p:nvPr/>
        </p:nvSpPr>
        <p:spPr>
          <a:xfrm>
            <a:off x="346434" y="3972552"/>
            <a:ext cx="3463565" cy="2246769"/>
          </a:xfrm>
          <a:prstGeom prst="rect">
            <a:avLst/>
          </a:prstGeom>
          <a:noFill/>
        </p:spPr>
        <p:txBody>
          <a:bodyPr wrap="square" rtlCol="0">
            <a:spAutoFit/>
          </a:bodyPr>
          <a:lstStyle/>
          <a:p>
            <a:pPr marL="342900" indent="-342900">
              <a:buFont typeface="Arial" panose="020B0604020202020204" pitchFamily="34" charset="0"/>
              <a:buChar char="•"/>
            </a:pPr>
            <a:r>
              <a:rPr lang="en-US" sz="2000" dirty="0"/>
              <a:t>Enter a </a:t>
            </a:r>
            <a:r>
              <a:rPr lang="en-US" sz="2000"/>
              <a:t>post </a:t>
            </a:r>
            <a:r>
              <a:rPr lang="en-US" sz="2000" dirty="0"/>
              <a:t>content</a:t>
            </a:r>
            <a:r>
              <a:rPr lang="en-US" sz="2000"/>
              <a:t> (mandatory</a:t>
            </a:r>
            <a:r>
              <a:rPr lang="en-US" sz="2000" dirty="0"/>
              <a:t>).</a:t>
            </a:r>
          </a:p>
          <a:p>
            <a:pPr marL="342900" indent="-342900">
              <a:buFont typeface="Arial" panose="020B0604020202020204" pitchFamily="34" charset="0"/>
              <a:buChar char="•"/>
            </a:pPr>
            <a:r>
              <a:rPr lang="en-US" sz="2000" dirty="0"/>
              <a:t>Select a label linked to the selected status </a:t>
            </a:r>
            <a:r>
              <a:rPr lang="en-US" sz="2000"/>
              <a:t>report.</a:t>
            </a:r>
            <a:endParaRPr lang="en-US" sz="2000" dirty="0"/>
          </a:p>
          <a:p>
            <a:pPr marL="342900" indent="-342900">
              <a:buFont typeface="Arial" panose="020B0604020202020204" pitchFamily="34" charset="0"/>
              <a:buChar char="•"/>
            </a:pPr>
            <a:r>
              <a:rPr lang="en-US" sz="2000"/>
              <a:t> You </a:t>
            </a:r>
            <a:r>
              <a:rPr lang="en-US" sz="2000" dirty="0"/>
              <a:t>can add a document.</a:t>
            </a:r>
          </a:p>
          <a:p>
            <a:pPr marL="342900" indent="-342900">
              <a:buFont typeface="Arial" panose="020B0604020202020204" pitchFamily="34" charset="0"/>
              <a:buChar char="•"/>
            </a:pPr>
            <a:r>
              <a:rPr lang="en-US" sz="2000" dirty="0"/>
              <a:t>Click </a:t>
            </a:r>
            <a:r>
              <a:rPr lang="en-US" sz="2000" b="1" dirty="0"/>
              <a:t>Post</a:t>
            </a:r>
            <a:r>
              <a:rPr lang="en-US" sz="2000" dirty="0"/>
              <a:t>.</a:t>
            </a:r>
          </a:p>
        </p:txBody>
      </p:sp>
      <p:sp>
        <p:nvSpPr>
          <p:cNvPr id="13" name="Rectangle 12"/>
          <p:cNvSpPr/>
          <p:nvPr/>
        </p:nvSpPr>
        <p:spPr>
          <a:xfrm>
            <a:off x="4114800" y="4343400"/>
            <a:ext cx="762000" cy="22860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Connecteur en angle 14"/>
          <p:cNvCxnSpPr>
            <a:stCxn id="8" idx="2"/>
            <a:endCxn id="13" idx="0"/>
          </p:cNvCxnSpPr>
          <p:nvPr/>
        </p:nvCxnSpPr>
        <p:spPr>
          <a:xfrm rot="16200000" flipH="1">
            <a:off x="1961168" y="1808768"/>
            <a:ext cx="1600200" cy="3469064"/>
          </a:xfrm>
          <a:prstGeom prst="bentConnector3">
            <a:avLst>
              <a:gd name="adj1" fmla="val 50000"/>
            </a:avLst>
          </a:prstGeom>
          <a:ln w="1905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4" name="Footer Placeholder 3">
            <a:extLst>
              <a:ext uri="{FF2B5EF4-FFF2-40B4-BE49-F238E27FC236}">
                <a16:creationId xmlns:a16="http://schemas.microsoft.com/office/drawing/2014/main" xmlns="" id="{D415EF29-7554-49AE-ADAE-9F9FA2A10175}"/>
              </a:ext>
            </a:extLst>
          </p:cNvPr>
          <p:cNvSpPr>
            <a:spLocks noGrp="1"/>
          </p:cNvSpPr>
          <p:nvPr>
            <p:ph type="ftr" sz="quarter" idx="11"/>
          </p:nvPr>
        </p:nvSpPr>
        <p:spPr>
          <a:xfrm>
            <a:off x="5638800" y="6416679"/>
            <a:ext cx="2895600" cy="365125"/>
          </a:xfrm>
        </p:spPr>
        <p:txBody>
          <a:bodyPr/>
          <a:lstStyle/>
          <a:p>
            <a:r>
              <a:rPr lang="en-US" dirty="0"/>
              <a:t>© 2018 </a:t>
            </a:r>
            <a:r>
              <a:rPr lang="en-US" dirty="0" err="1"/>
              <a:t>Planisware</a:t>
            </a:r>
            <a:endParaRPr lang="en-US" dirty="0"/>
          </a:p>
        </p:txBody>
      </p:sp>
      <p:sp>
        <p:nvSpPr>
          <p:cNvPr id="16" name="Slide Number Placeholder 4">
            <a:extLst>
              <a:ext uri="{FF2B5EF4-FFF2-40B4-BE49-F238E27FC236}">
                <a16:creationId xmlns:a16="http://schemas.microsoft.com/office/drawing/2014/main" xmlns="" id="{6BC4B972-FBD1-452D-BEB7-5EBB58874AB2}"/>
              </a:ext>
            </a:extLst>
          </p:cNvPr>
          <p:cNvSpPr>
            <a:spLocks noGrp="1"/>
          </p:cNvSpPr>
          <p:nvPr>
            <p:ph type="sldNum" sz="quarter" idx="12"/>
          </p:nvPr>
        </p:nvSpPr>
        <p:spPr>
          <a:xfrm>
            <a:off x="8610600" y="6416679"/>
            <a:ext cx="457200" cy="365125"/>
          </a:xfrm>
        </p:spPr>
        <p:txBody>
          <a:bodyPr/>
          <a:lstStyle/>
          <a:p>
            <a:fld id="{AA6609B8-1C18-4083-9988-A5F5F3686A15}" type="slidenum">
              <a:rPr lang="en-US" smtClean="0"/>
              <a:pPr/>
              <a:t>226</a:t>
            </a:fld>
            <a:endParaRPr lang="en-US" dirty="0"/>
          </a:p>
        </p:txBody>
      </p:sp>
    </p:spTree>
    <p:extLst>
      <p:ext uri="{BB962C8B-B14F-4D97-AF65-F5344CB8AC3E}">
        <p14:creationId xmlns:p14="http://schemas.microsoft.com/office/powerpoint/2010/main" val="3394800710"/>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116" t="64741" r="80569" b="5952"/>
          <a:stretch/>
        </p:blipFill>
        <p:spPr bwMode="auto">
          <a:xfrm>
            <a:off x="386862" y="2036123"/>
            <a:ext cx="1538654" cy="11078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re 1"/>
          <p:cNvSpPr>
            <a:spLocks noGrp="1"/>
          </p:cNvSpPr>
          <p:nvPr>
            <p:ph type="title"/>
          </p:nvPr>
        </p:nvSpPr>
        <p:spPr/>
        <p:txBody>
          <a:bodyPr>
            <a:normAutofit/>
          </a:bodyPr>
          <a:lstStyle/>
          <a:p>
            <a:r>
              <a:rPr lang="en-US" noProof="0" dirty="0"/>
              <a:t> Displaying Status on the User Wall</a:t>
            </a:r>
          </a:p>
        </p:txBody>
      </p:sp>
      <p:sp>
        <p:nvSpPr>
          <p:cNvPr id="7" name="ZoneTexte 6"/>
          <p:cNvSpPr txBox="1"/>
          <p:nvPr/>
        </p:nvSpPr>
        <p:spPr>
          <a:xfrm>
            <a:off x="4273061" y="1821440"/>
            <a:ext cx="3135464" cy="923330"/>
          </a:xfrm>
          <a:prstGeom prst="rect">
            <a:avLst/>
          </a:prstGeom>
          <a:solidFill>
            <a:schemeClr val="bg1"/>
          </a:solidFill>
          <a:effectLst>
            <a:outerShdw blurRad="50800" dist="38100" dir="2700000" algn="tl" rotWithShape="0">
              <a:prstClr val="black">
                <a:alpha val="40000"/>
              </a:prstClr>
            </a:outerShdw>
          </a:effectLst>
        </p:spPr>
        <p:txBody>
          <a:bodyPr wrap="square" rtlCol="0">
            <a:spAutoFit/>
          </a:bodyPr>
          <a:lstStyle/>
          <a:p>
            <a:r>
              <a:rPr lang="en-US" dirty="0"/>
              <a:t>On the user wall: successive status of different projects are displayed.</a:t>
            </a:r>
          </a:p>
        </p:txBody>
      </p:sp>
      <p:sp>
        <p:nvSpPr>
          <p:cNvPr id="8" name="ZoneTexte 7"/>
          <p:cNvSpPr txBox="1"/>
          <p:nvPr/>
        </p:nvSpPr>
        <p:spPr>
          <a:xfrm>
            <a:off x="306000" y="990600"/>
            <a:ext cx="8533200" cy="400110"/>
          </a:xfrm>
          <a:prstGeom prst="rect">
            <a:avLst/>
          </a:prstGeom>
          <a:noFill/>
        </p:spPr>
        <p:txBody>
          <a:bodyPr wrap="square" rtlCol="0">
            <a:spAutoFit/>
          </a:bodyPr>
          <a:lstStyle/>
          <a:p>
            <a:pPr marL="342900" indent="-342900">
              <a:buFont typeface="Arial" panose="020B0604020202020204" pitchFamily="34" charset="0"/>
              <a:buChar char="•"/>
            </a:pPr>
            <a:r>
              <a:rPr lang="en-US" sz="2000" dirty="0"/>
              <a:t>The status report displayed on the </a:t>
            </a:r>
            <a:r>
              <a:rPr lang="en-US" sz="2000" b="1" dirty="0"/>
              <a:t>User wall</a:t>
            </a:r>
            <a:r>
              <a:rPr lang="en-US" sz="2000" dirty="0"/>
              <a:t>. </a:t>
            </a:r>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4200" y="3312879"/>
            <a:ext cx="5183008" cy="1656000"/>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9" name="Rectangle à coins arrondis 8"/>
          <p:cNvSpPr/>
          <p:nvPr/>
        </p:nvSpPr>
        <p:spPr>
          <a:xfrm>
            <a:off x="401516" y="2033192"/>
            <a:ext cx="1524000" cy="1066800"/>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à coins arrondis 9"/>
          <p:cNvSpPr/>
          <p:nvPr/>
        </p:nvSpPr>
        <p:spPr>
          <a:xfrm>
            <a:off x="3130061" y="4374972"/>
            <a:ext cx="1143000" cy="589200"/>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Connecteur en angle 11"/>
          <p:cNvCxnSpPr>
            <a:stCxn id="9" idx="2"/>
            <a:endCxn id="10" idx="1"/>
          </p:cNvCxnSpPr>
          <p:nvPr/>
        </p:nvCxnSpPr>
        <p:spPr>
          <a:xfrm rot="16200000" flipH="1">
            <a:off x="1361998" y="2901509"/>
            <a:ext cx="1569580" cy="1966545"/>
          </a:xfrm>
          <a:prstGeom prst="bentConnector2">
            <a:avLst/>
          </a:prstGeom>
          <a:ln w="1905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3" name="ZoneTexte 12"/>
          <p:cNvSpPr txBox="1"/>
          <p:nvPr/>
        </p:nvSpPr>
        <p:spPr>
          <a:xfrm>
            <a:off x="182216" y="5345316"/>
            <a:ext cx="2743200" cy="646331"/>
          </a:xfrm>
          <a:prstGeom prst="rect">
            <a:avLst/>
          </a:prstGeom>
          <a:solidFill>
            <a:schemeClr val="bg1"/>
          </a:solidFill>
          <a:effectLst>
            <a:outerShdw blurRad="50800" dist="38100" dir="2700000" algn="tl" rotWithShape="0">
              <a:prstClr val="black">
                <a:alpha val="40000"/>
              </a:prstClr>
            </a:outerShdw>
          </a:effectLst>
        </p:spPr>
        <p:txBody>
          <a:bodyPr wrap="square" rtlCol="0">
            <a:spAutoFit/>
          </a:bodyPr>
          <a:lstStyle/>
          <a:p>
            <a:r>
              <a:rPr lang="en-US" dirty="0"/>
              <a:t>Possible to display only the most recent statuses.</a:t>
            </a:r>
          </a:p>
        </p:txBody>
      </p:sp>
      <p:sp>
        <p:nvSpPr>
          <p:cNvPr id="14" name="Footer Placeholder 3">
            <a:extLst>
              <a:ext uri="{FF2B5EF4-FFF2-40B4-BE49-F238E27FC236}">
                <a16:creationId xmlns:a16="http://schemas.microsoft.com/office/drawing/2014/main" xmlns="" id="{9157DB4E-1743-41AD-B728-3E86B0187714}"/>
              </a:ext>
            </a:extLst>
          </p:cNvPr>
          <p:cNvSpPr>
            <a:spLocks noGrp="1"/>
          </p:cNvSpPr>
          <p:nvPr>
            <p:ph type="ftr" sz="quarter" idx="11"/>
          </p:nvPr>
        </p:nvSpPr>
        <p:spPr>
          <a:xfrm>
            <a:off x="5638800" y="6416679"/>
            <a:ext cx="2895600" cy="365125"/>
          </a:xfrm>
        </p:spPr>
        <p:txBody>
          <a:bodyPr/>
          <a:lstStyle/>
          <a:p>
            <a:r>
              <a:rPr lang="en-US" dirty="0"/>
              <a:t>© 2018 </a:t>
            </a:r>
            <a:r>
              <a:rPr lang="en-US" dirty="0" err="1"/>
              <a:t>Planisware</a:t>
            </a:r>
            <a:endParaRPr lang="en-US" dirty="0"/>
          </a:p>
        </p:txBody>
      </p:sp>
      <p:sp>
        <p:nvSpPr>
          <p:cNvPr id="15" name="Slide Number Placeholder 4">
            <a:extLst>
              <a:ext uri="{FF2B5EF4-FFF2-40B4-BE49-F238E27FC236}">
                <a16:creationId xmlns:a16="http://schemas.microsoft.com/office/drawing/2014/main" xmlns="" id="{8AE0E700-A819-438D-92C6-E955505A8B68}"/>
              </a:ext>
            </a:extLst>
          </p:cNvPr>
          <p:cNvSpPr>
            <a:spLocks noGrp="1"/>
          </p:cNvSpPr>
          <p:nvPr>
            <p:ph type="sldNum" sz="quarter" idx="12"/>
          </p:nvPr>
        </p:nvSpPr>
        <p:spPr>
          <a:xfrm>
            <a:off x="8610600" y="6416679"/>
            <a:ext cx="457200" cy="365125"/>
          </a:xfrm>
        </p:spPr>
        <p:txBody>
          <a:bodyPr/>
          <a:lstStyle/>
          <a:p>
            <a:fld id="{AA6609B8-1C18-4083-9988-A5F5F3686A15}" type="slidenum">
              <a:rPr lang="en-US" smtClean="0"/>
              <a:pPr/>
              <a:t>227</a:t>
            </a:fld>
            <a:endParaRPr lang="en-US" dirty="0"/>
          </a:p>
        </p:txBody>
      </p:sp>
    </p:spTree>
    <p:extLst>
      <p:ext uri="{BB962C8B-B14F-4D97-AF65-F5344CB8AC3E}">
        <p14:creationId xmlns:p14="http://schemas.microsoft.com/office/powerpoint/2010/main" val="2838394949"/>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en-US" noProof="0" dirty="0"/>
              <a:t> Displaying Status Trend</a:t>
            </a:r>
          </a:p>
        </p:txBody>
      </p:sp>
      <p:sp>
        <p:nvSpPr>
          <p:cNvPr id="8" name="ZoneTexte 7"/>
          <p:cNvSpPr txBox="1"/>
          <p:nvPr/>
        </p:nvSpPr>
        <p:spPr>
          <a:xfrm>
            <a:off x="306000" y="990600"/>
            <a:ext cx="8533200" cy="400110"/>
          </a:xfrm>
          <a:prstGeom prst="rect">
            <a:avLst/>
          </a:prstGeom>
          <a:noFill/>
        </p:spPr>
        <p:txBody>
          <a:bodyPr wrap="square" rtlCol="0">
            <a:spAutoFit/>
          </a:bodyPr>
          <a:lstStyle/>
          <a:p>
            <a:pPr marL="342900" indent="-342900">
              <a:buFont typeface="Arial" panose="020B0604020202020204" pitchFamily="34" charset="0"/>
              <a:buChar char="•"/>
            </a:pPr>
            <a:r>
              <a:rPr lang="en-US" sz="2000" dirty="0"/>
              <a:t>The status report displayed on the </a:t>
            </a:r>
            <a:r>
              <a:rPr lang="en-US" sz="2000" b="1" dirty="0"/>
              <a:t>User wall</a:t>
            </a:r>
            <a:r>
              <a:rPr lang="en-US" sz="2000" dirty="0"/>
              <a:t>. </a:t>
            </a:r>
          </a:p>
        </p:txBody>
      </p:sp>
      <p:pic>
        <p:nvPicPr>
          <p:cNvPr id="3" name="Picture 2">
            <a:extLst>
              <a:ext uri="{FF2B5EF4-FFF2-40B4-BE49-F238E27FC236}">
                <a16:creationId xmlns:a16="http://schemas.microsoft.com/office/drawing/2014/main" xmlns="" id="{45E54663-4839-4350-8CBE-B0A3B481BB95}"/>
              </a:ext>
            </a:extLst>
          </p:cNvPr>
          <p:cNvPicPr>
            <a:picLocks noChangeAspect="1"/>
          </p:cNvPicPr>
          <p:nvPr/>
        </p:nvPicPr>
        <p:blipFill>
          <a:blip r:embed="rId2"/>
          <a:stretch>
            <a:fillRect/>
          </a:stretch>
        </p:blipFill>
        <p:spPr>
          <a:xfrm>
            <a:off x="387774" y="1588832"/>
            <a:ext cx="8368451" cy="1711685"/>
          </a:xfrm>
          <a:prstGeom prst="rect">
            <a:avLst/>
          </a:prstGeom>
        </p:spPr>
      </p:pic>
      <p:pic>
        <p:nvPicPr>
          <p:cNvPr id="6" name="Picture 5">
            <a:extLst>
              <a:ext uri="{FF2B5EF4-FFF2-40B4-BE49-F238E27FC236}">
                <a16:creationId xmlns:a16="http://schemas.microsoft.com/office/drawing/2014/main" xmlns="" id="{9CE0E20D-096E-4C8A-96C4-BF4FFB815F7C}"/>
              </a:ext>
            </a:extLst>
          </p:cNvPr>
          <p:cNvPicPr>
            <a:picLocks noChangeAspect="1"/>
          </p:cNvPicPr>
          <p:nvPr/>
        </p:nvPicPr>
        <p:blipFill>
          <a:blip r:embed="rId3"/>
          <a:stretch>
            <a:fillRect/>
          </a:stretch>
        </p:blipFill>
        <p:spPr>
          <a:xfrm>
            <a:off x="255639" y="3753358"/>
            <a:ext cx="8278761" cy="2737728"/>
          </a:xfrm>
          <a:prstGeom prst="rect">
            <a:avLst/>
          </a:prstGeom>
        </p:spPr>
      </p:pic>
      <p:sp>
        <p:nvSpPr>
          <p:cNvPr id="9" name="Footer Placeholder 3">
            <a:extLst>
              <a:ext uri="{FF2B5EF4-FFF2-40B4-BE49-F238E27FC236}">
                <a16:creationId xmlns:a16="http://schemas.microsoft.com/office/drawing/2014/main" xmlns="" id="{A924F47B-69F6-4E4F-8D2A-8869F0228EC0}"/>
              </a:ext>
            </a:extLst>
          </p:cNvPr>
          <p:cNvSpPr>
            <a:spLocks noGrp="1"/>
          </p:cNvSpPr>
          <p:nvPr>
            <p:ph type="ftr" sz="quarter" idx="11"/>
          </p:nvPr>
        </p:nvSpPr>
        <p:spPr>
          <a:xfrm>
            <a:off x="5638800" y="6416679"/>
            <a:ext cx="2895600" cy="365125"/>
          </a:xfrm>
        </p:spPr>
        <p:txBody>
          <a:bodyPr/>
          <a:lstStyle/>
          <a:p>
            <a:r>
              <a:rPr lang="en-US" dirty="0"/>
              <a:t>© 2018 </a:t>
            </a:r>
            <a:r>
              <a:rPr lang="en-US" dirty="0" err="1"/>
              <a:t>Planisware</a:t>
            </a:r>
            <a:endParaRPr lang="en-US" dirty="0"/>
          </a:p>
        </p:txBody>
      </p:sp>
      <p:sp>
        <p:nvSpPr>
          <p:cNvPr id="10" name="Slide Number Placeholder 4">
            <a:extLst>
              <a:ext uri="{FF2B5EF4-FFF2-40B4-BE49-F238E27FC236}">
                <a16:creationId xmlns:a16="http://schemas.microsoft.com/office/drawing/2014/main" xmlns="" id="{D723366A-A821-40C6-91E7-AB3443C41A45}"/>
              </a:ext>
            </a:extLst>
          </p:cNvPr>
          <p:cNvSpPr>
            <a:spLocks noGrp="1"/>
          </p:cNvSpPr>
          <p:nvPr>
            <p:ph type="sldNum" sz="quarter" idx="12"/>
          </p:nvPr>
        </p:nvSpPr>
        <p:spPr>
          <a:xfrm>
            <a:off x="8610600" y="6416679"/>
            <a:ext cx="457200" cy="365125"/>
          </a:xfrm>
        </p:spPr>
        <p:txBody>
          <a:bodyPr/>
          <a:lstStyle/>
          <a:p>
            <a:fld id="{AA6609B8-1C18-4083-9988-A5F5F3686A15}" type="slidenum">
              <a:rPr lang="en-US" smtClean="0"/>
              <a:pPr/>
              <a:t>228</a:t>
            </a:fld>
            <a:endParaRPr lang="en-US" dirty="0"/>
          </a:p>
        </p:txBody>
      </p:sp>
    </p:spTree>
    <p:extLst>
      <p:ext uri="{BB962C8B-B14F-4D97-AF65-F5344CB8AC3E}">
        <p14:creationId xmlns:p14="http://schemas.microsoft.com/office/powerpoint/2010/main" val="3347310061"/>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noProof="0" dirty="0"/>
              <a:t>Exercise</a:t>
            </a:r>
          </a:p>
        </p:txBody>
      </p:sp>
      <p:sp>
        <p:nvSpPr>
          <p:cNvPr id="5" name="ZoneTexte 4"/>
          <p:cNvSpPr txBox="1"/>
          <p:nvPr/>
        </p:nvSpPr>
        <p:spPr>
          <a:xfrm>
            <a:off x="306000" y="1219200"/>
            <a:ext cx="8609400" cy="3785652"/>
          </a:xfrm>
          <a:prstGeom prst="rect">
            <a:avLst/>
          </a:prstGeom>
          <a:noFill/>
        </p:spPr>
        <p:txBody>
          <a:bodyPr wrap="square" rtlCol="0">
            <a:spAutoFit/>
          </a:bodyPr>
          <a:lstStyle/>
          <a:p>
            <a:r>
              <a:rPr lang="en-US" sz="2000" dirty="0"/>
              <a:t>Create a new project status:</a:t>
            </a:r>
          </a:p>
          <a:p>
            <a:endParaRPr lang="en-US" sz="2000" dirty="0"/>
          </a:p>
          <a:p>
            <a:r>
              <a:rPr lang="en-US" sz="2000" dirty="0"/>
              <a:t>Name = XX_PROJECT_STATUS</a:t>
            </a:r>
          </a:p>
          <a:p>
            <a:r>
              <a:rPr lang="en-US" sz="2000" dirty="0"/>
              <a:t>Description = XX Project status</a:t>
            </a:r>
          </a:p>
          <a:p>
            <a:r>
              <a:rPr lang="en-US" sz="2000" dirty="0"/>
              <a:t>Generate the project fields</a:t>
            </a:r>
          </a:p>
          <a:p>
            <a:r>
              <a:rPr lang="en-US" sz="2000" dirty="0"/>
              <a:t>Labels are: Green, Yellow, Red</a:t>
            </a:r>
          </a:p>
          <a:p>
            <a:endParaRPr lang="en-US" sz="2000" dirty="0"/>
          </a:p>
          <a:p>
            <a:r>
              <a:rPr lang="en-US" sz="2000" dirty="0"/>
              <a:t>Verify you can post a new status on your project wall.</a:t>
            </a:r>
          </a:p>
          <a:p>
            <a:r>
              <a:rPr lang="en-US" sz="2000" dirty="0"/>
              <a:t>Verify the status fields for the project are set according to the status you created</a:t>
            </a:r>
          </a:p>
          <a:p>
            <a:endParaRPr lang="en-US" sz="2000" dirty="0"/>
          </a:p>
          <a:p>
            <a:r>
              <a:rPr lang="en-US" sz="2000" dirty="0"/>
              <a:t>Verify that the trend indicator works </a:t>
            </a:r>
          </a:p>
        </p:txBody>
      </p:sp>
      <p:sp>
        <p:nvSpPr>
          <p:cNvPr id="6" name="Footer Placeholder 3">
            <a:extLst>
              <a:ext uri="{FF2B5EF4-FFF2-40B4-BE49-F238E27FC236}">
                <a16:creationId xmlns:a16="http://schemas.microsoft.com/office/drawing/2014/main" xmlns="" id="{9CE73750-7583-4BE4-9E68-4B8CDD93C793}"/>
              </a:ext>
            </a:extLst>
          </p:cNvPr>
          <p:cNvSpPr>
            <a:spLocks noGrp="1"/>
          </p:cNvSpPr>
          <p:nvPr>
            <p:ph type="ftr" sz="quarter" idx="11"/>
          </p:nvPr>
        </p:nvSpPr>
        <p:spPr>
          <a:xfrm>
            <a:off x="5638800" y="6416679"/>
            <a:ext cx="2895600" cy="365125"/>
          </a:xfrm>
        </p:spPr>
        <p:txBody>
          <a:bodyPr/>
          <a:lstStyle/>
          <a:p>
            <a:r>
              <a:rPr lang="en-US" dirty="0"/>
              <a:t>© 2018 </a:t>
            </a:r>
            <a:r>
              <a:rPr lang="en-US" dirty="0" err="1"/>
              <a:t>Planisware</a:t>
            </a:r>
            <a:endParaRPr lang="en-US" dirty="0"/>
          </a:p>
        </p:txBody>
      </p:sp>
      <p:sp>
        <p:nvSpPr>
          <p:cNvPr id="7" name="Slide Number Placeholder 4">
            <a:extLst>
              <a:ext uri="{FF2B5EF4-FFF2-40B4-BE49-F238E27FC236}">
                <a16:creationId xmlns:a16="http://schemas.microsoft.com/office/drawing/2014/main" xmlns="" id="{93120599-A3B8-4A26-9932-7EB1B73B6E1F}"/>
              </a:ext>
            </a:extLst>
          </p:cNvPr>
          <p:cNvSpPr>
            <a:spLocks noGrp="1"/>
          </p:cNvSpPr>
          <p:nvPr>
            <p:ph type="sldNum" sz="quarter" idx="12"/>
          </p:nvPr>
        </p:nvSpPr>
        <p:spPr>
          <a:xfrm>
            <a:off x="8610600" y="6416679"/>
            <a:ext cx="457200" cy="365125"/>
          </a:xfrm>
        </p:spPr>
        <p:txBody>
          <a:bodyPr/>
          <a:lstStyle/>
          <a:p>
            <a:fld id="{AA6609B8-1C18-4083-9988-A5F5F3686A15}" type="slidenum">
              <a:rPr lang="en-US" smtClean="0"/>
              <a:pPr/>
              <a:t>229</a:t>
            </a:fld>
            <a:endParaRPr lang="en-US" dirty="0"/>
          </a:p>
        </p:txBody>
      </p:sp>
    </p:spTree>
    <p:extLst>
      <p:ext uri="{BB962C8B-B14F-4D97-AF65-F5344CB8AC3E}">
        <p14:creationId xmlns:p14="http://schemas.microsoft.com/office/powerpoint/2010/main" val="1544275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30960"/>
            <a:ext cx="8839200" cy="914400"/>
          </a:xfrm>
        </p:spPr>
        <p:txBody>
          <a:bodyPr/>
          <a:lstStyle/>
          <a:p>
            <a:r>
              <a:rPr lang="en-US" noProof="0" dirty="0"/>
              <a:t>User Attributes - Scenario</a:t>
            </a:r>
          </a:p>
        </p:txBody>
      </p:sp>
      <p:sp>
        <p:nvSpPr>
          <p:cNvPr id="3" name="Rectangle: Rounded Corners 2"/>
          <p:cNvSpPr/>
          <p:nvPr/>
        </p:nvSpPr>
        <p:spPr>
          <a:xfrm>
            <a:off x="975360" y="1411120"/>
            <a:ext cx="8092440" cy="109728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solidFill>
              </a:rPr>
              <a:t>We need a new </a:t>
            </a:r>
            <a:r>
              <a:rPr lang="en-US" b="1" dirty="0">
                <a:solidFill>
                  <a:schemeClr val="accent1"/>
                </a:solidFill>
              </a:rPr>
              <a:t>character code </a:t>
            </a:r>
            <a:r>
              <a:rPr lang="en-US" dirty="0">
                <a:solidFill>
                  <a:schemeClr val="accent1"/>
                </a:solidFill>
              </a:rPr>
              <a:t>for </a:t>
            </a:r>
            <a:r>
              <a:rPr lang="en-US" b="1" dirty="0">
                <a:solidFill>
                  <a:schemeClr val="accent1"/>
                </a:solidFill>
              </a:rPr>
              <a:t>projects</a:t>
            </a:r>
            <a:r>
              <a:rPr lang="en-US" dirty="0">
                <a:solidFill>
                  <a:schemeClr val="accent1"/>
                </a:solidFill>
              </a:rPr>
              <a:t> to describe the risk level. We should also have a difficulty level </a:t>
            </a:r>
            <a:r>
              <a:rPr lang="en-US" b="1" dirty="0">
                <a:solidFill>
                  <a:schemeClr val="accent1"/>
                </a:solidFill>
              </a:rPr>
              <a:t>number</a:t>
            </a:r>
            <a:r>
              <a:rPr lang="en-US" dirty="0">
                <a:solidFill>
                  <a:schemeClr val="accent1"/>
                </a:solidFill>
              </a:rPr>
              <a:t> for each </a:t>
            </a:r>
            <a:r>
              <a:rPr lang="en-US" b="1" dirty="0">
                <a:solidFill>
                  <a:schemeClr val="accent1"/>
                </a:solidFill>
              </a:rPr>
              <a:t>activity</a:t>
            </a:r>
            <a:r>
              <a:rPr lang="en-US" dirty="0">
                <a:solidFill>
                  <a:schemeClr val="accent1"/>
                </a:solidFill>
              </a:rPr>
              <a:t> within the project!</a:t>
            </a:r>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91440" y="1543200"/>
            <a:ext cx="883920" cy="883920"/>
          </a:xfrm>
          <a:prstGeom prst="ellipse">
            <a:avLst/>
          </a:prstGeom>
          <a:ln w="63500" cap="rnd">
            <a:solidFill>
              <a:schemeClr val="accent1"/>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0" y="887900"/>
            <a:ext cx="3058160" cy="523220"/>
          </a:xfrm>
          <a:prstGeom prst="rect">
            <a:avLst/>
          </a:prstGeom>
          <a:noFill/>
        </p:spPr>
        <p:txBody>
          <a:bodyPr wrap="square" rtlCol="0">
            <a:spAutoFit/>
          </a:bodyPr>
          <a:lstStyle/>
          <a:p>
            <a:r>
              <a:rPr lang="en-US" sz="2800" b="1" dirty="0">
                <a:solidFill>
                  <a:schemeClr val="tx2"/>
                </a:solidFill>
              </a:rPr>
              <a:t>Scenario</a:t>
            </a:r>
          </a:p>
        </p:txBody>
      </p:sp>
      <p:sp>
        <p:nvSpPr>
          <p:cNvPr id="12" name="TextBox 11"/>
          <p:cNvSpPr txBox="1"/>
          <p:nvPr/>
        </p:nvSpPr>
        <p:spPr>
          <a:xfrm>
            <a:off x="123536" y="2612550"/>
            <a:ext cx="3058160" cy="523220"/>
          </a:xfrm>
          <a:prstGeom prst="rect">
            <a:avLst/>
          </a:prstGeom>
          <a:noFill/>
        </p:spPr>
        <p:txBody>
          <a:bodyPr wrap="square" rtlCol="0">
            <a:spAutoFit/>
          </a:bodyPr>
          <a:lstStyle/>
          <a:p>
            <a:r>
              <a:rPr lang="en-US" sz="2800" b="1" dirty="0">
                <a:solidFill>
                  <a:schemeClr val="accent4"/>
                </a:solidFill>
              </a:rPr>
              <a:t>Analysis</a:t>
            </a:r>
          </a:p>
        </p:txBody>
      </p:sp>
      <p:sp>
        <p:nvSpPr>
          <p:cNvPr id="13" name="Rectangle: Rounded Corners 12"/>
          <p:cNvSpPr/>
          <p:nvPr/>
        </p:nvSpPr>
        <p:spPr>
          <a:xfrm>
            <a:off x="91440" y="3205947"/>
            <a:ext cx="8976360" cy="3210732"/>
          </a:xfrm>
          <a:prstGeom prst="roundRect">
            <a:avLst/>
          </a:prstGeom>
        </p:spPr>
        <p:style>
          <a:lnRef idx="2">
            <a:schemeClr val="accent4"/>
          </a:lnRef>
          <a:fillRef idx="1">
            <a:schemeClr val="lt1"/>
          </a:fillRef>
          <a:effectRef idx="0">
            <a:schemeClr val="accent4"/>
          </a:effectRef>
          <a:fontRef idx="minor">
            <a:schemeClr val="dk1"/>
          </a:fontRef>
        </p:style>
        <p:txBody>
          <a:bodyPr rtlCol="0" anchor="ctr"/>
          <a:lstStyle/>
          <a:p>
            <a:r>
              <a:rPr lang="en-GB" dirty="0">
                <a:solidFill>
                  <a:schemeClr val="accent4"/>
                </a:solidFill>
              </a:rPr>
              <a:t>User attributes allow you to create additional attributes on a given class which is perfect for when your manager wants to track more and more information within </a:t>
            </a:r>
            <a:r>
              <a:rPr lang="en-GB" dirty="0" err="1">
                <a:solidFill>
                  <a:schemeClr val="accent4"/>
                </a:solidFill>
              </a:rPr>
              <a:t>Plansiware</a:t>
            </a:r>
            <a:r>
              <a:rPr lang="en-GB" dirty="0">
                <a:solidFill>
                  <a:schemeClr val="accent4"/>
                </a:solidFill>
              </a:rPr>
              <a:t>. </a:t>
            </a:r>
          </a:p>
          <a:p>
            <a:endParaRPr lang="en-GB" dirty="0">
              <a:solidFill>
                <a:schemeClr val="accent4"/>
              </a:solidFill>
            </a:endParaRPr>
          </a:p>
          <a:p>
            <a:r>
              <a:rPr lang="en-GB" b="1" dirty="0">
                <a:solidFill>
                  <a:schemeClr val="accent4"/>
                </a:solidFill>
              </a:rPr>
              <a:t>How to break down the situation: </a:t>
            </a:r>
            <a:r>
              <a:rPr lang="en-GB" dirty="0">
                <a:solidFill>
                  <a:schemeClr val="accent4"/>
                </a:solidFill>
              </a:rPr>
              <a:t/>
            </a:r>
            <a:br>
              <a:rPr lang="en-GB" dirty="0">
                <a:solidFill>
                  <a:schemeClr val="accent4"/>
                </a:solidFill>
              </a:rPr>
            </a:br>
            <a:r>
              <a:rPr lang="en-GB" dirty="0">
                <a:solidFill>
                  <a:schemeClr val="accent4"/>
                </a:solidFill>
              </a:rPr>
              <a:t> 	1. Figure out relevant objects 		- </a:t>
            </a:r>
            <a:r>
              <a:rPr lang="en-GB" b="1" dirty="0">
                <a:solidFill>
                  <a:schemeClr val="accent4"/>
                </a:solidFill>
              </a:rPr>
              <a:t>Project</a:t>
            </a:r>
            <a:r>
              <a:rPr lang="en-GB" dirty="0">
                <a:solidFill>
                  <a:schemeClr val="accent4"/>
                </a:solidFill>
              </a:rPr>
              <a:t>, </a:t>
            </a:r>
            <a:r>
              <a:rPr lang="en-GB" b="1" dirty="0">
                <a:solidFill>
                  <a:schemeClr val="accent4"/>
                </a:solidFill>
              </a:rPr>
              <a:t>Activity</a:t>
            </a:r>
            <a:r>
              <a:rPr lang="en-GB" dirty="0">
                <a:solidFill>
                  <a:schemeClr val="accent4"/>
                </a:solidFill>
              </a:rPr>
              <a:t/>
            </a:r>
            <a:br>
              <a:rPr lang="en-GB" dirty="0">
                <a:solidFill>
                  <a:schemeClr val="accent4"/>
                </a:solidFill>
              </a:rPr>
            </a:br>
            <a:r>
              <a:rPr lang="en-GB" dirty="0">
                <a:solidFill>
                  <a:schemeClr val="accent4"/>
                </a:solidFill>
              </a:rPr>
              <a:t> 	2. Determine the type of data needed	- </a:t>
            </a:r>
            <a:r>
              <a:rPr lang="en-GB" b="1" dirty="0">
                <a:solidFill>
                  <a:schemeClr val="accent4"/>
                </a:solidFill>
              </a:rPr>
              <a:t>Character, Number</a:t>
            </a:r>
            <a:endParaRPr lang="en-GB" dirty="0">
              <a:solidFill>
                <a:schemeClr val="accent4"/>
              </a:solidFill>
            </a:endParaRPr>
          </a:p>
        </p:txBody>
      </p:sp>
      <p:sp>
        <p:nvSpPr>
          <p:cNvPr id="7" name="Oval 6"/>
          <p:cNvSpPr/>
          <p:nvPr/>
        </p:nvSpPr>
        <p:spPr>
          <a:xfrm>
            <a:off x="4726940" y="1512720"/>
            <a:ext cx="294640" cy="26416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1</a:t>
            </a:r>
          </a:p>
        </p:txBody>
      </p:sp>
      <p:sp>
        <p:nvSpPr>
          <p:cNvPr id="11" name="Oval 10"/>
          <p:cNvSpPr/>
          <p:nvPr/>
        </p:nvSpPr>
        <p:spPr>
          <a:xfrm>
            <a:off x="6004560" y="2177080"/>
            <a:ext cx="294640" cy="26416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1</a:t>
            </a:r>
          </a:p>
        </p:txBody>
      </p:sp>
      <p:sp>
        <p:nvSpPr>
          <p:cNvPr id="14" name="Oval 13"/>
          <p:cNvSpPr/>
          <p:nvPr/>
        </p:nvSpPr>
        <p:spPr>
          <a:xfrm>
            <a:off x="1150620" y="5237947"/>
            <a:ext cx="294640" cy="26416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1</a:t>
            </a:r>
          </a:p>
        </p:txBody>
      </p:sp>
      <p:sp>
        <p:nvSpPr>
          <p:cNvPr id="15" name="Oval 14"/>
          <p:cNvSpPr/>
          <p:nvPr/>
        </p:nvSpPr>
        <p:spPr>
          <a:xfrm>
            <a:off x="2763520" y="1512720"/>
            <a:ext cx="294640" cy="26416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2</a:t>
            </a:r>
          </a:p>
        </p:txBody>
      </p:sp>
      <p:sp>
        <p:nvSpPr>
          <p:cNvPr id="16" name="Oval 15"/>
          <p:cNvSpPr/>
          <p:nvPr/>
        </p:nvSpPr>
        <p:spPr>
          <a:xfrm>
            <a:off x="4272280" y="2177080"/>
            <a:ext cx="294640" cy="26416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2</a:t>
            </a:r>
          </a:p>
        </p:txBody>
      </p:sp>
      <p:sp>
        <p:nvSpPr>
          <p:cNvPr id="17" name="Oval 16"/>
          <p:cNvSpPr/>
          <p:nvPr/>
        </p:nvSpPr>
        <p:spPr>
          <a:xfrm>
            <a:off x="1150620" y="5542833"/>
            <a:ext cx="294640" cy="26416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2</a:t>
            </a:r>
          </a:p>
        </p:txBody>
      </p:sp>
      <p:sp>
        <p:nvSpPr>
          <p:cNvPr id="18" name="Footer Placeholder 3">
            <a:extLst>
              <a:ext uri="{FF2B5EF4-FFF2-40B4-BE49-F238E27FC236}">
                <a16:creationId xmlns:a16="http://schemas.microsoft.com/office/drawing/2014/main" xmlns="" id="{6490408E-568B-47CF-A10C-68BD0DF12E56}"/>
              </a:ext>
            </a:extLst>
          </p:cNvPr>
          <p:cNvSpPr>
            <a:spLocks noGrp="1"/>
          </p:cNvSpPr>
          <p:nvPr>
            <p:ph type="ftr" sz="quarter" idx="11"/>
          </p:nvPr>
        </p:nvSpPr>
        <p:spPr>
          <a:xfrm>
            <a:off x="5638800" y="6416679"/>
            <a:ext cx="2895600" cy="365125"/>
          </a:xfrm>
        </p:spPr>
        <p:txBody>
          <a:bodyPr/>
          <a:lstStyle/>
          <a:p>
            <a:r>
              <a:rPr lang="en-US" dirty="0"/>
              <a:t>© 2018 </a:t>
            </a:r>
            <a:r>
              <a:rPr lang="en-US" dirty="0" err="1"/>
              <a:t>Planisware</a:t>
            </a:r>
            <a:endParaRPr lang="en-US" dirty="0"/>
          </a:p>
        </p:txBody>
      </p:sp>
      <p:sp>
        <p:nvSpPr>
          <p:cNvPr id="19" name="Slide Number Placeholder 4">
            <a:extLst>
              <a:ext uri="{FF2B5EF4-FFF2-40B4-BE49-F238E27FC236}">
                <a16:creationId xmlns:a16="http://schemas.microsoft.com/office/drawing/2014/main" xmlns="" id="{250719CA-D02A-4475-A8C2-9CC34312957F}"/>
              </a:ext>
            </a:extLst>
          </p:cNvPr>
          <p:cNvSpPr>
            <a:spLocks noGrp="1"/>
          </p:cNvSpPr>
          <p:nvPr>
            <p:ph type="sldNum" sz="quarter" idx="12"/>
          </p:nvPr>
        </p:nvSpPr>
        <p:spPr>
          <a:xfrm>
            <a:off x="8610600" y="6416679"/>
            <a:ext cx="457200" cy="365125"/>
          </a:xfrm>
        </p:spPr>
        <p:txBody>
          <a:bodyPr/>
          <a:lstStyle/>
          <a:p>
            <a:fld id="{AA6609B8-1C18-4083-9988-A5F5F3686A15}" type="slidenum">
              <a:rPr lang="en-US" smtClean="0"/>
              <a:pPr/>
              <a:t>23</a:t>
            </a:fld>
            <a:endParaRPr lang="en-US" dirty="0"/>
          </a:p>
        </p:txBody>
      </p:sp>
    </p:spTree>
    <p:extLst>
      <p:ext uri="{BB962C8B-B14F-4D97-AF65-F5344CB8AC3E}">
        <p14:creationId xmlns:p14="http://schemas.microsoft.com/office/powerpoint/2010/main" val="1273206297"/>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noProof="0" dirty="0"/>
              <a:t>Creating workflows</a:t>
            </a:r>
          </a:p>
        </p:txBody>
      </p:sp>
      <p:sp>
        <p:nvSpPr>
          <p:cNvPr id="3" name="Espace réservé du texte 2"/>
          <p:cNvSpPr>
            <a:spLocks noGrp="1"/>
          </p:cNvSpPr>
          <p:nvPr>
            <p:ph type="body" idx="1"/>
          </p:nvPr>
        </p:nvSpPr>
        <p:spPr>
          <a:xfrm>
            <a:off x="12879" y="3581400"/>
            <a:ext cx="4787721" cy="1371600"/>
          </a:xfrm>
        </p:spPr>
        <p:txBody>
          <a:bodyPr/>
          <a:lstStyle/>
          <a:p>
            <a:endParaRPr lang="en-US" dirty="0"/>
          </a:p>
        </p:txBody>
      </p:sp>
      <p:sp>
        <p:nvSpPr>
          <p:cNvPr id="6" name="Footer Placeholder 3">
            <a:extLst>
              <a:ext uri="{FF2B5EF4-FFF2-40B4-BE49-F238E27FC236}">
                <a16:creationId xmlns:a16="http://schemas.microsoft.com/office/drawing/2014/main" xmlns="" id="{C7918F7D-2A91-4A46-9A8D-2069C64CD4AB}"/>
              </a:ext>
            </a:extLst>
          </p:cNvPr>
          <p:cNvSpPr>
            <a:spLocks noGrp="1"/>
          </p:cNvSpPr>
          <p:nvPr>
            <p:ph type="ftr" sz="quarter" idx="11"/>
          </p:nvPr>
        </p:nvSpPr>
        <p:spPr>
          <a:xfrm>
            <a:off x="5638800" y="6416679"/>
            <a:ext cx="2895600" cy="365125"/>
          </a:xfrm>
        </p:spPr>
        <p:txBody>
          <a:bodyPr/>
          <a:lstStyle/>
          <a:p>
            <a:r>
              <a:rPr lang="en-US" dirty="0"/>
              <a:t>© 2018 </a:t>
            </a:r>
            <a:r>
              <a:rPr lang="en-US" dirty="0" err="1"/>
              <a:t>Planisware</a:t>
            </a:r>
            <a:endParaRPr lang="en-US" dirty="0"/>
          </a:p>
        </p:txBody>
      </p:sp>
      <p:sp>
        <p:nvSpPr>
          <p:cNvPr id="7" name="Slide Number Placeholder 4">
            <a:extLst>
              <a:ext uri="{FF2B5EF4-FFF2-40B4-BE49-F238E27FC236}">
                <a16:creationId xmlns:a16="http://schemas.microsoft.com/office/drawing/2014/main" xmlns="" id="{3A375068-C9B2-42EC-B5A5-72649ED3BA44}"/>
              </a:ext>
            </a:extLst>
          </p:cNvPr>
          <p:cNvSpPr>
            <a:spLocks noGrp="1"/>
          </p:cNvSpPr>
          <p:nvPr>
            <p:ph type="sldNum" sz="quarter" idx="12"/>
          </p:nvPr>
        </p:nvSpPr>
        <p:spPr>
          <a:xfrm>
            <a:off x="8610600" y="6416679"/>
            <a:ext cx="457200" cy="365125"/>
          </a:xfrm>
        </p:spPr>
        <p:txBody>
          <a:bodyPr/>
          <a:lstStyle/>
          <a:p>
            <a:fld id="{AA6609B8-1C18-4083-9988-A5F5F3686A15}" type="slidenum">
              <a:rPr lang="en-US" smtClean="0"/>
              <a:pPr/>
              <a:t>230</a:t>
            </a:fld>
            <a:endParaRPr lang="en-US" dirty="0"/>
          </a:p>
        </p:txBody>
      </p:sp>
    </p:spTree>
    <p:extLst>
      <p:ext uri="{BB962C8B-B14F-4D97-AF65-F5344CB8AC3E}">
        <p14:creationId xmlns:p14="http://schemas.microsoft.com/office/powerpoint/2010/main" val="4237130974"/>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30960"/>
            <a:ext cx="8839200" cy="914400"/>
          </a:xfrm>
        </p:spPr>
        <p:txBody>
          <a:bodyPr/>
          <a:lstStyle/>
          <a:p>
            <a:r>
              <a:rPr lang="en-US" noProof="0" dirty="0"/>
              <a:t>Workflows</a:t>
            </a:r>
          </a:p>
        </p:txBody>
      </p:sp>
      <p:sp>
        <p:nvSpPr>
          <p:cNvPr id="3" name="Rectangle: Rounded Corners 2"/>
          <p:cNvSpPr/>
          <p:nvPr/>
        </p:nvSpPr>
        <p:spPr>
          <a:xfrm>
            <a:off x="975360" y="1411119"/>
            <a:ext cx="8092440" cy="1199789"/>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accent1"/>
                </a:solidFill>
              </a:rPr>
              <a:t>We need a traceable process to assign responsibility for a sequence of different activities in a project.</a:t>
            </a:r>
          </a:p>
        </p:txBody>
      </p:sp>
      <p:sp>
        <p:nvSpPr>
          <p:cNvPr id="6" name="TextBox 5"/>
          <p:cNvSpPr txBox="1"/>
          <p:nvPr/>
        </p:nvSpPr>
        <p:spPr>
          <a:xfrm>
            <a:off x="0" y="887900"/>
            <a:ext cx="3058160" cy="523220"/>
          </a:xfrm>
          <a:prstGeom prst="rect">
            <a:avLst/>
          </a:prstGeom>
          <a:noFill/>
        </p:spPr>
        <p:txBody>
          <a:bodyPr wrap="square" rtlCol="0">
            <a:spAutoFit/>
          </a:bodyPr>
          <a:lstStyle/>
          <a:p>
            <a:r>
              <a:rPr lang="en-US" sz="2800" b="1" dirty="0">
                <a:solidFill>
                  <a:schemeClr val="tx2"/>
                </a:solidFill>
              </a:rPr>
              <a:t>Scenario</a:t>
            </a: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960" y="1553813"/>
            <a:ext cx="914400" cy="914400"/>
          </a:xfrm>
          <a:prstGeom prst="ellipse">
            <a:avLst/>
          </a:prstGeom>
          <a:ln w="76200">
            <a:solidFill>
              <a:schemeClr val="accent1"/>
            </a:solidFill>
          </a:ln>
        </p:spPr>
      </p:pic>
      <p:sp>
        <p:nvSpPr>
          <p:cNvPr id="8" name="Footer Placeholder 3">
            <a:extLst>
              <a:ext uri="{FF2B5EF4-FFF2-40B4-BE49-F238E27FC236}">
                <a16:creationId xmlns:a16="http://schemas.microsoft.com/office/drawing/2014/main" xmlns="" id="{907A0290-E7CE-4245-BB94-EC01F8BBAF13}"/>
              </a:ext>
            </a:extLst>
          </p:cNvPr>
          <p:cNvSpPr>
            <a:spLocks noGrp="1"/>
          </p:cNvSpPr>
          <p:nvPr>
            <p:ph type="ftr" sz="quarter" idx="11"/>
          </p:nvPr>
        </p:nvSpPr>
        <p:spPr>
          <a:xfrm>
            <a:off x="5638800" y="6416679"/>
            <a:ext cx="2895600" cy="365125"/>
          </a:xfrm>
        </p:spPr>
        <p:txBody>
          <a:bodyPr/>
          <a:lstStyle/>
          <a:p>
            <a:r>
              <a:rPr lang="en-US" dirty="0"/>
              <a:t>© 2018 </a:t>
            </a:r>
            <a:r>
              <a:rPr lang="en-US" dirty="0" err="1"/>
              <a:t>Planisware</a:t>
            </a:r>
            <a:endParaRPr lang="en-US" dirty="0"/>
          </a:p>
        </p:txBody>
      </p:sp>
      <p:sp>
        <p:nvSpPr>
          <p:cNvPr id="9" name="Slide Number Placeholder 4">
            <a:extLst>
              <a:ext uri="{FF2B5EF4-FFF2-40B4-BE49-F238E27FC236}">
                <a16:creationId xmlns:a16="http://schemas.microsoft.com/office/drawing/2014/main" xmlns="" id="{38878E18-20CC-4172-AE34-113C79B663C5}"/>
              </a:ext>
            </a:extLst>
          </p:cNvPr>
          <p:cNvSpPr>
            <a:spLocks noGrp="1"/>
          </p:cNvSpPr>
          <p:nvPr>
            <p:ph type="sldNum" sz="quarter" idx="12"/>
          </p:nvPr>
        </p:nvSpPr>
        <p:spPr>
          <a:xfrm>
            <a:off x="8610600" y="6416679"/>
            <a:ext cx="457200" cy="365125"/>
          </a:xfrm>
        </p:spPr>
        <p:txBody>
          <a:bodyPr/>
          <a:lstStyle/>
          <a:p>
            <a:fld id="{AA6609B8-1C18-4083-9988-A5F5F3686A15}" type="slidenum">
              <a:rPr lang="en-US" smtClean="0"/>
              <a:pPr/>
              <a:t>231</a:t>
            </a:fld>
            <a:endParaRPr lang="en-US" dirty="0"/>
          </a:p>
        </p:txBody>
      </p:sp>
    </p:spTree>
    <p:extLst>
      <p:ext uri="{BB962C8B-B14F-4D97-AF65-F5344CB8AC3E}">
        <p14:creationId xmlns:p14="http://schemas.microsoft.com/office/powerpoint/2010/main" val="3930450789"/>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30960"/>
            <a:ext cx="8839200" cy="914400"/>
          </a:xfrm>
        </p:spPr>
        <p:txBody>
          <a:bodyPr/>
          <a:lstStyle/>
          <a:p>
            <a:r>
              <a:rPr lang="en-US" noProof="0" dirty="0"/>
              <a:t>Workflows </a:t>
            </a:r>
          </a:p>
        </p:txBody>
      </p:sp>
      <p:sp>
        <p:nvSpPr>
          <p:cNvPr id="3" name="Rectangle: Rounded Corners 2"/>
          <p:cNvSpPr/>
          <p:nvPr/>
        </p:nvSpPr>
        <p:spPr>
          <a:xfrm>
            <a:off x="975360" y="1411119"/>
            <a:ext cx="8092440" cy="1199789"/>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accent1"/>
                </a:solidFill>
              </a:rPr>
              <a:t>Simple workflows allow you to quickly set up a process in which different responsible parties can be assigned to each step.</a:t>
            </a:r>
          </a:p>
        </p:txBody>
      </p:sp>
      <p:sp>
        <p:nvSpPr>
          <p:cNvPr id="6" name="TextBox 5"/>
          <p:cNvSpPr txBox="1"/>
          <p:nvPr/>
        </p:nvSpPr>
        <p:spPr>
          <a:xfrm>
            <a:off x="0" y="887900"/>
            <a:ext cx="3058160" cy="523220"/>
          </a:xfrm>
          <a:prstGeom prst="rect">
            <a:avLst/>
          </a:prstGeom>
          <a:noFill/>
        </p:spPr>
        <p:txBody>
          <a:bodyPr wrap="square" rtlCol="0">
            <a:spAutoFit/>
          </a:bodyPr>
          <a:lstStyle/>
          <a:p>
            <a:r>
              <a:rPr lang="en-US" sz="2800" b="1" dirty="0">
                <a:solidFill>
                  <a:schemeClr val="tx2"/>
                </a:solidFill>
              </a:rPr>
              <a:t>Scenario</a:t>
            </a:r>
          </a:p>
        </p:txBody>
      </p:sp>
      <p:sp>
        <p:nvSpPr>
          <p:cNvPr id="7" name="Rectangle: Rounded Corners 12"/>
          <p:cNvSpPr/>
          <p:nvPr/>
        </p:nvSpPr>
        <p:spPr>
          <a:xfrm>
            <a:off x="91440" y="3205947"/>
            <a:ext cx="8976360" cy="3210732"/>
          </a:xfrm>
          <a:prstGeom prst="roundRect">
            <a:avLst/>
          </a:prstGeom>
        </p:spPr>
        <p:style>
          <a:lnRef idx="2">
            <a:schemeClr val="accent4"/>
          </a:lnRef>
          <a:fillRef idx="1">
            <a:schemeClr val="lt1"/>
          </a:fillRef>
          <a:effectRef idx="0">
            <a:schemeClr val="accent4"/>
          </a:effectRef>
          <a:fontRef idx="minor">
            <a:schemeClr val="dk1"/>
          </a:fontRef>
        </p:style>
        <p:txBody>
          <a:bodyPr rtlCol="0" anchor="ctr"/>
          <a:lstStyle/>
          <a:p>
            <a:r>
              <a:rPr lang="en-US" b="1" dirty="0">
                <a:solidFill>
                  <a:schemeClr val="accent6">
                    <a:lumMod val="60000"/>
                    <a:lumOff val="40000"/>
                  </a:schemeClr>
                </a:solidFill>
              </a:rPr>
              <a:t>Simple</a:t>
            </a:r>
            <a:r>
              <a:rPr lang="en-US" dirty="0">
                <a:solidFill>
                  <a:schemeClr val="tx1">
                    <a:lumMod val="50000"/>
                  </a:schemeClr>
                </a:solidFill>
              </a:rPr>
              <a:t> </a:t>
            </a:r>
            <a:r>
              <a:rPr lang="en-US" b="1" dirty="0">
                <a:solidFill>
                  <a:schemeClr val="accent6">
                    <a:lumMod val="60000"/>
                    <a:lumOff val="40000"/>
                  </a:schemeClr>
                </a:solidFill>
              </a:rPr>
              <a:t>workflows</a:t>
            </a:r>
            <a:r>
              <a:rPr lang="en-US" dirty="0">
                <a:solidFill>
                  <a:schemeClr val="tx1">
                    <a:lumMod val="50000"/>
                  </a:schemeClr>
                </a:solidFill>
              </a:rPr>
              <a:t> allow you to quickly set up a process in which different responsible parties can be assigned to each step.</a:t>
            </a:r>
          </a:p>
          <a:p>
            <a:endParaRPr lang="en-GB" dirty="0">
              <a:solidFill>
                <a:schemeClr val="tx1">
                  <a:lumMod val="50000"/>
                </a:schemeClr>
              </a:solidFill>
            </a:endParaRPr>
          </a:p>
          <a:p>
            <a:endParaRPr lang="en-GB" dirty="0">
              <a:solidFill>
                <a:schemeClr val="accent4"/>
              </a:solidFill>
            </a:endParaRPr>
          </a:p>
          <a:p>
            <a:r>
              <a:rPr lang="en-GB" b="1" dirty="0">
                <a:solidFill>
                  <a:schemeClr val="accent4"/>
                </a:solidFill>
              </a:rPr>
              <a:t>How to break down the situation: </a:t>
            </a:r>
            <a:r>
              <a:rPr lang="en-GB" dirty="0">
                <a:solidFill>
                  <a:schemeClr val="accent4"/>
                </a:solidFill>
              </a:rPr>
              <a:t/>
            </a:r>
            <a:br>
              <a:rPr lang="en-GB" dirty="0">
                <a:solidFill>
                  <a:schemeClr val="accent4"/>
                </a:solidFill>
              </a:rPr>
            </a:br>
            <a:r>
              <a:rPr lang="en-GB" dirty="0">
                <a:solidFill>
                  <a:schemeClr val="accent4"/>
                </a:solidFill>
              </a:rPr>
              <a:t> 	1. depends on the workflow!</a:t>
            </a:r>
          </a:p>
          <a:p>
            <a:r>
              <a:rPr lang="en-GB" dirty="0">
                <a:solidFill>
                  <a:schemeClr val="accent4"/>
                </a:solidFill>
              </a:rPr>
              <a:t>	</a:t>
            </a:r>
          </a:p>
        </p:txBody>
      </p:sp>
      <p:sp>
        <p:nvSpPr>
          <p:cNvPr id="11" name="TextBox 10"/>
          <p:cNvSpPr txBox="1"/>
          <p:nvPr/>
        </p:nvSpPr>
        <p:spPr>
          <a:xfrm>
            <a:off x="0" y="2610909"/>
            <a:ext cx="3058160" cy="523220"/>
          </a:xfrm>
          <a:prstGeom prst="rect">
            <a:avLst/>
          </a:prstGeom>
          <a:noFill/>
        </p:spPr>
        <p:txBody>
          <a:bodyPr wrap="square" rtlCol="0">
            <a:spAutoFit/>
          </a:bodyPr>
          <a:lstStyle/>
          <a:p>
            <a:r>
              <a:rPr lang="en-US" sz="2800" b="1" dirty="0">
                <a:solidFill>
                  <a:schemeClr val="accent4"/>
                </a:solidFill>
              </a:rPr>
              <a:t>Analysis</a:t>
            </a:r>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960" y="1553813"/>
            <a:ext cx="914400" cy="914400"/>
          </a:xfrm>
          <a:prstGeom prst="ellipse">
            <a:avLst/>
          </a:prstGeom>
          <a:ln w="76200">
            <a:solidFill>
              <a:schemeClr val="accent1"/>
            </a:solidFill>
          </a:ln>
        </p:spPr>
      </p:pic>
      <p:sp>
        <p:nvSpPr>
          <p:cNvPr id="10" name="Footer Placeholder 3">
            <a:extLst>
              <a:ext uri="{FF2B5EF4-FFF2-40B4-BE49-F238E27FC236}">
                <a16:creationId xmlns:a16="http://schemas.microsoft.com/office/drawing/2014/main" xmlns="" id="{1B3AB36E-68C4-4C10-BF38-D8B677B2AC66}"/>
              </a:ext>
            </a:extLst>
          </p:cNvPr>
          <p:cNvSpPr>
            <a:spLocks noGrp="1"/>
          </p:cNvSpPr>
          <p:nvPr>
            <p:ph type="ftr" sz="quarter" idx="11"/>
          </p:nvPr>
        </p:nvSpPr>
        <p:spPr>
          <a:xfrm>
            <a:off x="5638800" y="6416679"/>
            <a:ext cx="2895600" cy="365125"/>
          </a:xfrm>
        </p:spPr>
        <p:txBody>
          <a:bodyPr/>
          <a:lstStyle/>
          <a:p>
            <a:r>
              <a:rPr lang="en-US" dirty="0"/>
              <a:t>© 2018 </a:t>
            </a:r>
            <a:r>
              <a:rPr lang="en-US" dirty="0" err="1"/>
              <a:t>Planisware</a:t>
            </a:r>
            <a:endParaRPr lang="en-US" dirty="0"/>
          </a:p>
        </p:txBody>
      </p:sp>
      <p:sp>
        <p:nvSpPr>
          <p:cNvPr id="12" name="Slide Number Placeholder 4">
            <a:extLst>
              <a:ext uri="{FF2B5EF4-FFF2-40B4-BE49-F238E27FC236}">
                <a16:creationId xmlns:a16="http://schemas.microsoft.com/office/drawing/2014/main" xmlns="" id="{26E86A15-B1A5-4057-8C79-E4056240A97D}"/>
              </a:ext>
            </a:extLst>
          </p:cNvPr>
          <p:cNvSpPr>
            <a:spLocks noGrp="1"/>
          </p:cNvSpPr>
          <p:nvPr>
            <p:ph type="sldNum" sz="quarter" idx="12"/>
          </p:nvPr>
        </p:nvSpPr>
        <p:spPr>
          <a:xfrm>
            <a:off x="8610600" y="6416679"/>
            <a:ext cx="457200" cy="365125"/>
          </a:xfrm>
        </p:spPr>
        <p:txBody>
          <a:bodyPr/>
          <a:lstStyle/>
          <a:p>
            <a:fld id="{AA6609B8-1C18-4083-9988-A5F5F3686A15}" type="slidenum">
              <a:rPr lang="en-US" smtClean="0"/>
              <a:pPr/>
              <a:t>232</a:t>
            </a:fld>
            <a:endParaRPr lang="en-US" dirty="0"/>
          </a:p>
        </p:txBody>
      </p:sp>
    </p:spTree>
    <p:extLst>
      <p:ext uri="{BB962C8B-B14F-4D97-AF65-F5344CB8AC3E}">
        <p14:creationId xmlns:p14="http://schemas.microsoft.com/office/powerpoint/2010/main" val="347193271"/>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How to create new workflows</a:t>
            </a:r>
          </a:p>
        </p:txBody>
      </p:sp>
      <p:sp>
        <p:nvSpPr>
          <p:cNvPr id="3" name="Content Placeholder 2"/>
          <p:cNvSpPr>
            <a:spLocks noGrp="1"/>
          </p:cNvSpPr>
          <p:nvPr>
            <p:ph idx="1"/>
          </p:nvPr>
        </p:nvSpPr>
        <p:spPr/>
        <p:txBody>
          <a:bodyPr/>
          <a:lstStyle/>
          <a:p>
            <a:r>
              <a:rPr lang="en-US" noProof="0" dirty="0"/>
              <a:t>Navigate to Administration &gt; Configuration. In the object type, select the object type you want to create the new workflows on </a:t>
            </a:r>
          </a:p>
          <a:p>
            <a:r>
              <a:rPr lang="en-US" noProof="0" dirty="0"/>
              <a:t>For our example, choose </a:t>
            </a:r>
            <a:r>
              <a:rPr lang="en-US" noProof="0" dirty="0">
                <a:solidFill>
                  <a:schemeClr val="accent6">
                    <a:lumMod val="60000"/>
                    <a:lumOff val="40000"/>
                  </a:schemeClr>
                </a:solidFill>
              </a:rPr>
              <a:t>Activity</a:t>
            </a:r>
          </a:p>
          <a:p>
            <a:pPr marL="0" indent="0">
              <a:buNone/>
            </a:pPr>
            <a:endParaRPr lang="en-US" noProof="0" dirty="0"/>
          </a:p>
        </p:txBody>
      </p:sp>
      <p:pic>
        <p:nvPicPr>
          <p:cNvPr id="4" name="Picture 3"/>
          <p:cNvPicPr>
            <a:picLocks noChangeAspect="1"/>
          </p:cNvPicPr>
          <p:nvPr/>
        </p:nvPicPr>
        <p:blipFill>
          <a:blip r:embed="rId2"/>
          <a:stretch>
            <a:fillRect/>
          </a:stretch>
        </p:blipFill>
        <p:spPr>
          <a:xfrm>
            <a:off x="152400" y="2919207"/>
            <a:ext cx="8793211" cy="2817449"/>
          </a:xfrm>
          <a:prstGeom prst="rect">
            <a:avLst/>
          </a:prstGeom>
        </p:spPr>
      </p:pic>
      <p:sp>
        <p:nvSpPr>
          <p:cNvPr id="6" name="ZoneTexte 11"/>
          <p:cNvSpPr txBox="1"/>
          <p:nvPr/>
        </p:nvSpPr>
        <p:spPr>
          <a:xfrm>
            <a:off x="2068724" y="3961069"/>
            <a:ext cx="6408712" cy="646331"/>
          </a:xfrm>
          <a:prstGeom prst="rect">
            <a:avLst/>
          </a:prstGeom>
          <a:solidFill>
            <a:schemeClr val="bg1"/>
          </a:solidFill>
          <a:ln>
            <a:solidFill>
              <a:schemeClr val="bg1">
                <a:lumMod val="95000"/>
              </a:schemeClr>
            </a:solidFill>
          </a:ln>
          <a:effectLst>
            <a:outerShdw blurRad="50800" dist="38100" dir="2700000" algn="tl" rotWithShape="0">
              <a:prstClr val="black">
                <a:alpha val="40000"/>
              </a:prstClr>
            </a:outerShdw>
          </a:effectLst>
        </p:spPr>
        <p:txBody>
          <a:bodyPr wrap="square">
            <a:spAutoFit/>
          </a:bodyPr>
          <a:lstStyle>
            <a:defPPr>
              <a:defRPr lang="en-US"/>
            </a:defPPr>
          </a:lstStyle>
          <a:p>
            <a:r>
              <a:rPr lang="en-US" dirty="0"/>
              <a:t>In the Simple workflow grouping click on the </a:t>
            </a:r>
            <a:r>
              <a:rPr lang="en-US" b="1" dirty="0"/>
              <a:t>+</a:t>
            </a:r>
            <a:r>
              <a:rPr lang="en-US" dirty="0"/>
              <a:t> to access the new workflow attribute sheet.</a:t>
            </a:r>
          </a:p>
        </p:txBody>
      </p:sp>
      <p:cxnSp>
        <p:nvCxnSpPr>
          <p:cNvPr id="7" name="Connecteur en angle 13"/>
          <p:cNvCxnSpPr/>
          <p:nvPr/>
        </p:nvCxnSpPr>
        <p:spPr>
          <a:xfrm rot="10800000">
            <a:off x="943276" y="4283242"/>
            <a:ext cx="1125450" cy="992"/>
          </a:xfrm>
          <a:prstGeom prst="bentConnector3">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8" name="Footer Placeholder 3">
            <a:extLst>
              <a:ext uri="{FF2B5EF4-FFF2-40B4-BE49-F238E27FC236}">
                <a16:creationId xmlns:a16="http://schemas.microsoft.com/office/drawing/2014/main" xmlns="" id="{FA187288-4B8B-44E4-A0B9-72C7C48D572E}"/>
              </a:ext>
            </a:extLst>
          </p:cNvPr>
          <p:cNvSpPr>
            <a:spLocks noGrp="1"/>
          </p:cNvSpPr>
          <p:nvPr>
            <p:ph type="ftr" sz="quarter" idx="11"/>
          </p:nvPr>
        </p:nvSpPr>
        <p:spPr>
          <a:xfrm>
            <a:off x="5638800" y="6416679"/>
            <a:ext cx="2895600" cy="365125"/>
          </a:xfrm>
        </p:spPr>
        <p:txBody>
          <a:bodyPr/>
          <a:lstStyle/>
          <a:p>
            <a:r>
              <a:rPr lang="en-US" dirty="0"/>
              <a:t>© 2018 </a:t>
            </a:r>
            <a:r>
              <a:rPr lang="en-US" dirty="0" err="1"/>
              <a:t>Planisware</a:t>
            </a:r>
            <a:endParaRPr lang="en-US" dirty="0"/>
          </a:p>
        </p:txBody>
      </p:sp>
      <p:sp>
        <p:nvSpPr>
          <p:cNvPr id="9" name="Slide Number Placeholder 4">
            <a:extLst>
              <a:ext uri="{FF2B5EF4-FFF2-40B4-BE49-F238E27FC236}">
                <a16:creationId xmlns:a16="http://schemas.microsoft.com/office/drawing/2014/main" xmlns="" id="{7B815F64-2BD9-4EF5-BBA1-5C6FDC27EE26}"/>
              </a:ext>
            </a:extLst>
          </p:cNvPr>
          <p:cNvSpPr>
            <a:spLocks noGrp="1"/>
          </p:cNvSpPr>
          <p:nvPr>
            <p:ph type="sldNum" sz="quarter" idx="12"/>
          </p:nvPr>
        </p:nvSpPr>
        <p:spPr>
          <a:xfrm>
            <a:off x="8610600" y="6416679"/>
            <a:ext cx="457200" cy="365125"/>
          </a:xfrm>
        </p:spPr>
        <p:txBody>
          <a:bodyPr/>
          <a:lstStyle/>
          <a:p>
            <a:fld id="{AA6609B8-1C18-4083-9988-A5F5F3686A15}" type="slidenum">
              <a:rPr lang="en-US" smtClean="0"/>
              <a:pPr/>
              <a:t>233</a:t>
            </a:fld>
            <a:endParaRPr lang="en-US" dirty="0"/>
          </a:p>
        </p:txBody>
      </p:sp>
    </p:spTree>
    <p:extLst>
      <p:ext uri="{BB962C8B-B14F-4D97-AF65-F5344CB8AC3E}">
        <p14:creationId xmlns:p14="http://schemas.microsoft.com/office/powerpoint/2010/main" val="2816634971"/>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ZoneTexte 34"/>
          <p:cNvSpPr txBox="1"/>
          <p:nvPr/>
        </p:nvSpPr>
        <p:spPr>
          <a:xfrm>
            <a:off x="4717372" y="5409594"/>
            <a:ext cx="4166196" cy="1384995"/>
          </a:xfrm>
          <a:prstGeom prst="rect">
            <a:avLst/>
          </a:prstGeom>
          <a:solidFill>
            <a:schemeClr val="bg1"/>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stStyle>
          <a:p>
            <a:r>
              <a:rPr lang="en-US" sz="1400" dirty="0"/>
              <a:t>The </a:t>
            </a:r>
            <a:r>
              <a:rPr lang="en-US" sz="1400" b="1" dirty="0"/>
              <a:t>Enter the workflow only once </a:t>
            </a:r>
            <a:r>
              <a:rPr lang="en-US" sz="1400" dirty="0"/>
              <a:t>option means that once last action has been executed then workflow will not be available anymore for the object.</a:t>
            </a:r>
          </a:p>
          <a:p>
            <a:r>
              <a:rPr lang="en-US" sz="1400" dirty="0"/>
              <a:t>If this option is unchecked then object will reenter the workflow endlessly. </a:t>
            </a:r>
          </a:p>
        </p:txBody>
      </p:sp>
      <p:sp>
        <p:nvSpPr>
          <p:cNvPr id="2" name="Title 1"/>
          <p:cNvSpPr>
            <a:spLocks noGrp="1"/>
          </p:cNvSpPr>
          <p:nvPr>
            <p:ph type="title"/>
          </p:nvPr>
        </p:nvSpPr>
        <p:spPr/>
        <p:txBody>
          <a:bodyPr/>
          <a:lstStyle/>
          <a:p>
            <a:r>
              <a:rPr lang="en-US" noProof="0" dirty="0"/>
              <a:t>Workflow attribute sheet</a:t>
            </a:r>
          </a:p>
        </p:txBody>
      </p:sp>
      <p:pic>
        <p:nvPicPr>
          <p:cNvPr id="7" name="Content Placeholder 6"/>
          <p:cNvPicPr>
            <a:picLocks noGrp="1" noChangeAspect="1"/>
          </p:cNvPicPr>
          <p:nvPr>
            <p:ph idx="1"/>
          </p:nvPr>
        </p:nvPicPr>
        <p:blipFill>
          <a:blip r:embed="rId2"/>
          <a:stretch>
            <a:fillRect/>
          </a:stretch>
        </p:blipFill>
        <p:spPr>
          <a:xfrm>
            <a:off x="152400" y="2419395"/>
            <a:ext cx="8839200" cy="2946399"/>
          </a:xfrm>
          <a:prstGeom prst="rect">
            <a:avLst/>
          </a:prstGeom>
        </p:spPr>
      </p:pic>
      <p:sp>
        <p:nvSpPr>
          <p:cNvPr id="8" name="ZoneTexte 14"/>
          <p:cNvSpPr txBox="1"/>
          <p:nvPr/>
        </p:nvSpPr>
        <p:spPr>
          <a:xfrm>
            <a:off x="236409" y="1098977"/>
            <a:ext cx="5184576" cy="369332"/>
          </a:xfrm>
          <a:prstGeom prst="rect">
            <a:avLst/>
          </a:prstGeom>
          <a:solidFill>
            <a:schemeClr val="bg1"/>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dirty="0"/>
              <a:t>Enter a </a:t>
            </a:r>
            <a:r>
              <a:rPr lang="en-US" b="1" dirty="0"/>
              <a:t>Name</a:t>
            </a:r>
            <a:r>
              <a:rPr lang="en-US" dirty="0"/>
              <a:t> and a </a:t>
            </a:r>
            <a:r>
              <a:rPr lang="en-US" b="1" dirty="0"/>
              <a:t>Description</a:t>
            </a:r>
            <a:r>
              <a:rPr lang="en-US" dirty="0"/>
              <a:t> for the workflow.</a:t>
            </a:r>
          </a:p>
        </p:txBody>
      </p:sp>
      <p:sp>
        <p:nvSpPr>
          <p:cNvPr id="9" name="ZoneTexte 19"/>
          <p:cNvSpPr txBox="1"/>
          <p:nvPr/>
        </p:nvSpPr>
        <p:spPr>
          <a:xfrm>
            <a:off x="1611016" y="1807600"/>
            <a:ext cx="3583960" cy="1200329"/>
          </a:xfrm>
          <a:prstGeom prst="rect">
            <a:avLst/>
          </a:prstGeom>
          <a:solidFill>
            <a:schemeClr val="bg1"/>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stStyle>
          <a:p>
            <a:r>
              <a:rPr lang="en-US" dirty="0"/>
              <a:t>By default newly created workflows are deactivated. </a:t>
            </a:r>
          </a:p>
          <a:p>
            <a:r>
              <a:rPr lang="en-US" dirty="0"/>
              <a:t>It is possible to activate them once they are built with all steps.</a:t>
            </a:r>
          </a:p>
        </p:txBody>
      </p:sp>
      <p:sp>
        <p:nvSpPr>
          <p:cNvPr id="10" name="ZoneTexte 26"/>
          <p:cNvSpPr txBox="1"/>
          <p:nvPr/>
        </p:nvSpPr>
        <p:spPr>
          <a:xfrm>
            <a:off x="5378292" y="1795452"/>
            <a:ext cx="3505276" cy="1200329"/>
          </a:xfrm>
          <a:prstGeom prst="rect">
            <a:avLst/>
          </a:prstGeom>
          <a:solidFill>
            <a:schemeClr val="bg1"/>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stStyle>
          <a:p>
            <a:r>
              <a:rPr lang="en-US" dirty="0"/>
              <a:t>It is possible to enter a </a:t>
            </a:r>
            <a:r>
              <a:rPr lang="en-US" b="1" dirty="0"/>
              <a:t>Filter </a:t>
            </a:r>
            <a:r>
              <a:rPr lang="en-US" dirty="0"/>
              <a:t>so the workflow is available only on object types matching the filter condition. </a:t>
            </a:r>
          </a:p>
        </p:txBody>
      </p:sp>
      <p:cxnSp>
        <p:nvCxnSpPr>
          <p:cNvPr id="11" name="Connecteur en angle 29"/>
          <p:cNvCxnSpPr>
            <a:endCxn id="12" idx="0"/>
          </p:cNvCxnSpPr>
          <p:nvPr/>
        </p:nvCxnSpPr>
        <p:spPr>
          <a:xfrm rot="5400000">
            <a:off x="6158247" y="3375406"/>
            <a:ext cx="1352311" cy="593058"/>
          </a:xfrm>
          <a:prstGeom prst="bentConnector3">
            <a:avLst>
              <a:gd name="adj1" fmla="val 50000"/>
            </a:avLst>
          </a:prstGeom>
          <a:ln>
            <a:solidFill>
              <a:srgbClr val="C5007B"/>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4538960" y="4348091"/>
            <a:ext cx="3997825" cy="286925"/>
          </a:xfrm>
          <a:prstGeom prst="rect">
            <a:avLst/>
          </a:prstGeom>
          <a:noFill/>
          <a:ln>
            <a:solidFill>
              <a:srgbClr val="C500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4538960" y="4644050"/>
            <a:ext cx="1591467" cy="207082"/>
          </a:xfrm>
          <a:prstGeom prst="rect">
            <a:avLst/>
          </a:prstGeom>
          <a:noFill/>
          <a:ln>
            <a:solidFill>
              <a:srgbClr val="C500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Connecteur en angle 22"/>
          <p:cNvCxnSpPr>
            <a:endCxn id="18" idx="0"/>
          </p:cNvCxnSpPr>
          <p:nvPr/>
        </p:nvCxnSpPr>
        <p:spPr>
          <a:xfrm rot="5400000">
            <a:off x="2349361" y="3087352"/>
            <a:ext cx="1133060" cy="974212"/>
          </a:xfrm>
          <a:prstGeom prst="bentConnector3">
            <a:avLst>
              <a:gd name="adj1" fmla="val 50000"/>
            </a:avLst>
          </a:prstGeom>
          <a:ln>
            <a:solidFill>
              <a:srgbClr val="C5007B"/>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p:cNvSpPr/>
          <p:nvPr/>
        </p:nvSpPr>
        <p:spPr>
          <a:xfrm>
            <a:off x="348624" y="4140988"/>
            <a:ext cx="4160321" cy="193412"/>
          </a:xfrm>
          <a:prstGeom prst="rect">
            <a:avLst/>
          </a:prstGeom>
          <a:noFill/>
          <a:ln>
            <a:solidFill>
              <a:srgbClr val="C500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348176" y="4849295"/>
            <a:ext cx="4160769" cy="194343"/>
          </a:xfrm>
          <a:prstGeom prst="rect">
            <a:avLst/>
          </a:prstGeom>
          <a:noFill/>
          <a:ln>
            <a:solidFill>
              <a:srgbClr val="C500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348624" y="4410229"/>
            <a:ext cx="4160321" cy="457824"/>
          </a:xfrm>
          <a:prstGeom prst="rect">
            <a:avLst/>
          </a:prstGeom>
          <a:noFill/>
          <a:ln>
            <a:solidFill>
              <a:srgbClr val="C500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Connecteur en angle 17"/>
          <p:cNvCxnSpPr>
            <a:stCxn id="8" idx="1"/>
            <a:endCxn id="20" idx="1"/>
          </p:cNvCxnSpPr>
          <p:nvPr/>
        </p:nvCxnSpPr>
        <p:spPr>
          <a:xfrm rot="10800000" flipH="1" flipV="1">
            <a:off x="236408" y="1283643"/>
            <a:ext cx="112215" cy="3355498"/>
          </a:xfrm>
          <a:prstGeom prst="bentConnector3">
            <a:avLst>
              <a:gd name="adj1" fmla="val -117941"/>
            </a:avLst>
          </a:prstGeom>
          <a:ln>
            <a:solidFill>
              <a:srgbClr val="C5007B"/>
            </a:solidFill>
            <a:tailEnd type="triangle"/>
          </a:ln>
        </p:spPr>
        <p:style>
          <a:lnRef idx="1">
            <a:schemeClr val="accent1"/>
          </a:lnRef>
          <a:fillRef idx="0">
            <a:schemeClr val="accent1"/>
          </a:fillRef>
          <a:effectRef idx="0">
            <a:schemeClr val="accent1"/>
          </a:effectRef>
          <a:fontRef idx="minor">
            <a:schemeClr val="tx1"/>
          </a:fontRef>
        </p:style>
      </p:cxnSp>
      <p:sp>
        <p:nvSpPr>
          <p:cNvPr id="28" name="ZoneTexte 45"/>
          <p:cNvSpPr txBox="1"/>
          <p:nvPr/>
        </p:nvSpPr>
        <p:spPr>
          <a:xfrm>
            <a:off x="152400" y="5648811"/>
            <a:ext cx="4334783" cy="1169551"/>
          </a:xfrm>
          <a:prstGeom prst="rect">
            <a:avLst/>
          </a:prstGeom>
          <a:solidFill>
            <a:schemeClr val="bg1"/>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stStyle>
          <a:p>
            <a:r>
              <a:rPr lang="en-US" sz="1400" dirty="0"/>
              <a:t>It is possible to select a </a:t>
            </a:r>
            <a:r>
              <a:rPr lang="en-US" sz="1400" b="1" dirty="0"/>
              <a:t>Report. </a:t>
            </a:r>
          </a:p>
          <a:p>
            <a:r>
              <a:rPr lang="en-US" sz="1400" dirty="0"/>
              <a:t>The link available in the ‘Responsible’ and/or ‘Informed’ user e-mail or message will point at a popup with the report set and its corresponding actions.</a:t>
            </a:r>
            <a:endParaRPr lang="en-US" sz="1400" b="1" dirty="0"/>
          </a:p>
        </p:txBody>
      </p:sp>
      <p:cxnSp>
        <p:nvCxnSpPr>
          <p:cNvPr id="29" name="Connecteur en angle 47"/>
          <p:cNvCxnSpPr>
            <a:stCxn id="28" idx="0"/>
          </p:cNvCxnSpPr>
          <p:nvPr/>
        </p:nvCxnSpPr>
        <p:spPr>
          <a:xfrm rot="5400000" flipH="1" flipV="1">
            <a:off x="2071590" y="5291841"/>
            <a:ext cx="605173" cy="10876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Footer Placeholder 3">
            <a:extLst>
              <a:ext uri="{FF2B5EF4-FFF2-40B4-BE49-F238E27FC236}">
                <a16:creationId xmlns:a16="http://schemas.microsoft.com/office/drawing/2014/main" xmlns="" id="{4A48E55D-6E9A-43DA-A9FC-49EAC58C3A8E}"/>
              </a:ext>
            </a:extLst>
          </p:cNvPr>
          <p:cNvSpPr>
            <a:spLocks noGrp="1"/>
          </p:cNvSpPr>
          <p:nvPr>
            <p:ph type="ftr" sz="quarter" idx="11"/>
          </p:nvPr>
        </p:nvSpPr>
        <p:spPr>
          <a:xfrm>
            <a:off x="5638800" y="6416679"/>
            <a:ext cx="2895600" cy="365125"/>
          </a:xfrm>
        </p:spPr>
        <p:txBody>
          <a:bodyPr/>
          <a:lstStyle/>
          <a:p>
            <a:r>
              <a:rPr lang="en-US" dirty="0"/>
              <a:t>© 2018 </a:t>
            </a:r>
            <a:r>
              <a:rPr lang="en-US" dirty="0" err="1"/>
              <a:t>Planisware</a:t>
            </a:r>
            <a:endParaRPr lang="en-US" dirty="0"/>
          </a:p>
        </p:txBody>
      </p:sp>
      <p:sp>
        <p:nvSpPr>
          <p:cNvPr id="22" name="Slide Number Placeholder 4">
            <a:extLst>
              <a:ext uri="{FF2B5EF4-FFF2-40B4-BE49-F238E27FC236}">
                <a16:creationId xmlns:a16="http://schemas.microsoft.com/office/drawing/2014/main" xmlns="" id="{DEAD80AE-B06C-4893-BED1-28B65514A767}"/>
              </a:ext>
            </a:extLst>
          </p:cNvPr>
          <p:cNvSpPr>
            <a:spLocks noGrp="1"/>
          </p:cNvSpPr>
          <p:nvPr>
            <p:ph type="sldNum" sz="quarter" idx="12"/>
          </p:nvPr>
        </p:nvSpPr>
        <p:spPr>
          <a:xfrm>
            <a:off x="8610600" y="6416679"/>
            <a:ext cx="457200" cy="365125"/>
          </a:xfrm>
        </p:spPr>
        <p:txBody>
          <a:bodyPr/>
          <a:lstStyle/>
          <a:p>
            <a:fld id="{AA6609B8-1C18-4083-9988-A5F5F3686A15}" type="slidenum">
              <a:rPr lang="en-US" smtClean="0"/>
              <a:pPr/>
              <a:t>234</a:t>
            </a:fld>
            <a:endParaRPr lang="en-US" dirty="0"/>
          </a:p>
        </p:txBody>
      </p:sp>
    </p:spTree>
    <p:extLst>
      <p:ext uri="{BB962C8B-B14F-4D97-AF65-F5344CB8AC3E}">
        <p14:creationId xmlns:p14="http://schemas.microsoft.com/office/powerpoint/2010/main" val="3824163925"/>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rotWithShape="1">
          <a:blip r:embed="rId2"/>
          <a:srcRect l="1346" r="3941"/>
          <a:stretch/>
        </p:blipFill>
        <p:spPr>
          <a:xfrm>
            <a:off x="202130" y="1555127"/>
            <a:ext cx="8807116" cy="4001550"/>
          </a:xfrm>
          <a:prstGeom prst="rect">
            <a:avLst/>
          </a:prstGeom>
        </p:spPr>
      </p:pic>
      <p:sp>
        <p:nvSpPr>
          <p:cNvPr id="2" name="Title 1"/>
          <p:cNvSpPr>
            <a:spLocks noGrp="1"/>
          </p:cNvSpPr>
          <p:nvPr>
            <p:ph type="title"/>
          </p:nvPr>
        </p:nvSpPr>
        <p:spPr/>
        <p:txBody>
          <a:bodyPr/>
          <a:lstStyle/>
          <a:p>
            <a:r>
              <a:rPr lang="en-US" noProof="0" dirty="0"/>
              <a:t>Workflow attribute sheet</a:t>
            </a:r>
          </a:p>
        </p:txBody>
      </p:sp>
      <p:sp>
        <p:nvSpPr>
          <p:cNvPr id="3" name="Content Placeholder 2"/>
          <p:cNvSpPr>
            <a:spLocks noGrp="1"/>
          </p:cNvSpPr>
          <p:nvPr>
            <p:ph idx="1"/>
          </p:nvPr>
        </p:nvSpPr>
        <p:spPr>
          <a:xfrm>
            <a:off x="152400" y="874638"/>
            <a:ext cx="8839200" cy="5135563"/>
          </a:xfrm>
        </p:spPr>
        <p:txBody>
          <a:bodyPr/>
          <a:lstStyle/>
          <a:p>
            <a:r>
              <a:rPr lang="en-US" noProof="0" dirty="0"/>
              <a:t>Once created, you can access more options on the Workflow attribute sheet</a:t>
            </a:r>
          </a:p>
        </p:txBody>
      </p:sp>
      <p:sp>
        <p:nvSpPr>
          <p:cNvPr id="8" name="ZoneTexte 2"/>
          <p:cNvSpPr txBox="1"/>
          <p:nvPr/>
        </p:nvSpPr>
        <p:spPr>
          <a:xfrm>
            <a:off x="3295554" y="1940365"/>
            <a:ext cx="4680520" cy="646331"/>
          </a:xfrm>
          <a:prstGeom prst="rect">
            <a:avLst/>
          </a:prstGeom>
          <a:solidFill>
            <a:schemeClr val="bg1"/>
          </a:solidFill>
          <a:ln>
            <a:solidFill>
              <a:srgbClr val="FFFFFF"/>
            </a:solidFill>
          </a:ln>
          <a:effectLst>
            <a:outerShdw blurRad="50800" dist="38100" dir="2700000" algn="tl" rotWithShape="0">
              <a:prstClr val="black">
                <a:alpha val="40000"/>
              </a:prstClr>
            </a:outerShdw>
          </a:effectLst>
        </p:spPr>
        <p:txBody>
          <a:bodyPr wrap="square" rtlCol="0">
            <a:spAutoFit/>
          </a:bodyPr>
          <a:lstStyle/>
          <a:p>
            <a:r>
              <a:rPr lang="en-US" dirty="0"/>
              <a:t>By default the Simple workflow is not active. Activate the workflow with the switch button.</a:t>
            </a:r>
          </a:p>
        </p:txBody>
      </p:sp>
      <p:sp>
        <p:nvSpPr>
          <p:cNvPr id="9" name="Rectangle 8"/>
          <p:cNvSpPr/>
          <p:nvPr/>
        </p:nvSpPr>
        <p:spPr>
          <a:xfrm>
            <a:off x="1582966" y="2885685"/>
            <a:ext cx="315144" cy="216024"/>
          </a:xfrm>
          <a:prstGeom prst="rect">
            <a:avLst/>
          </a:prstGeom>
          <a:noFill/>
          <a:ln>
            <a:solidFill>
              <a:srgbClr val="C500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Connecteur en angle 8"/>
          <p:cNvCxnSpPr>
            <a:stCxn id="8" idx="2"/>
            <a:endCxn id="9" idx="0"/>
          </p:cNvCxnSpPr>
          <p:nvPr/>
        </p:nvCxnSpPr>
        <p:spPr>
          <a:xfrm rot="5400000">
            <a:off x="3538682" y="788552"/>
            <a:ext cx="298989" cy="3895276"/>
          </a:xfrm>
          <a:prstGeom prst="bentConnector3">
            <a:avLst>
              <a:gd name="adj1" fmla="val 50000"/>
            </a:avLst>
          </a:prstGeom>
          <a:ln>
            <a:solidFill>
              <a:srgbClr val="C5007B"/>
            </a:solidFill>
            <a:tailEnd type="triangle"/>
          </a:ln>
        </p:spPr>
        <p:style>
          <a:lnRef idx="1">
            <a:schemeClr val="accent1"/>
          </a:lnRef>
          <a:fillRef idx="0">
            <a:schemeClr val="accent1"/>
          </a:fillRef>
          <a:effectRef idx="0">
            <a:schemeClr val="accent1"/>
          </a:effectRef>
          <a:fontRef idx="minor">
            <a:schemeClr val="tx1"/>
          </a:fontRef>
        </p:style>
      </p:cxnSp>
      <p:sp>
        <p:nvSpPr>
          <p:cNvPr id="11" name="ZoneTexte 14"/>
          <p:cNvSpPr txBox="1"/>
          <p:nvPr/>
        </p:nvSpPr>
        <p:spPr>
          <a:xfrm>
            <a:off x="1543672" y="4293096"/>
            <a:ext cx="3456384" cy="646331"/>
          </a:xfrm>
          <a:prstGeom prst="rect">
            <a:avLst/>
          </a:prstGeom>
          <a:solidFill>
            <a:srgbClr val="FFFFF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dirty="0"/>
              <a:t>Here is the preview of the steps and the actions of the workflow.</a:t>
            </a:r>
          </a:p>
        </p:txBody>
      </p:sp>
      <p:sp>
        <p:nvSpPr>
          <p:cNvPr id="12" name="ZoneTexte 15"/>
          <p:cNvSpPr txBox="1"/>
          <p:nvPr/>
        </p:nvSpPr>
        <p:spPr>
          <a:xfrm>
            <a:off x="5332877" y="4260728"/>
            <a:ext cx="2839523" cy="646331"/>
          </a:xfrm>
          <a:prstGeom prst="rect">
            <a:avLst/>
          </a:prstGeom>
          <a:solidFill>
            <a:srgbClr val="FFFFF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dirty="0"/>
              <a:t>Edit the Steps and actions of the created workflow.</a:t>
            </a:r>
          </a:p>
        </p:txBody>
      </p:sp>
      <p:cxnSp>
        <p:nvCxnSpPr>
          <p:cNvPr id="13" name="Connecteur droit avec flèche 17"/>
          <p:cNvCxnSpPr/>
          <p:nvPr/>
        </p:nvCxnSpPr>
        <p:spPr>
          <a:xfrm flipH="1" flipV="1">
            <a:off x="1082163" y="4797152"/>
            <a:ext cx="428056" cy="1"/>
          </a:xfrm>
          <a:prstGeom prst="straightConnector1">
            <a:avLst/>
          </a:prstGeom>
          <a:ln>
            <a:solidFill>
              <a:srgbClr val="C5007B"/>
            </a:solidFill>
            <a:tailEnd type="triangle"/>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5964428" y="5169044"/>
            <a:ext cx="864096" cy="216024"/>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Connecteur en angle 22"/>
          <p:cNvCxnSpPr>
            <a:stCxn id="12" idx="2"/>
            <a:endCxn id="14" idx="0"/>
          </p:cNvCxnSpPr>
          <p:nvPr/>
        </p:nvCxnSpPr>
        <p:spPr>
          <a:xfrm rot="5400000">
            <a:off x="6443566" y="4859970"/>
            <a:ext cx="261985" cy="356163"/>
          </a:xfrm>
          <a:prstGeom prst="bentConnector3">
            <a:avLst>
              <a:gd name="adj1" fmla="val 50000"/>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7" name="ZoneTexte 19"/>
          <p:cNvSpPr txBox="1"/>
          <p:nvPr/>
        </p:nvSpPr>
        <p:spPr>
          <a:xfrm>
            <a:off x="1219067" y="5624243"/>
            <a:ext cx="2808312" cy="923330"/>
          </a:xfrm>
          <a:prstGeom prst="rect">
            <a:avLst/>
          </a:prstGeom>
          <a:solidFill>
            <a:srgbClr val="FFFFFF"/>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stStyle>
          <a:p>
            <a:r>
              <a:rPr lang="en-US" dirty="0"/>
              <a:t>It is possible to copy an existing simple workflow by clicking on </a:t>
            </a:r>
            <a:r>
              <a:rPr lang="en-US" b="1" dirty="0"/>
              <a:t>Duplicate</a:t>
            </a:r>
            <a:r>
              <a:rPr lang="en-US" dirty="0"/>
              <a:t>. </a:t>
            </a:r>
          </a:p>
        </p:txBody>
      </p:sp>
      <p:sp>
        <p:nvSpPr>
          <p:cNvPr id="18" name="Rectangle 17"/>
          <p:cNvSpPr/>
          <p:nvPr/>
        </p:nvSpPr>
        <p:spPr>
          <a:xfrm>
            <a:off x="5060692" y="5173376"/>
            <a:ext cx="864096" cy="216024"/>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Connecteur en angle 26"/>
          <p:cNvCxnSpPr>
            <a:stCxn id="17" idx="3"/>
            <a:endCxn id="18" idx="1"/>
          </p:cNvCxnSpPr>
          <p:nvPr/>
        </p:nvCxnSpPr>
        <p:spPr>
          <a:xfrm flipV="1">
            <a:off x="4027379" y="5281388"/>
            <a:ext cx="1033313" cy="804520"/>
          </a:xfrm>
          <a:prstGeom prst="bentConnector3">
            <a:avLst>
              <a:gd name="adj1" fmla="val 50000"/>
            </a:avLst>
          </a:prstGeom>
          <a:ln>
            <a:solidFill>
              <a:srgbClr val="C5007B"/>
            </a:solidFill>
            <a:tailEnd type="triangle"/>
          </a:ln>
        </p:spPr>
        <p:style>
          <a:lnRef idx="1">
            <a:schemeClr val="accent1"/>
          </a:lnRef>
          <a:fillRef idx="0">
            <a:schemeClr val="accent1"/>
          </a:fillRef>
          <a:effectRef idx="0">
            <a:schemeClr val="accent1"/>
          </a:effectRef>
          <a:fontRef idx="minor">
            <a:schemeClr val="tx1"/>
          </a:fontRef>
        </p:style>
      </p:cxnSp>
      <p:sp>
        <p:nvSpPr>
          <p:cNvPr id="20" name="Rectangle 19"/>
          <p:cNvSpPr/>
          <p:nvPr/>
        </p:nvSpPr>
        <p:spPr>
          <a:xfrm>
            <a:off x="6884348" y="5165284"/>
            <a:ext cx="864096" cy="216024"/>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7812360" y="5165284"/>
            <a:ext cx="864096" cy="216024"/>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ZoneTexte 32"/>
          <p:cNvSpPr txBox="1"/>
          <p:nvPr/>
        </p:nvSpPr>
        <p:spPr>
          <a:xfrm>
            <a:off x="4531411" y="5881640"/>
            <a:ext cx="2016131" cy="646331"/>
          </a:xfrm>
          <a:prstGeom prst="rect">
            <a:avLst/>
          </a:prstGeom>
          <a:solidFill>
            <a:srgbClr val="FFFFF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dirty="0"/>
              <a:t>Delete the current Simple workflow</a:t>
            </a:r>
          </a:p>
        </p:txBody>
      </p:sp>
      <p:sp>
        <p:nvSpPr>
          <p:cNvPr id="23" name="ZoneTexte 33"/>
          <p:cNvSpPr txBox="1"/>
          <p:nvPr/>
        </p:nvSpPr>
        <p:spPr>
          <a:xfrm>
            <a:off x="6884348" y="5603727"/>
            <a:ext cx="2183452" cy="923330"/>
          </a:xfrm>
          <a:prstGeom prst="rect">
            <a:avLst/>
          </a:prstGeom>
          <a:solidFill>
            <a:srgbClr val="FFFFF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dirty="0"/>
              <a:t>Save modifications applied on the attribute sheet.</a:t>
            </a:r>
          </a:p>
        </p:txBody>
      </p:sp>
      <p:cxnSp>
        <p:nvCxnSpPr>
          <p:cNvPr id="24" name="Connecteur en angle 43"/>
          <p:cNvCxnSpPr>
            <a:stCxn id="22" idx="0"/>
            <a:endCxn id="20" idx="2"/>
          </p:cNvCxnSpPr>
          <p:nvPr/>
        </p:nvCxnSpPr>
        <p:spPr>
          <a:xfrm rot="5400000" flipH="1" flipV="1">
            <a:off x="6177770" y="4743015"/>
            <a:ext cx="500332" cy="1776919"/>
          </a:xfrm>
          <a:prstGeom prst="bentConnector3">
            <a:avLst>
              <a:gd name="adj1" fmla="val 62939"/>
            </a:avLst>
          </a:prstGeom>
          <a:ln>
            <a:solidFill>
              <a:srgbClr val="C5007B"/>
            </a:solidFill>
            <a:tailEnd type="triangle"/>
          </a:ln>
        </p:spPr>
        <p:style>
          <a:lnRef idx="1">
            <a:schemeClr val="accent1"/>
          </a:lnRef>
          <a:fillRef idx="0">
            <a:schemeClr val="accent1"/>
          </a:fillRef>
          <a:effectRef idx="0">
            <a:schemeClr val="accent1"/>
          </a:effectRef>
          <a:fontRef idx="minor">
            <a:schemeClr val="tx1"/>
          </a:fontRef>
        </p:style>
      </p:cxnSp>
      <p:cxnSp>
        <p:nvCxnSpPr>
          <p:cNvPr id="25" name="Connecteur en angle 46"/>
          <p:cNvCxnSpPr>
            <a:stCxn id="23" idx="0"/>
            <a:endCxn id="21" idx="2"/>
          </p:cNvCxnSpPr>
          <p:nvPr/>
        </p:nvCxnSpPr>
        <p:spPr>
          <a:xfrm rot="5400000" flipH="1" flipV="1">
            <a:off x="7999032" y="5358351"/>
            <a:ext cx="222419" cy="268334"/>
          </a:xfrm>
          <a:prstGeom prst="bentConnector3">
            <a:avLst/>
          </a:prstGeom>
          <a:ln>
            <a:solidFill>
              <a:srgbClr val="C5007B"/>
            </a:solidFill>
            <a:tailEnd type="triangle"/>
          </a:ln>
        </p:spPr>
        <p:style>
          <a:lnRef idx="1">
            <a:schemeClr val="accent1"/>
          </a:lnRef>
          <a:fillRef idx="0">
            <a:schemeClr val="accent1"/>
          </a:fillRef>
          <a:effectRef idx="0">
            <a:schemeClr val="accent1"/>
          </a:effectRef>
          <a:fontRef idx="minor">
            <a:schemeClr val="tx1"/>
          </a:fontRef>
        </p:style>
      </p:cxnSp>
      <p:sp>
        <p:nvSpPr>
          <p:cNvPr id="27" name="Footer Placeholder 3">
            <a:extLst>
              <a:ext uri="{FF2B5EF4-FFF2-40B4-BE49-F238E27FC236}">
                <a16:creationId xmlns:a16="http://schemas.microsoft.com/office/drawing/2014/main" xmlns="" id="{84BB63A4-6265-41AE-B31C-B73B5A6EC3D2}"/>
              </a:ext>
            </a:extLst>
          </p:cNvPr>
          <p:cNvSpPr>
            <a:spLocks noGrp="1"/>
          </p:cNvSpPr>
          <p:nvPr>
            <p:ph type="ftr" sz="quarter" idx="11"/>
          </p:nvPr>
        </p:nvSpPr>
        <p:spPr>
          <a:xfrm>
            <a:off x="5638800" y="6416679"/>
            <a:ext cx="2895600" cy="365125"/>
          </a:xfrm>
        </p:spPr>
        <p:txBody>
          <a:bodyPr/>
          <a:lstStyle/>
          <a:p>
            <a:r>
              <a:rPr lang="en-US" dirty="0"/>
              <a:t>© 2018 </a:t>
            </a:r>
            <a:r>
              <a:rPr lang="en-US" dirty="0" err="1"/>
              <a:t>Planisware</a:t>
            </a:r>
            <a:endParaRPr lang="en-US" dirty="0"/>
          </a:p>
        </p:txBody>
      </p:sp>
      <p:sp>
        <p:nvSpPr>
          <p:cNvPr id="28" name="Slide Number Placeholder 4">
            <a:extLst>
              <a:ext uri="{FF2B5EF4-FFF2-40B4-BE49-F238E27FC236}">
                <a16:creationId xmlns:a16="http://schemas.microsoft.com/office/drawing/2014/main" xmlns="" id="{FCA2E22A-1FAA-47FF-9D18-42F817BDE384}"/>
              </a:ext>
            </a:extLst>
          </p:cNvPr>
          <p:cNvSpPr>
            <a:spLocks noGrp="1"/>
          </p:cNvSpPr>
          <p:nvPr>
            <p:ph type="sldNum" sz="quarter" idx="12"/>
          </p:nvPr>
        </p:nvSpPr>
        <p:spPr>
          <a:xfrm>
            <a:off x="8610600" y="6416679"/>
            <a:ext cx="457200" cy="365125"/>
          </a:xfrm>
        </p:spPr>
        <p:txBody>
          <a:bodyPr/>
          <a:lstStyle/>
          <a:p>
            <a:fld id="{AA6609B8-1C18-4083-9988-A5F5F3686A15}" type="slidenum">
              <a:rPr lang="en-US" smtClean="0"/>
              <a:pPr/>
              <a:t>235</a:t>
            </a:fld>
            <a:endParaRPr lang="en-US" dirty="0"/>
          </a:p>
        </p:txBody>
      </p:sp>
    </p:spTree>
    <p:extLst>
      <p:ext uri="{BB962C8B-B14F-4D97-AF65-F5344CB8AC3E}">
        <p14:creationId xmlns:p14="http://schemas.microsoft.com/office/powerpoint/2010/main" val="1773405865"/>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Build your workflow</a:t>
            </a:r>
          </a:p>
        </p:txBody>
      </p:sp>
      <p:sp>
        <p:nvSpPr>
          <p:cNvPr id="3" name="Content Placeholder 2"/>
          <p:cNvSpPr>
            <a:spLocks noGrp="1"/>
          </p:cNvSpPr>
          <p:nvPr>
            <p:ph idx="1"/>
          </p:nvPr>
        </p:nvSpPr>
        <p:spPr/>
        <p:txBody>
          <a:bodyPr/>
          <a:lstStyle/>
          <a:p>
            <a:r>
              <a:rPr lang="en-US" noProof="0" dirty="0"/>
              <a:t>Click on Advanced to open the simple workflow in an instance</a:t>
            </a:r>
          </a:p>
        </p:txBody>
      </p:sp>
      <p:pic>
        <p:nvPicPr>
          <p:cNvPr id="4" name="Picture 3"/>
          <p:cNvPicPr>
            <a:picLocks noChangeAspect="1"/>
          </p:cNvPicPr>
          <p:nvPr/>
        </p:nvPicPr>
        <p:blipFill rotWithShape="1">
          <a:blip r:embed="rId2"/>
          <a:srcRect l="400" r="287"/>
          <a:stretch/>
        </p:blipFill>
        <p:spPr>
          <a:xfrm>
            <a:off x="23214" y="1669124"/>
            <a:ext cx="9097571" cy="3917484"/>
          </a:xfrm>
          <a:prstGeom prst="rect">
            <a:avLst/>
          </a:prstGeom>
        </p:spPr>
      </p:pic>
      <p:sp>
        <p:nvSpPr>
          <p:cNvPr id="9" name="ZoneTexte 7"/>
          <p:cNvSpPr txBox="1"/>
          <p:nvPr/>
        </p:nvSpPr>
        <p:spPr>
          <a:xfrm>
            <a:off x="5395528" y="5360262"/>
            <a:ext cx="3462536" cy="646331"/>
          </a:xfrm>
          <a:prstGeom prst="rect">
            <a:avLst/>
          </a:prstGeom>
          <a:solidFill>
            <a:schemeClr val="bg1"/>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dirty="0"/>
              <a:t>To edit the first step, click on it to get all options in a right panel. </a:t>
            </a:r>
          </a:p>
        </p:txBody>
      </p:sp>
      <p:sp>
        <p:nvSpPr>
          <p:cNvPr id="10" name="Rectangle 9"/>
          <p:cNvSpPr/>
          <p:nvPr/>
        </p:nvSpPr>
        <p:spPr>
          <a:xfrm>
            <a:off x="417985" y="5407728"/>
            <a:ext cx="2520280" cy="646331"/>
          </a:xfrm>
          <a:prstGeom prst="rect">
            <a:avLst/>
          </a:prstGeom>
          <a:solidFill>
            <a:schemeClr val="bg1"/>
          </a:solidFill>
          <a:ln>
            <a:solidFill>
              <a:schemeClr val="bg1"/>
            </a:solidFill>
          </a:ln>
          <a:effectLst>
            <a:outerShdw blurRad="50800" dist="38100" dir="2700000" algn="tl" rotWithShape="0">
              <a:prstClr val="black">
                <a:alpha val="40000"/>
              </a:prstClr>
            </a:outerShdw>
          </a:effectLst>
        </p:spPr>
        <p:txBody>
          <a:bodyPr wrap="square">
            <a:spAutoFit/>
          </a:bodyPr>
          <a:lstStyle/>
          <a:p>
            <a:r>
              <a:rPr lang="en-US" dirty="0"/>
              <a:t>The </a:t>
            </a:r>
            <a:r>
              <a:rPr lang="en-US" b="1" dirty="0"/>
              <a:t>Start</a:t>
            </a:r>
            <a:r>
              <a:rPr lang="en-US" dirty="0"/>
              <a:t> step is not modifiable/removable.</a:t>
            </a:r>
          </a:p>
        </p:txBody>
      </p:sp>
      <p:cxnSp>
        <p:nvCxnSpPr>
          <p:cNvPr id="11" name="Connecteur en angle 13"/>
          <p:cNvCxnSpPr>
            <a:stCxn id="10" idx="0"/>
          </p:cNvCxnSpPr>
          <p:nvPr/>
        </p:nvCxnSpPr>
        <p:spPr>
          <a:xfrm rot="16200000" flipV="1">
            <a:off x="1532934" y="5262536"/>
            <a:ext cx="267807" cy="22577"/>
          </a:xfrm>
          <a:prstGeom prst="bentConnector3">
            <a:avLst>
              <a:gd name="adj1" fmla="val 50000"/>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12" name="Connecteur en angle 18"/>
          <p:cNvCxnSpPr>
            <a:stCxn id="9" idx="0"/>
          </p:cNvCxnSpPr>
          <p:nvPr/>
        </p:nvCxnSpPr>
        <p:spPr>
          <a:xfrm rot="16200000" flipV="1">
            <a:off x="6256426" y="4489892"/>
            <a:ext cx="410081" cy="1330660"/>
          </a:xfrm>
          <a:prstGeom prst="bentConnector2">
            <a:avLst/>
          </a:prstGeom>
          <a:ln>
            <a:tailEnd type="triangle"/>
          </a:ln>
        </p:spPr>
        <p:style>
          <a:lnRef idx="1">
            <a:schemeClr val="accent6"/>
          </a:lnRef>
          <a:fillRef idx="0">
            <a:schemeClr val="accent6"/>
          </a:fillRef>
          <a:effectRef idx="0">
            <a:schemeClr val="accent6"/>
          </a:effectRef>
          <a:fontRef idx="minor">
            <a:schemeClr val="tx1"/>
          </a:fontRef>
        </p:style>
      </p:cxnSp>
      <p:sp>
        <p:nvSpPr>
          <p:cNvPr id="14" name="Rectangle 13"/>
          <p:cNvSpPr/>
          <p:nvPr/>
        </p:nvSpPr>
        <p:spPr>
          <a:xfrm>
            <a:off x="2314158" y="2014995"/>
            <a:ext cx="2066726" cy="251897"/>
          </a:xfrm>
          <a:prstGeom prst="rect">
            <a:avLst/>
          </a:prstGeom>
          <a:noFill/>
          <a:ln>
            <a:solidFill>
              <a:srgbClr val="C500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35863" y="2381649"/>
            <a:ext cx="9084922" cy="989173"/>
          </a:xfrm>
          <a:prstGeom prst="rect">
            <a:avLst/>
          </a:prstGeom>
          <a:noFill/>
          <a:ln w="6350">
            <a:solidFill>
              <a:srgbClr val="C500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ZoneTexte 8"/>
          <p:cNvSpPr txBox="1"/>
          <p:nvPr/>
        </p:nvSpPr>
        <p:spPr>
          <a:xfrm>
            <a:off x="3840312" y="1402012"/>
            <a:ext cx="5215880" cy="646331"/>
          </a:xfrm>
          <a:prstGeom prst="rect">
            <a:avLst/>
          </a:prstGeom>
          <a:solidFill>
            <a:schemeClr val="bg1"/>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dirty="0"/>
              <a:t>Retrieve all information available on the Simple workflow attribute sheet in the </a:t>
            </a:r>
            <a:r>
              <a:rPr lang="en-US" b="1" dirty="0"/>
              <a:t>Definition</a:t>
            </a:r>
            <a:r>
              <a:rPr lang="en-US" dirty="0"/>
              <a:t> section.</a:t>
            </a:r>
          </a:p>
        </p:txBody>
      </p:sp>
      <p:sp>
        <p:nvSpPr>
          <p:cNvPr id="17" name="Rectangle 16"/>
          <p:cNvSpPr/>
          <p:nvPr/>
        </p:nvSpPr>
        <p:spPr>
          <a:xfrm>
            <a:off x="23213" y="3370822"/>
            <a:ext cx="9097571" cy="2778046"/>
          </a:xfrm>
          <a:prstGeom prst="rect">
            <a:avLst/>
          </a:prstGeom>
          <a:noFill/>
          <a:ln w="6350">
            <a:solidFill>
              <a:srgbClr val="C500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539340" y="3675838"/>
            <a:ext cx="7683088" cy="646331"/>
          </a:xfrm>
          <a:prstGeom prst="rect">
            <a:avLst/>
          </a:prstGeom>
          <a:solidFill>
            <a:schemeClr val="bg1"/>
          </a:solidFill>
          <a:ln>
            <a:solidFill>
              <a:schemeClr val="bg1"/>
            </a:solidFill>
          </a:ln>
          <a:effectLst>
            <a:outerShdw blurRad="50800" dist="38100" dir="2700000" algn="tl" rotWithShape="0">
              <a:prstClr val="black">
                <a:alpha val="40000"/>
              </a:prstClr>
            </a:outerShdw>
          </a:effectLst>
        </p:spPr>
        <p:txBody>
          <a:bodyPr wrap="square">
            <a:spAutoFit/>
          </a:bodyPr>
          <a:lstStyle/>
          <a:p>
            <a:r>
              <a:rPr lang="en-US" dirty="0"/>
              <a:t>Start building the simple workflow in the </a:t>
            </a:r>
            <a:r>
              <a:rPr lang="en-US" b="1" dirty="0"/>
              <a:t>Steps</a:t>
            </a:r>
            <a:r>
              <a:rPr lang="en-US" dirty="0"/>
              <a:t> section.</a:t>
            </a:r>
          </a:p>
          <a:p>
            <a:r>
              <a:rPr lang="en-US" dirty="0"/>
              <a:t>By default you get the </a:t>
            </a:r>
            <a:r>
              <a:rPr lang="en-US" b="1" dirty="0"/>
              <a:t>Start</a:t>
            </a:r>
            <a:r>
              <a:rPr lang="en-US" dirty="0"/>
              <a:t> step and the first step of the Simple workflow.</a:t>
            </a:r>
          </a:p>
        </p:txBody>
      </p:sp>
      <p:sp>
        <p:nvSpPr>
          <p:cNvPr id="19" name="Rectangle 18"/>
          <p:cNvSpPr/>
          <p:nvPr/>
        </p:nvSpPr>
        <p:spPr>
          <a:xfrm>
            <a:off x="5004048" y="5614311"/>
            <a:ext cx="792088" cy="3600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Connecteur en angle 12"/>
          <p:cNvCxnSpPr>
            <a:stCxn id="16" idx="2"/>
            <a:endCxn id="15" idx="0"/>
          </p:cNvCxnSpPr>
          <p:nvPr/>
        </p:nvCxnSpPr>
        <p:spPr>
          <a:xfrm rot="5400000">
            <a:off x="5346635" y="1280032"/>
            <a:ext cx="333306" cy="1869928"/>
          </a:xfrm>
          <a:prstGeom prst="bentConnector3">
            <a:avLst>
              <a:gd name="adj1" fmla="val 61551"/>
            </a:avLst>
          </a:prstGeom>
          <a:ln>
            <a:tailEnd type="triangle"/>
          </a:ln>
        </p:spPr>
        <p:style>
          <a:lnRef idx="1">
            <a:schemeClr val="accent6"/>
          </a:lnRef>
          <a:fillRef idx="0">
            <a:schemeClr val="accent6"/>
          </a:fillRef>
          <a:effectRef idx="0">
            <a:schemeClr val="accent6"/>
          </a:effectRef>
          <a:fontRef idx="minor">
            <a:schemeClr val="tx1"/>
          </a:fontRef>
        </p:style>
      </p:cxnSp>
      <p:sp>
        <p:nvSpPr>
          <p:cNvPr id="21" name="Footer Placeholder 3">
            <a:extLst>
              <a:ext uri="{FF2B5EF4-FFF2-40B4-BE49-F238E27FC236}">
                <a16:creationId xmlns:a16="http://schemas.microsoft.com/office/drawing/2014/main" xmlns="" id="{B7053708-36AA-47FF-906C-44A00391F7CC}"/>
              </a:ext>
            </a:extLst>
          </p:cNvPr>
          <p:cNvSpPr>
            <a:spLocks noGrp="1"/>
          </p:cNvSpPr>
          <p:nvPr>
            <p:ph type="ftr" sz="quarter" idx="11"/>
          </p:nvPr>
        </p:nvSpPr>
        <p:spPr>
          <a:xfrm>
            <a:off x="5638800" y="6416679"/>
            <a:ext cx="2895600" cy="365125"/>
          </a:xfrm>
        </p:spPr>
        <p:txBody>
          <a:bodyPr/>
          <a:lstStyle/>
          <a:p>
            <a:r>
              <a:rPr lang="en-US" dirty="0"/>
              <a:t>© 2018 </a:t>
            </a:r>
            <a:r>
              <a:rPr lang="en-US" dirty="0" err="1"/>
              <a:t>Planisware</a:t>
            </a:r>
            <a:endParaRPr lang="en-US" dirty="0"/>
          </a:p>
        </p:txBody>
      </p:sp>
      <p:sp>
        <p:nvSpPr>
          <p:cNvPr id="22" name="Slide Number Placeholder 4">
            <a:extLst>
              <a:ext uri="{FF2B5EF4-FFF2-40B4-BE49-F238E27FC236}">
                <a16:creationId xmlns:a16="http://schemas.microsoft.com/office/drawing/2014/main" xmlns="" id="{338AA120-CDB4-4233-9811-740DD8962497}"/>
              </a:ext>
            </a:extLst>
          </p:cNvPr>
          <p:cNvSpPr>
            <a:spLocks noGrp="1"/>
          </p:cNvSpPr>
          <p:nvPr>
            <p:ph type="sldNum" sz="quarter" idx="12"/>
          </p:nvPr>
        </p:nvSpPr>
        <p:spPr>
          <a:xfrm>
            <a:off x="8610600" y="6416679"/>
            <a:ext cx="457200" cy="365125"/>
          </a:xfrm>
        </p:spPr>
        <p:txBody>
          <a:bodyPr/>
          <a:lstStyle/>
          <a:p>
            <a:fld id="{AA6609B8-1C18-4083-9988-A5F5F3686A15}" type="slidenum">
              <a:rPr lang="en-US" smtClean="0"/>
              <a:pPr/>
              <a:t>236</a:t>
            </a:fld>
            <a:endParaRPr lang="en-US" dirty="0"/>
          </a:p>
        </p:txBody>
      </p:sp>
    </p:spTree>
    <p:extLst>
      <p:ext uri="{BB962C8B-B14F-4D97-AF65-F5344CB8AC3E}">
        <p14:creationId xmlns:p14="http://schemas.microsoft.com/office/powerpoint/2010/main" val="847209386"/>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34"/>
          <p:cNvPicPr>
            <a:picLocks noChangeAspect="1"/>
          </p:cNvPicPr>
          <p:nvPr/>
        </p:nvPicPr>
        <p:blipFill>
          <a:blip r:embed="rId2"/>
          <a:stretch>
            <a:fillRect/>
          </a:stretch>
        </p:blipFill>
        <p:spPr>
          <a:xfrm>
            <a:off x="152400" y="1581159"/>
            <a:ext cx="8884737" cy="4319771"/>
          </a:xfrm>
          <a:prstGeom prst="rect">
            <a:avLst/>
          </a:prstGeom>
        </p:spPr>
      </p:pic>
      <p:sp>
        <p:nvSpPr>
          <p:cNvPr id="2" name="Title 1"/>
          <p:cNvSpPr>
            <a:spLocks noGrp="1"/>
          </p:cNvSpPr>
          <p:nvPr>
            <p:ph type="title"/>
          </p:nvPr>
        </p:nvSpPr>
        <p:spPr/>
        <p:txBody>
          <a:bodyPr/>
          <a:lstStyle/>
          <a:p>
            <a:r>
              <a:rPr lang="en-US" noProof="0" dirty="0"/>
              <a:t>Build your workflow</a:t>
            </a:r>
          </a:p>
        </p:txBody>
      </p:sp>
      <p:sp>
        <p:nvSpPr>
          <p:cNvPr id="3" name="Content Placeholder 2"/>
          <p:cNvSpPr>
            <a:spLocks noGrp="1"/>
          </p:cNvSpPr>
          <p:nvPr>
            <p:ph idx="1"/>
          </p:nvPr>
        </p:nvSpPr>
        <p:spPr/>
        <p:txBody>
          <a:bodyPr/>
          <a:lstStyle/>
          <a:p>
            <a:r>
              <a:rPr lang="en-US" noProof="0" dirty="0"/>
              <a:t>Create the first step</a:t>
            </a:r>
          </a:p>
        </p:txBody>
      </p:sp>
      <p:sp>
        <p:nvSpPr>
          <p:cNvPr id="8" name="ZoneTexte 2"/>
          <p:cNvSpPr txBox="1"/>
          <p:nvPr/>
        </p:nvSpPr>
        <p:spPr>
          <a:xfrm>
            <a:off x="1799978" y="5645958"/>
            <a:ext cx="5112568" cy="923330"/>
          </a:xfrm>
          <a:prstGeom prst="rect">
            <a:avLst/>
          </a:prstGeom>
          <a:solidFill>
            <a:schemeClr val="bg1"/>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dirty="0"/>
              <a:t>Specify </a:t>
            </a:r>
            <a:r>
              <a:rPr lang="en-US" b="1" dirty="0"/>
              <a:t>Informed</a:t>
            </a:r>
            <a:r>
              <a:rPr lang="en-US" dirty="0"/>
              <a:t> user(s): the user(s) receiving emails when action is executed.</a:t>
            </a:r>
          </a:p>
          <a:p>
            <a:r>
              <a:rPr lang="en-US" dirty="0"/>
              <a:t>The list of </a:t>
            </a:r>
            <a:r>
              <a:rPr lang="en-US" b="1" dirty="0"/>
              <a:t>Informed</a:t>
            </a:r>
            <a:r>
              <a:rPr lang="en-US" dirty="0"/>
              <a:t> is plugged on the roles.</a:t>
            </a:r>
          </a:p>
        </p:txBody>
      </p:sp>
      <p:sp>
        <p:nvSpPr>
          <p:cNvPr id="9" name="Rectangle 8"/>
          <p:cNvSpPr/>
          <p:nvPr/>
        </p:nvSpPr>
        <p:spPr>
          <a:xfrm>
            <a:off x="3766230" y="2532157"/>
            <a:ext cx="2787943" cy="369332"/>
          </a:xfrm>
          <a:prstGeom prst="rect">
            <a:avLst/>
          </a:prstGeom>
          <a:solidFill>
            <a:schemeClr val="bg1"/>
          </a:solidFill>
          <a:ln>
            <a:solidFill>
              <a:schemeClr val="bg1"/>
            </a:solidFill>
          </a:ln>
          <a:effectLst>
            <a:outerShdw blurRad="50800" dist="38100" dir="2700000" algn="tl" rotWithShape="0">
              <a:prstClr val="black">
                <a:alpha val="40000"/>
              </a:prstClr>
            </a:outerShdw>
          </a:effectLst>
        </p:spPr>
        <p:txBody>
          <a:bodyPr wrap="none">
            <a:spAutoFit/>
          </a:bodyPr>
          <a:lstStyle/>
          <a:p>
            <a:r>
              <a:rPr lang="en-US" dirty="0"/>
              <a:t>Enter a label for the </a:t>
            </a:r>
            <a:r>
              <a:rPr lang="en-US" b="1" dirty="0"/>
              <a:t>Step</a:t>
            </a:r>
            <a:r>
              <a:rPr lang="en-US" dirty="0"/>
              <a:t>.</a:t>
            </a:r>
          </a:p>
        </p:txBody>
      </p:sp>
      <p:sp>
        <p:nvSpPr>
          <p:cNvPr id="10" name="Rectangle 9"/>
          <p:cNvSpPr/>
          <p:nvPr/>
        </p:nvSpPr>
        <p:spPr>
          <a:xfrm>
            <a:off x="7420772" y="2767446"/>
            <a:ext cx="1619068" cy="310755"/>
          </a:xfrm>
          <a:prstGeom prst="rect">
            <a:avLst/>
          </a:prstGeom>
          <a:noFill/>
          <a:ln>
            <a:solidFill>
              <a:srgbClr val="C500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Connecteur en angle 11"/>
          <p:cNvCxnSpPr>
            <a:stCxn id="9" idx="3"/>
            <a:endCxn id="10" idx="1"/>
          </p:cNvCxnSpPr>
          <p:nvPr/>
        </p:nvCxnSpPr>
        <p:spPr>
          <a:xfrm>
            <a:off x="6554173" y="2716823"/>
            <a:ext cx="866599" cy="206001"/>
          </a:xfrm>
          <a:prstGeom prst="bentConnector3">
            <a:avLst/>
          </a:prstGeom>
          <a:ln>
            <a:solidFill>
              <a:srgbClr val="C5007B"/>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441605" y="2982551"/>
            <a:ext cx="5112568" cy="923330"/>
          </a:xfrm>
          <a:prstGeom prst="rect">
            <a:avLst/>
          </a:prstGeom>
          <a:solidFill>
            <a:schemeClr val="bg1"/>
          </a:solidFill>
          <a:ln>
            <a:solidFill>
              <a:schemeClr val="bg1"/>
            </a:solidFill>
          </a:ln>
          <a:effectLst>
            <a:outerShdw blurRad="50800" dist="38100" dir="2700000" algn="tl" rotWithShape="0">
              <a:prstClr val="black">
                <a:alpha val="40000"/>
              </a:prstClr>
            </a:outerShdw>
          </a:effectLst>
        </p:spPr>
        <p:txBody>
          <a:bodyPr wrap="square">
            <a:spAutoFit/>
          </a:bodyPr>
          <a:lstStyle/>
          <a:p>
            <a:r>
              <a:rPr lang="en-US" dirty="0"/>
              <a:t>Specify </a:t>
            </a:r>
            <a:r>
              <a:rPr lang="en-US" b="1" dirty="0"/>
              <a:t>Responsible</a:t>
            </a:r>
            <a:r>
              <a:rPr lang="en-US" dirty="0"/>
              <a:t> user(s) for the </a:t>
            </a:r>
            <a:r>
              <a:rPr lang="en-US" b="1" dirty="0"/>
              <a:t>Step</a:t>
            </a:r>
            <a:r>
              <a:rPr lang="en-US" dirty="0"/>
              <a:t>: the user(s) in charge of executing the action. </a:t>
            </a:r>
          </a:p>
          <a:p>
            <a:r>
              <a:rPr lang="en-US" dirty="0"/>
              <a:t>The list of </a:t>
            </a:r>
            <a:r>
              <a:rPr lang="en-US" b="1" dirty="0"/>
              <a:t>Responsible</a:t>
            </a:r>
            <a:r>
              <a:rPr lang="en-US" dirty="0"/>
              <a:t> is plugged on the roles.</a:t>
            </a:r>
          </a:p>
        </p:txBody>
      </p:sp>
      <p:cxnSp>
        <p:nvCxnSpPr>
          <p:cNvPr id="13" name="Connecteur en angle 19"/>
          <p:cNvCxnSpPr>
            <a:stCxn id="12" idx="3"/>
            <a:endCxn id="18" idx="1"/>
          </p:cNvCxnSpPr>
          <p:nvPr/>
        </p:nvCxnSpPr>
        <p:spPr>
          <a:xfrm flipV="1">
            <a:off x="6554173" y="3396916"/>
            <a:ext cx="865779" cy="47300"/>
          </a:xfrm>
          <a:prstGeom prst="bentConnector3">
            <a:avLst/>
          </a:prstGeom>
          <a:ln>
            <a:solidFill>
              <a:srgbClr val="C5007B"/>
            </a:solidFill>
            <a:tailEnd type="triangle"/>
          </a:ln>
        </p:spPr>
        <p:style>
          <a:lnRef idx="1">
            <a:schemeClr val="accent1"/>
          </a:lnRef>
          <a:fillRef idx="0">
            <a:schemeClr val="accent1"/>
          </a:fillRef>
          <a:effectRef idx="0">
            <a:schemeClr val="accent1"/>
          </a:effectRef>
          <a:fontRef idx="minor">
            <a:schemeClr val="tx1"/>
          </a:fontRef>
        </p:style>
      </p:cxnSp>
      <p:cxnSp>
        <p:nvCxnSpPr>
          <p:cNvPr id="14" name="Connecteur en angle 21"/>
          <p:cNvCxnSpPr>
            <a:stCxn id="8" idx="3"/>
            <a:endCxn id="19" idx="1"/>
          </p:cNvCxnSpPr>
          <p:nvPr/>
        </p:nvCxnSpPr>
        <p:spPr>
          <a:xfrm flipV="1">
            <a:off x="6912546" y="3882005"/>
            <a:ext cx="504062" cy="2225618"/>
          </a:xfrm>
          <a:prstGeom prst="bentConnector3">
            <a:avLst/>
          </a:prstGeom>
          <a:ln>
            <a:solidFill>
              <a:srgbClr val="C5007B"/>
            </a:solidFill>
            <a:tailEnd type="triangle"/>
          </a:ln>
        </p:spPr>
        <p:style>
          <a:lnRef idx="1">
            <a:schemeClr val="accent1"/>
          </a:lnRef>
          <a:fillRef idx="0">
            <a:schemeClr val="accent1"/>
          </a:fillRef>
          <a:effectRef idx="0">
            <a:schemeClr val="accent1"/>
          </a:effectRef>
          <a:fontRef idx="minor">
            <a:schemeClr val="tx1"/>
          </a:fontRef>
        </p:style>
      </p:cxnSp>
      <p:sp>
        <p:nvSpPr>
          <p:cNvPr id="15" name="ZoneTexte 22"/>
          <p:cNvSpPr txBox="1"/>
          <p:nvPr/>
        </p:nvSpPr>
        <p:spPr>
          <a:xfrm>
            <a:off x="7416608" y="4179064"/>
            <a:ext cx="1404448" cy="1169551"/>
          </a:xfrm>
          <a:prstGeom prst="rect">
            <a:avLst/>
          </a:prstGeom>
          <a:solidFill>
            <a:schemeClr val="bg1"/>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stStyle>
          <a:p>
            <a:r>
              <a:rPr lang="en-US" sz="1400" dirty="0"/>
              <a:t>When doing modifications on the current </a:t>
            </a:r>
            <a:r>
              <a:rPr lang="en-US" sz="1400" b="1" dirty="0"/>
              <a:t>Step</a:t>
            </a:r>
            <a:r>
              <a:rPr lang="en-US" sz="1400" dirty="0"/>
              <a:t> you need to save them.</a:t>
            </a:r>
          </a:p>
        </p:txBody>
      </p:sp>
      <p:cxnSp>
        <p:nvCxnSpPr>
          <p:cNvPr id="16" name="Connecteur en angle 27"/>
          <p:cNvCxnSpPr/>
          <p:nvPr/>
        </p:nvCxnSpPr>
        <p:spPr>
          <a:xfrm flipH="1">
            <a:off x="8118832" y="5367226"/>
            <a:ext cx="9220" cy="232729"/>
          </a:xfrm>
          <a:prstGeom prst="straightConnector1">
            <a:avLst/>
          </a:prstGeom>
          <a:ln>
            <a:solidFill>
              <a:srgbClr val="C5007B"/>
            </a:solidFill>
            <a:tailEnd type="triangle"/>
          </a:ln>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6012160" y="5049278"/>
            <a:ext cx="2088232" cy="4320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7419952" y="3249194"/>
            <a:ext cx="1619888" cy="295443"/>
          </a:xfrm>
          <a:prstGeom prst="rect">
            <a:avLst/>
          </a:prstGeom>
          <a:noFill/>
          <a:ln>
            <a:solidFill>
              <a:srgbClr val="C500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7416608" y="3734728"/>
            <a:ext cx="1631324" cy="294553"/>
          </a:xfrm>
          <a:prstGeom prst="rect">
            <a:avLst/>
          </a:prstGeom>
          <a:noFill/>
          <a:ln>
            <a:solidFill>
              <a:srgbClr val="C500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ZoneTexte 19"/>
          <p:cNvSpPr txBox="1"/>
          <p:nvPr/>
        </p:nvSpPr>
        <p:spPr>
          <a:xfrm>
            <a:off x="4433994" y="4452829"/>
            <a:ext cx="1959239" cy="677108"/>
          </a:xfrm>
          <a:prstGeom prst="rect">
            <a:avLst/>
          </a:prstGeom>
          <a:solidFill>
            <a:schemeClr val="bg1"/>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dirty="0"/>
              <a:t>Click on the </a:t>
            </a:r>
            <a:r>
              <a:rPr lang="en-US" sz="2000" b="1" dirty="0"/>
              <a:t>+</a:t>
            </a:r>
            <a:r>
              <a:rPr lang="en-US" dirty="0"/>
              <a:t> to add a new step.</a:t>
            </a:r>
          </a:p>
        </p:txBody>
      </p:sp>
      <p:sp>
        <p:nvSpPr>
          <p:cNvPr id="20" name="Footer Placeholder 3">
            <a:extLst>
              <a:ext uri="{FF2B5EF4-FFF2-40B4-BE49-F238E27FC236}">
                <a16:creationId xmlns:a16="http://schemas.microsoft.com/office/drawing/2014/main" xmlns="" id="{CAB8C981-2293-46F1-9DE2-A309031EF1E9}"/>
              </a:ext>
            </a:extLst>
          </p:cNvPr>
          <p:cNvSpPr>
            <a:spLocks noGrp="1"/>
          </p:cNvSpPr>
          <p:nvPr>
            <p:ph type="ftr" sz="quarter" idx="11"/>
          </p:nvPr>
        </p:nvSpPr>
        <p:spPr>
          <a:xfrm>
            <a:off x="5638800" y="6416679"/>
            <a:ext cx="2895600" cy="365125"/>
          </a:xfrm>
        </p:spPr>
        <p:txBody>
          <a:bodyPr/>
          <a:lstStyle/>
          <a:p>
            <a:r>
              <a:rPr lang="en-US" dirty="0"/>
              <a:t>© 2018 </a:t>
            </a:r>
            <a:r>
              <a:rPr lang="en-US" dirty="0" err="1"/>
              <a:t>Planisware</a:t>
            </a:r>
            <a:endParaRPr lang="en-US" dirty="0"/>
          </a:p>
        </p:txBody>
      </p:sp>
      <p:sp>
        <p:nvSpPr>
          <p:cNvPr id="21" name="Slide Number Placeholder 4">
            <a:extLst>
              <a:ext uri="{FF2B5EF4-FFF2-40B4-BE49-F238E27FC236}">
                <a16:creationId xmlns:a16="http://schemas.microsoft.com/office/drawing/2014/main" xmlns="" id="{19C2C513-EE9A-4FCF-9D13-8B22FC8C2A4B}"/>
              </a:ext>
            </a:extLst>
          </p:cNvPr>
          <p:cNvSpPr>
            <a:spLocks noGrp="1"/>
          </p:cNvSpPr>
          <p:nvPr>
            <p:ph type="sldNum" sz="quarter" idx="12"/>
          </p:nvPr>
        </p:nvSpPr>
        <p:spPr>
          <a:xfrm>
            <a:off x="8610600" y="6416679"/>
            <a:ext cx="457200" cy="365125"/>
          </a:xfrm>
        </p:spPr>
        <p:txBody>
          <a:bodyPr/>
          <a:lstStyle/>
          <a:p>
            <a:fld id="{AA6609B8-1C18-4083-9988-A5F5F3686A15}" type="slidenum">
              <a:rPr lang="en-US" smtClean="0"/>
              <a:pPr/>
              <a:t>237</a:t>
            </a:fld>
            <a:endParaRPr lang="en-US" dirty="0"/>
          </a:p>
        </p:txBody>
      </p:sp>
    </p:spTree>
    <p:extLst>
      <p:ext uri="{BB962C8B-B14F-4D97-AF65-F5344CB8AC3E}">
        <p14:creationId xmlns:p14="http://schemas.microsoft.com/office/powerpoint/2010/main" val="1359438198"/>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p:cNvPicPr>
            <a:picLocks noChangeAspect="1"/>
          </p:cNvPicPr>
          <p:nvPr/>
        </p:nvPicPr>
        <p:blipFill>
          <a:blip r:embed="rId2"/>
          <a:stretch>
            <a:fillRect/>
          </a:stretch>
        </p:blipFill>
        <p:spPr>
          <a:xfrm>
            <a:off x="0" y="2004230"/>
            <a:ext cx="9144000" cy="3524949"/>
          </a:xfrm>
          <a:prstGeom prst="rect">
            <a:avLst/>
          </a:prstGeom>
        </p:spPr>
      </p:pic>
      <p:sp>
        <p:nvSpPr>
          <p:cNvPr id="2" name="Title 1"/>
          <p:cNvSpPr>
            <a:spLocks noGrp="1"/>
          </p:cNvSpPr>
          <p:nvPr>
            <p:ph type="title"/>
          </p:nvPr>
        </p:nvSpPr>
        <p:spPr/>
        <p:txBody>
          <a:bodyPr/>
          <a:lstStyle/>
          <a:p>
            <a:r>
              <a:rPr lang="en-US" noProof="0" dirty="0"/>
              <a:t>Build your workflow</a:t>
            </a:r>
          </a:p>
        </p:txBody>
      </p:sp>
      <p:sp>
        <p:nvSpPr>
          <p:cNvPr id="3" name="Content Placeholder 2"/>
          <p:cNvSpPr>
            <a:spLocks noGrp="1"/>
          </p:cNvSpPr>
          <p:nvPr>
            <p:ph idx="1"/>
          </p:nvPr>
        </p:nvSpPr>
        <p:spPr/>
        <p:txBody>
          <a:bodyPr/>
          <a:lstStyle/>
          <a:p>
            <a:r>
              <a:rPr lang="en-US" noProof="0" dirty="0"/>
              <a:t>Create action linked to the step by clicking the  	shape </a:t>
            </a:r>
          </a:p>
        </p:txBody>
      </p:sp>
      <p:sp>
        <p:nvSpPr>
          <p:cNvPr id="5" name="Diamond 4"/>
          <p:cNvSpPr/>
          <p:nvPr/>
        </p:nvSpPr>
        <p:spPr>
          <a:xfrm>
            <a:off x="6805061" y="1167939"/>
            <a:ext cx="192505" cy="192505"/>
          </a:xfrm>
          <a:prstGeom prst="diamond">
            <a:avLst/>
          </a:prstGeom>
          <a:solidFill>
            <a:schemeClr val="bg1">
              <a:lumMod val="8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ZoneTexte 7"/>
          <p:cNvSpPr txBox="1"/>
          <p:nvPr/>
        </p:nvSpPr>
        <p:spPr>
          <a:xfrm>
            <a:off x="162335" y="1940281"/>
            <a:ext cx="5832648" cy="646331"/>
          </a:xfrm>
          <a:prstGeom prst="rect">
            <a:avLst/>
          </a:prstGeom>
          <a:solidFill>
            <a:schemeClr val="bg1"/>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dirty="0"/>
              <a:t>Modify the label of the action. This will be the label of the workflow button.</a:t>
            </a:r>
          </a:p>
        </p:txBody>
      </p:sp>
      <p:sp>
        <p:nvSpPr>
          <p:cNvPr id="11" name="Rectangle 10"/>
          <p:cNvSpPr/>
          <p:nvPr/>
        </p:nvSpPr>
        <p:spPr>
          <a:xfrm>
            <a:off x="7229294" y="2249100"/>
            <a:ext cx="1914706" cy="289913"/>
          </a:xfrm>
          <a:prstGeom prst="rect">
            <a:avLst/>
          </a:prstGeom>
          <a:noFill/>
          <a:ln>
            <a:solidFill>
              <a:srgbClr val="C500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7229294" y="2562643"/>
            <a:ext cx="1910858" cy="469293"/>
          </a:xfrm>
          <a:prstGeom prst="rect">
            <a:avLst/>
          </a:prstGeom>
          <a:noFill/>
          <a:ln>
            <a:solidFill>
              <a:srgbClr val="C500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Connecteur en angle 12"/>
          <p:cNvCxnSpPr>
            <a:stCxn id="10" idx="3"/>
            <a:endCxn id="11" idx="1"/>
          </p:cNvCxnSpPr>
          <p:nvPr/>
        </p:nvCxnSpPr>
        <p:spPr>
          <a:xfrm>
            <a:off x="5994983" y="2263447"/>
            <a:ext cx="1234311" cy="130610"/>
          </a:xfrm>
          <a:prstGeom prst="bentConnector3">
            <a:avLst/>
          </a:prstGeom>
          <a:ln>
            <a:solidFill>
              <a:srgbClr val="C5007B"/>
            </a:solidFill>
            <a:tailEnd type="triangle"/>
          </a:ln>
        </p:spPr>
        <p:style>
          <a:lnRef idx="1">
            <a:schemeClr val="accent1"/>
          </a:lnRef>
          <a:fillRef idx="0">
            <a:schemeClr val="accent1"/>
          </a:fillRef>
          <a:effectRef idx="0">
            <a:schemeClr val="accent1"/>
          </a:effectRef>
          <a:fontRef idx="minor">
            <a:schemeClr val="tx1"/>
          </a:fontRef>
        </p:style>
      </p:cxnSp>
      <p:sp>
        <p:nvSpPr>
          <p:cNvPr id="14" name="ZoneTexte 13"/>
          <p:cNvSpPr txBox="1"/>
          <p:nvPr/>
        </p:nvSpPr>
        <p:spPr>
          <a:xfrm>
            <a:off x="106684" y="2690626"/>
            <a:ext cx="5824556" cy="923330"/>
          </a:xfrm>
          <a:prstGeom prst="rect">
            <a:avLst/>
          </a:prstGeom>
          <a:solidFill>
            <a:schemeClr val="bg1"/>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stStyle>
          <a:p>
            <a:r>
              <a:rPr lang="en-US" dirty="0"/>
              <a:t>Define an activation condition so the action will be executable only if the object on which the workflow is defined matches the condition.</a:t>
            </a:r>
          </a:p>
        </p:txBody>
      </p:sp>
      <p:cxnSp>
        <p:nvCxnSpPr>
          <p:cNvPr id="15" name="Connecteur en angle 19"/>
          <p:cNvCxnSpPr>
            <a:stCxn id="14" idx="3"/>
            <a:endCxn id="12" idx="1"/>
          </p:cNvCxnSpPr>
          <p:nvPr/>
        </p:nvCxnSpPr>
        <p:spPr>
          <a:xfrm flipV="1">
            <a:off x="5931240" y="2797290"/>
            <a:ext cx="1298054" cy="355001"/>
          </a:xfrm>
          <a:prstGeom prst="bentConnector3">
            <a:avLst/>
          </a:prstGeom>
          <a:ln>
            <a:solidFill>
              <a:srgbClr val="C5007B"/>
            </a:solidFill>
            <a:tailEnd type="triangle"/>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7238918" y="3032886"/>
            <a:ext cx="1908273" cy="455176"/>
          </a:xfrm>
          <a:prstGeom prst="rect">
            <a:avLst/>
          </a:prstGeom>
          <a:noFill/>
          <a:ln>
            <a:solidFill>
              <a:srgbClr val="C500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7235727" y="3507420"/>
            <a:ext cx="1908273" cy="416055"/>
          </a:xfrm>
          <a:prstGeom prst="rect">
            <a:avLst/>
          </a:prstGeom>
          <a:noFill/>
          <a:ln>
            <a:solidFill>
              <a:srgbClr val="C500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ZoneTexte 20"/>
          <p:cNvSpPr txBox="1"/>
          <p:nvPr/>
        </p:nvSpPr>
        <p:spPr>
          <a:xfrm>
            <a:off x="115596" y="4716000"/>
            <a:ext cx="5824556" cy="646331"/>
          </a:xfrm>
          <a:prstGeom prst="rect">
            <a:avLst/>
          </a:prstGeom>
          <a:solidFill>
            <a:schemeClr val="bg1"/>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stStyle>
          <a:p>
            <a:r>
              <a:rPr lang="en-US" dirty="0"/>
              <a:t>Enter a message when action is executed on an object that does not match the condition.</a:t>
            </a:r>
          </a:p>
        </p:txBody>
      </p:sp>
      <p:cxnSp>
        <p:nvCxnSpPr>
          <p:cNvPr id="19" name="Connecteur en angle 15"/>
          <p:cNvCxnSpPr>
            <a:stCxn id="18" idx="3"/>
            <a:endCxn id="16" idx="1"/>
          </p:cNvCxnSpPr>
          <p:nvPr/>
        </p:nvCxnSpPr>
        <p:spPr>
          <a:xfrm flipV="1">
            <a:off x="5940152" y="3260474"/>
            <a:ext cx="1298766" cy="1778692"/>
          </a:xfrm>
          <a:prstGeom prst="bentConnector3">
            <a:avLst/>
          </a:prstGeom>
          <a:ln>
            <a:solidFill>
              <a:srgbClr val="C5007B"/>
            </a:solidFill>
            <a:tailEnd type="triangle"/>
          </a:ln>
        </p:spPr>
        <p:style>
          <a:lnRef idx="1">
            <a:schemeClr val="accent1"/>
          </a:lnRef>
          <a:fillRef idx="0">
            <a:schemeClr val="accent1"/>
          </a:fillRef>
          <a:effectRef idx="0">
            <a:schemeClr val="accent1"/>
          </a:effectRef>
          <a:fontRef idx="minor">
            <a:schemeClr val="tx1"/>
          </a:fontRef>
        </p:style>
      </p:cxnSp>
      <p:sp>
        <p:nvSpPr>
          <p:cNvPr id="20" name="Rectangle 19"/>
          <p:cNvSpPr/>
          <p:nvPr/>
        </p:nvSpPr>
        <p:spPr>
          <a:xfrm>
            <a:off x="4356819" y="3663999"/>
            <a:ext cx="720080" cy="557926"/>
          </a:xfrm>
          <a:prstGeom prst="rect">
            <a:avLst/>
          </a:prstGeom>
          <a:noFill/>
          <a:ln>
            <a:solidFill>
              <a:srgbClr val="C500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ZoneTexte 22"/>
          <p:cNvSpPr txBox="1"/>
          <p:nvPr/>
        </p:nvSpPr>
        <p:spPr>
          <a:xfrm>
            <a:off x="114776" y="5569063"/>
            <a:ext cx="5824556" cy="646331"/>
          </a:xfrm>
          <a:prstGeom prst="rect">
            <a:avLst/>
          </a:prstGeom>
          <a:solidFill>
            <a:schemeClr val="bg1"/>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stStyle>
          <a:p>
            <a:r>
              <a:rPr lang="en-US" dirty="0"/>
              <a:t>It is possible to set a value on an attribute as soon as the action is executed.</a:t>
            </a:r>
          </a:p>
        </p:txBody>
      </p:sp>
      <p:cxnSp>
        <p:nvCxnSpPr>
          <p:cNvPr id="22" name="Connecteur en angle 24"/>
          <p:cNvCxnSpPr>
            <a:stCxn id="21" idx="3"/>
            <a:endCxn id="17" idx="1"/>
          </p:cNvCxnSpPr>
          <p:nvPr/>
        </p:nvCxnSpPr>
        <p:spPr>
          <a:xfrm flipV="1">
            <a:off x="5939332" y="3715448"/>
            <a:ext cx="1296395" cy="2176781"/>
          </a:xfrm>
          <a:prstGeom prst="bentConnector3">
            <a:avLst>
              <a:gd name="adj1" fmla="val 70047"/>
            </a:avLst>
          </a:prstGeom>
          <a:ln>
            <a:solidFill>
              <a:srgbClr val="C5007B"/>
            </a:solidFill>
            <a:tailEnd type="triangle"/>
          </a:ln>
        </p:spPr>
        <p:style>
          <a:lnRef idx="1">
            <a:schemeClr val="accent1"/>
          </a:lnRef>
          <a:fillRef idx="0">
            <a:schemeClr val="accent1"/>
          </a:fillRef>
          <a:effectRef idx="0">
            <a:schemeClr val="accent1"/>
          </a:effectRef>
          <a:fontRef idx="minor">
            <a:schemeClr val="tx1"/>
          </a:fontRef>
        </p:style>
      </p:cxnSp>
      <p:sp>
        <p:nvSpPr>
          <p:cNvPr id="23" name="ZoneTexte 26"/>
          <p:cNvSpPr txBox="1"/>
          <p:nvPr/>
        </p:nvSpPr>
        <p:spPr>
          <a:xfrm>
            <a:off x="1554027" y="6399837"/>
            <a:ext cx="4084773" cy="369332"/>
          </a:xfrm>
          <a:prstGeom prst="rect">
            <a:avLst/>
          </a:prstGeom>
          <a:solidFill>
            <a:schemeClr val="bg1"/>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stStyle>
          <a:p>
            <a:r>
              <a:rPr lang="en-US" dirty="0"/>
              <a:t>Do not forget to save all modifications.</a:t>
            </a:r>
          </a:p>
        </p:txBody>
      </p:sp>
      <p:cxnSp>
        <p:nvCxnSpPr>
          <p:cNvPr id="24" name="Connecteur en angle 28"/>
          <p:cNvCxnSpPr>
            <a:stCxn id="23" idx="3"/>
          </p:cNvCxnSpPr>
          <p:nvPr/>
        </p:nvCxnSpPr>
        <p:spPr>
          <a:xfrm flipV="1">
            <a:off x="5638800" y="5529179"/>
            <a:ext cx="2819400" cy="1055324"/>
          </a:xfrm>
          <a:prstGeom prst="bentConnector3">
            <a:avLst>
              <a:gd name="adj1" fmla="val 100185"/>
            </a:avLst>
          </a:prstGeom>
          <a:ln>
            <a:tailEnd type="triangle"/>
          </a:ln>
        </p:spPr>
        <p:style>
          <a:lnRef idx="1">
            <a:schemeClr val="accent6"/>
          </a:lnRef>
          <a:fillRef idx="0">
            <a:schemeClr val="accent6"/>
          </a:fillRef>
          <a:effectRef idx="0">
            <a:schemeClr val="accent6"/>
          </a:effectRef>
          <a:fontRef idx="minor">
            <a:schemeClr val="tx1"/>
          </a:fontRef>
        </p:style>
      </p:cxnSp>
      <p:sp>
        <p:nvSpPr>
          <p:cNvPr id="25" name="Footer Placeholder 3">
            <a:extLst>
              <a:ext uri="{FF2B5EF4-FFF2-40B4-BE49-F238E27FC236}">
                <a16:creationId xmlns:a16="http://schemas.microsoft.com/office/drawing/2014/main" xmlns="" id="{6B23D985-10D2-4DB4-8EC6-63310AD687DD}"/>
              </a:ext>
            </a:extLst>
          </p:cNvPr>
          <p:cNvSpPr>
            <a:spLocks noGrp="1"/>
          </p:cNvSpPr>
          <p:nvPr>
            <p:ph type="ftr" sz="quarter" idx="11"/>
          </p:nvPr>
        </p:nvSpPr>
        <p:spPr>
          <a:xfrm>
            <a:off x="5638800" y="6416679"/>
            <a:ext cx="2895600" cy="365125"/>
          </a:xfrm>
        </p:spPr>
        <p:txBody>
          <a:bodyPr/>
          <a:lstStyle/>
          <a:p>
            <a:r>
              <a:rPr lang="en-US" dirty="0"/>
              <a:t>© 2018 </a:t>
            </a:r>
            <a:r>
              <a:rPr lang="en-US" dirty="0" err="1"/>
              <a:t>Planisware</a:t>
            </a:r>
            <a:endParaRPr lang="en-US" dirty="0"/>
          </a:p>
        </p:txBody>
      </p:sp>
      <p:sp>
        <p:nvSpPr>
          <p:cNvPr id="26" name="Slide Number Placeholder 4">
            <a:extLst>
              <a:ext uri="{FF2B5EF4-FFF2-40B4-BE49-F238E27FC236}">
                <a16:creationId xmlns:a16="http://schemas.microsoft.com/office/drawing/2014/main" xmlns="" id="{C95A6227-8A61-49B0-9573-8E185A2942BE}"/>
              </a:ext>
            </a:extLst>
          </p:cNvPr>
          <p:cNvSpPr>
            <a:spLocks noGrp="1"/>
          </p:cNvSpPr>
          <p:nvPr>
            <p:ph type="sldNum" sz="quarter" idx="12"/>
          </p:nvPr>
        </p:nvSpPr>
        <p:spPr>
          <a:xfrm>
            <a:off x="8610600" y="6416679"/>
            <a:ext cx="457200" cy="365125"/>
          </a:xfrm>
        </p:spPr>
        <p:txBody>
          <a:bodyPr/>
          <a:lstStyle/>
          <a:p>
            <a:fld id="{AA6609B8-1C18-4083-9988-A5F5F3686A15}" type="slidenum">
              <a:rPr lang="en-US" smtClean="0"/>
              <a:pPr/>
              <a:t>238</a:t>
            </a:fld>
            <a:endParaRPr lang="en-US" dirty="0"/>
          </a:p>
        </p:txBody>
      </p:sp>
    </p:spTree>
    <p:extLst>
      <p:ext uri="{BB962C8B-B14F-4D97-AF65-F5344CB8AC3E}">
        <p14:creationId xmlns:p14="http://schemas.microsoft.com/office/powerpoint/2010/main" val="2071709526"/>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Activate and Publish</a:t>
            </a:r>
          </a:p>
        </p:txBody>
      </p:sp>
      <p:sp>
        <p:nvSpPr>
          <p:cNvPr id="3" name="Content Placeholder 2"/>
          <p:cNvSpPr>
            <a:spLocks noGrp="1"/>
          </p:cNvSpPr>
          <p:nvPr>
            <p:ph idx="1"/>
          </p:nvPr>
        </p:nvSpPr>
        <p:spPr/>
        <p:txBody>
          <a:bodyPr>
            <a:normAutofit lnSpcReduction="10000"/>
          </a:bodyPr>
          <a:lstStyle/>
          <a:p>
            <a:r>
              <a:rPr lang="en-US" noProof="0" dirty="0"/>
              <a:t>Once the complete workflow has been built, it must be </a:t>
            </a:r>
            <a:r>
              <a:rPr lang="en-US" noProof="0" dirty="0">
                <a:solidFill>
                  <a:schemeClr val="accent6">
                    <a:lumMod val="60000"/>
                    <a:lumOff val="40000"/>
                  </a:schemeClr>
                </a:solidFill>
              </a:rPr>
              <a:t>activated</a:t>
            </a:r>
            <a:r>
              <a:rPr lang="en-US" noProof="0" dirty="0"/>
              <a:t> and </a:t>
            </a:r>
            <a:r>
              <a:rPr lang="en-US" noProof="0" dirty="0">
                <a:solidFill>
                  <a:schemeClr val="accent6">
                    <a:lumMod val="60000"/>
                    <a:lumOff val="40000"/>
                  </a:schemeClr>
                </a:solidFill>
              </a:rPr>
              <a:t>published</a:t>
            </a:r>
            <a:r>
              <a:rPr lang="en-US" noProof="0" dirty="0"/>
              <a:t> to work</a:t>
            </a:r>
          </a:p>
          <a:p>
            <a:endParaRPr lang="en-US" noProof="0" dirty="0"/>
          </a:p>
          <a:p>
            <a:endParaRPr lang="en-US" noProof="0" dirty="0"/>
          </a:p>
          <a:p>
            <a:endParaRPr lang="en-US" noProof="0" dirty="0"/>
          </a:p>
          <a:p>
            <a:endParaRPr lang="en-US" noProof="0" dirty="0"/>
          </a:p>
          <a:p>
            <a:endParaRPr lang="en-US" noProof="0" dirty="0"/>
          </a:p>
          <a:p>
            <a:r>
              <a:rPr lang="en-US" noProof="0" dirty="0"/>
              <a:t>Any </a:t>
            </a:r>
            <a:r>
              <a:rPr lang="en-US" b="1" noProof="0" dirty="0"/>
              <a:t>modification</a:t>
            </a:r>
            <a:r>
              <a:rPr lang="en-US" noProof="0" dirty="0"/>
              <a:t> requires save and publish again</a:t>
            </a:r>
          </a:p>
          <a:p>
            <a:r>
              <a:rPr lang="en-US" noProof="0" dirty="0"/>
              <a:t>Workflow will not be applied on objects created before activation and publication of the workflow</a:t>
            </a:r>
          </a:p>
          <a:p>
            <a:r>
              <a:rPr lang="en-US" noProof="0" dirty="0"/>
              <a:t>All active workflows are automatically published on startup of the Intranet server</a:t>
            </a:r>
          </a:p>
          <a:p>
            <a:r>
              <a:rPr lang="en-US" noProof="0" dirty="0"/>
              <a:t>It is not possible to publish an inactive workflow</a:t>
            </a:r>
          </a:p>
        </p:txBody>
      </p:sp>
      <p:pic>
        <p:nvPicPr>
          <p:cNvPr id="4" name="Picture 3"/>
          <p:cNvPicPr>
            <a:picLocks noChangeAspect="1"/>
          </p:cNvPicPr>
          <p:nvPr/>
        </p:nvPicPr>
        <p:blipFill>
          <a:blip r:embed="rId2"/>
          <a:stretch>
            <a:fillRect/>
          </a:stretch>
        </p:blipFill>
        <p:spPr>
          <a:xfrm>
            <a:off x="1709281" y="2146748"/>
            <a:ext cx="4633765" cy="827458"/>
          </a:xfrm>
          <a:prstGeom prst="rect">
            <a:avLst/>
          </a:prstGeom>
        </p:spPr>
      </p:pic>
      <p:sp>
        <p:nvSpPr>
          <p:cNvPr id="5" name="Footer Placeholder 3">
            <a:extLst>
              <a:ext uri="{FF2B5EF4-FFF2-40B4-BE49-F238E27FC236}">
                <a16:creationId xmlns:a16="http://schemas.microsoft.com/office/drawing/2014/main" xmlns="" id="{C96B341D-1D97-4543-A227-6E0F9A14FC44}"/>
              </a:ext>
            </a:extLst>
          </p:cNvPr>
          <p:cNvSpPr>
            <a:spLocks noGrp="1"/>
          </p:cNvSpPr>
          <p:nvPr>
            <p:ph type="ftr" sz="quarter" idx="11"/>
          </p:nvPr>
        </p:nvSpPr>
        <p:spPr>
          <a:xfrm>
            <a:off x="5638800" y="6416679"/>
            <a:ext cx="2895600" cy="365125"/>
          </a:xfrm>
        </p:spPr>
        <p:txBody>
          <a:bodyPr/>
          <a:lstStyle/>
          <a:p>
            <a:r>
              <a:rPr lang="en-US" dirty="0"/>
              <a:t>© 2018 </a:t>
            </a:r>
            <a:r>
              <a:rPr lang="en-US" dirty="0" err="1"/>
              <a:t>Planisware</a:t>
            </a:r>
            <a:endParaRPr lang="en-US" dirty="0"/>
          </a:p>
        </p:txBody>
      </p:sp>
      <p:sp>
        <p:nvSpPr>
          <p:cNvPr id="6" name="Slide Number Placeholder 4">
            <a:extLst>
              <a:ext uri="{FF2B5EF4-FFF2-40B4-BE49-F238E27FC236}">
                <a16:creationId xmlns:a16="http://schemas.microsoft.com/office/drawing/2014/main" xmlns="" id="{496D4214-CE2F-4F3E-B694-D305801153A1}"/>
              </a:ext>
            </a:extLst>
          </p:cNvPr>
          <p:cNvSpPr>
            <a:spLocks noGrp="1"/>
          </p:cNvSpPr>
          <p:nvPr>
            <p:ph type="sldNum" sz="quarter" idx="12"/>
          </p:nvPr>
        </p:nvSpPr>
        <p:spPr>
          <a:xfrm>
            <a:off x="8610600" y="6416679"/>
            <a:ext cx="457200" cy="365125"/>
          </a:xfrm>
        </p:spPr>
        <p:txBody>
          <a:bodyPr/>
          <a:lstStyle/>
          <a:p>
            <a:fld id="{AA6609B8-1C18-4083-9988-A5F5F3686A15}" type="slidenum">
              <a:rPr lang="en-US" smtClean="0"/>
              <a:pPr/>
              <a:t>239</a:t>
            </a:fld>
            <a:endParaRPr lang="en-US" dirty="0"/>
          </a:p>
        </p:txBody>
      </p:sp>
    </p:spTree>
    <p:extLst>
      <p:ext uri="{BB962C8B-B14F-4D97-AF65-F5344CB8AC3E}">
        <p14:creationId xmlns:p14="http://schemas.microsoft.com/office/powerpoint/2010/main" val="34471639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User Attribute Creation </a:t>
            </a:r>
          </a:p>
        </p:txBody>
      </p:sp>
      <p:pic>
        <p:nvPicPr>
          <p:cNvPr id="4" name="Picture 3"/>
          <p:cNvPicPr>
            <a:picLocks noChangeAspect="1"/>
          </p:cNvPicPr>
          <p:nvPr/>
        </p:nvPicPr>
        <p:blipFill>
          <a:blip r:embed="rId2"/>
          <a:stretch>
            <a:fillRect/>
          </a:stretch>
        </p:blipFill>
        <p:spPr>
          <a:xfrm>
            <a:off x="208280" y="858520"/>
            <a:ext cx="8783320" cy="3240041"/>
          </a:xfrm>
          <a:prstGeom prst="rect">
            <a:avLst/>
          </a:prstGeom>
          <a:ln>
            <a:solidFill>
              <a:schemeClr val="accent1"/>
            </a:solidFill>
          </a:ln>
          <a:effectLst>
            <a:outerShdw blurRad="50800" dist="38100" dir="2700000" algn="tl" rotWithShape="0">
              <a:prstClr val="black">
                <a:alpha val="40000"/>
              </a:prstClr>
            </a:outerShdw>
          </a:effectLst>
        </p:spPr>
      </p:pic>
      <p:sp>
        <p:nvSpPr>
          <p:cNvPr id="22" name="TextBox 21"/>
          <p:cNvSpPr txBox="1"/>
          <p:nvPr/>
        </p:nvSpPr>
        <p:spPr>
          <a:xfrm>
            <a:off x="208280" y="4287520"/>
            <a:ext cx="8783320" cy="2031325"/>
          </a:xfrm>
          <a:prstGeom prst="rect">
            <a:avLst/>
          </a:prstGeom>
          <a:noFill/>
        </p:spPr>
        <p:txBody>
          <a:bodyPr wrap="square" rtlCol="0">
            <a:spAutoFit/>
          </a:bodyPr>
          <a:lstStyle/>
          <a:p>
            <a:r>
              <a:rPr lang="en-US" dirty="0">
                <a:solidFill>
                  <a:schemeClr val="tx2"/>
                </a:solidFill>
              </a:rPr>
              <a:t>      Select the relevant object from the analysis</a:t>
            </a:r>
          </a:p>
          <a:p>
            <a:r>
              <a:rPr lang="en-US" dirty="0">
                <a:solidFill>
                  <a:schemeClr val="tx2"/>
                </a:solidFill>
              </a:rPr>
              <a:t>      Click on the + button of the user attribute section to create a new user attribute</a:t>
            </a:r>
          </a:p>
          <a:p>
            <a:r>
              <a:rPr lang="en-US" dirty="0">
                <a:solidFill>
                  <a:schemeClr val="tx2"/>
                </a:solidFill>
              </a:rPr>
              <a:t>      Give your attribute an appropriate Name and Level</a:t>
            </a:r>
          </a:p>
          <a:p>
            <a:r>
              <a:rPr lang="en-US" dirty="0">
                <a:solidFill>
                  <a:schemeClr val="tx2"/>
                </a:solidFill>
              </a:rPr>
              <a:t>         </a:t>
            </a:r>
            <a:r>
              <a:rPr lang="en-US" b="1" dirty="0">
                <a:solidFill>
                  <a:schemeClr val="tx2"/>
                </a:solidFill>
              </a:rPr>
              <a:t>Name</a:t>
            </a:r>
            <a:r>
              <a:rPr lang="en-US" dirty="0">
                <a:solidFill>
                  <a:schemeClr val="tx2"/>
                </a:solidFill>
              </a:rPr>
              <a:t> – Check with your admin to see if you have a naming convention to use</a:t>
            </a:r>
          </a:p>
          <a:p>
            <a:r>
              <a:rPr lang="en-US" dirty="0">
                <a:solidFill>
                  <a:schemeClr val="tx2"/>
                </a:solidFill>
              </a:rPr>
              <a:t>         </a:t>
            </a:r>
            <a:r>
              <a:rPr lang="en-US" b="1" dirty="0">
                <a:solidFill>
                  <a:schemeClr val="tx2"/>
                </a:solidFill>
              </a:rPr>
              <a:t>Label</a:t>
            </a:r>
            <a:r>
              <a:rPr lang="en-US" dirty="0">
                <a:solidFill>
                  <a:schemeClr val="tx2"/>
                </a:solidFill>
              </a:rPr>
              <a:t>  - Use a description that makes it easy for end users to understand</a:t>
            </a:r>
          </a:p>
          <a:p>
            <a:r>
              <a:rPr lang="en-US" dirty="0">
                <a:solidFill>
                  <a:schemeClr val="tx2"/>
                </a:solidFill>
              </a:rPr>
              <a:t>      Select the correct Data Type from the analysis</a:t>
            </a:r>
          </a:p>
          <a:p>
            <a:r>
              <a:rPr lang="en-US" dirty="0">
                <a:solidFill>
                  <a:schemeClr val="tx2"/>
                </a:solidFill>
              </a:rPr>
              <a:t>      Default value of attribute when an object is created</a:t>
            </a:r>
          </a:p>
        </p:txBody>
      </p:sp>
      <p:sp>
        <p:nvSpPr>
          <p:cNvPr id="21" name="Oval 20"/>
          <p:cNvSpPr/>
          <p:nvPr/>
        </p:nvSpPr>
        <p:spPr>
          <a:xfrm>
            <a:off x="325120" y="4344257"/>
            <a:ext cx="259080" cy="2573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30" name="Oval 29"/>
          <p:cNvSpPr/>
          <p:nvPr/>
        </p:nvSpPr>
        <p:spPr>
          <a:xfrm>
            <a:off x="86360" y="1346004"/>
            <a:ext cx="259080" cy="2573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31" name="Oval 30"/>
          <p:cNvSpPr/>
          <p:nvPr/>
        </p:nvSpPr>
        <p:spPr>
          <a:xfrm>
            <a:off x="220980" y="2992977"/>
            <a:ext cx="259080" cy="2573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32" name="Oval 31"/>
          <p:cNvSpPr/>
          <p:nvPr/>
        </p:nvSpPr>
        <p:spPr>
          <a:xfrm>
            <a:off x="325120" y="4653228"/>
            <a:ext cx="259080" cy="2573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33" name="Oval 32"/>
          <p:cNvSpPr/>
          <p:nvPr/>
        </p:nvSpPr>
        <p:spPr>
          <a:xfrm>
            <a:off x="223520" y="3477051"/>
            <a:ext cx="259080" cy="2573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34" name="Oval 33"/>
          <p:cNvSpPr/>
          <p:nvPr/>
        </p:nvSpPr>
        <p:spPr>
          <a:xfrm>
            <a:off x="309418" y="5698109"/>
            <a:ext cx="259080" cy="2573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13" name="Oval 12"/>
          <p:cNvSpPr/>
          <p:nvPr/>
        </p:nvSpPr>
        <p:spPr>
          <a:xfrm>
            <a:off x="325120" y="4965347"/>
            <a:ext cx="259080" cy="2573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14" name="Oval 13"/>
          <p:cNvSpPr/>
          <p:nvPr/>
        </p:nvSpPr>
        <p:spPr>
          <a:xfrm>
            <a:off x="3091642" y="1772920"/>
            <a:ext cx="259080" cy="2573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5" name="Oval 14"/>
          <p:cNvSpPr/>
          <p:nvPr/>
        </p:nvSpPr>
        <p:spPr>
          <a:xfrm>
            <a:off x="325120" y="6036258"/>
            <a:ext cx="259080" cy="2573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16" name="Footer Placeholder 3">
            <a:extLst>
              <a:ext uri="{FF2B5EF4-FFF2-40B4-BE49-F238E27FC236}">
                <a16:creationId xmlns:a16="http://schemas.microsoft.com/office/drawing/2014/main" xmlns="" id="{95CA0F26-A6FD-4E4E-A4A3-B76C933C3ED6}"/>
              </a:ext>
            </a:extLst>
          </p:cNvPr>
          <p:cNvSpPr>
            <a:spLocks noGrp="1"/>
          </p:cNvSpPr>
          <p:nvPr>
            <p:ph type="ftr" sz="quarter" idx="11"/>
          </p:nvPr>
        </p:nvSpPr>
        <p:spPr>
          <a:xfrm>
            <a:off x="5638800" y="6416679"/>
            <a:ext cx="2895600" cy="365125"/>
          </a:xfrm>
        </p:spPr>
        <p:txBody>
          <a:bodyPr/>
          <a:lstStyle/>
          <a:p>
            <a:r>
              <a:rPr lang="en-US" dirty="0"/>
              <a:t>© 2018 </a:t>
            </a:r>
            <a:r>
              <a:rPr lang="en-US" dirty="0" err="1"/>
              <a:t>Planisware</a:t>
            </a:r>
            <a:endParaRPr lang="en-US" dirty="0"/>
          </a:p>
        </p:txBody>
      </p:sp>
      <p:sp>
        <p:nvSpPr>
          <p:cNvPr id="17" name="Slide Number Placeholder 4">
            <a:extLst>
              <a:ext uri="{FF2B5EF4-FFF2-40B4-BE49-F238E27FC236}">
                <a16:creationId xmlns:a16="http://schemas.microsoft.com/office/drawing/2014/main" xmlns="" id="{6DA740F6-27FA-46EF-86EB-473F231EDE82}"/>
              </a:ext>
            </a:extLst>
          </p:cNvPr>
          <p:cNvSpPr>
            <a:spLocks noGrp="1"/>
          </p:cNvSpPr>
          <p:nvPr>
            <p:ph type="sldNum" sz="quarter" idx="12"/>
          </p:nvPr>
        </p:nvSpPr>
        <p:spPr>
          <a:xfrm>
            <a:off x="8610600" y="6416679"/>
            <a:ext cx="457200" cy="365125"/>
          </a:xfrm>
        </p:spPr>
        <p:txBody>
          <a:bodyPr/>
          <a:lstStyle/>
          <a:p>
            <a:fld id="{AA6609B8-1C18-4083-9988-A5F5F3686A15}" type="slidenum">
              <a:rPr lang="en-US" smtClean="0"/>
              <a:pPr/>
              <a:t>24</a:t>
            </a:fld>
            <a:endParaRPr lang="en-US" dirty="0"/>
          </a:p>
        </p:txBody>
      </p:sp>
    </p:spTree>
    <p:extLst>
      <p:ext uri="{BB962C8B-B14F-4D97-AF65-F5344CB8AC3E}">
        <p14:creationId xmlns:p14="http://schemas.microsoft.com/office/powerpoint/2010/main" val="2124187057"/>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More about workflows</a:t>
            </a:r>
          </a:p>
        </p:txBody>
      </p:sp>
      <p:sp>
        <p:nvSpPr>
          <p:cNvPr id="6" name="Content Placeholder 5"/>
          <p:cNvSpPr>
            <a:spLocks noGrp="1"/>
          </p:cNvSpPr>
          <p:nvPr>
            <p:ph idx="1"/>
          </p:nvPr>
        </p:nvSpPr>
        <p:spPr/>
        <p:txBody>
          <a:bodyPr/>
          <a:lstStyle/>
          <a:p>
            <a:pPr>
              <a:spcAft>
                <a:spcPts val="1800"/>
              </a:spcAft>
            </a:pPr>
            <a:r>
              <a:rPr lang="en-US" noProof="0" dirty="0"/>
              <a:t>Drag a step and drop it over another to create new nodes</a:t>
            </a:r>
          </a:p>
          <a:p>
            <a:pPr>
              <a:spcAft>
                <a:spcPts val="1800"/>
              </a:spcAft>
            </a:pPr>
            <a:r>
              <a:rPr lang="en-US" noProof="0" dirty="0"/>
              <a:t>Cannot create cycles</a:t>
            </a:r>
          </a:p>
          <a:p>
            <a:pPr>
              <a:spcAft>
                <a:spcPts val="1800"/>
              </a:spcAft>
            </a:pPr>
            <a:r>
              <a:rPr lang="en-US" noProof="0" dirty="0"/>
              <a:t>Once you’ve entered the first step of the workflow a </a:t>
            </a:r>
            <a:r>
              <a:rPr lang="en-US" b="1" noProof="0" dirty="0"/>
              <a:t>Back to</a:t>
            </a:r>
            <a:r>
              <a:rPr lang="en-US" noProof="0" dirty="0"/>
              <a:t> button will be available to get the object back to a previous step of the workflow</a:t>
            </a:r>
          </a:p>
          <a:p>
            <a:pPr>
              <a:spcAft>
                <a:spcPts val="1800"/>
              </a:spcAft>
            </a:pPr>
            <a:r>
              <a:rPr lang="en-US" noProof="0" dirty="0"/>
              <a:t>Reports can be set on the workflow</a:t>
            </a:r>
          </a:p>
          <a:p>
            <a:pPr marL="0" indent="0">
              <a:spcAft>
                <a:spcPts val="1800"/>
              </a:spcAft>
              <a:buNone/>
            </a:pPr>
            <a:endParaRPr lang="en-US" noProof="0" dirty="0"/>
          </a:p>
        </p:txBody>
      </p:sp>
      <p:sp>
        <p:nvSpPr>
          <p:cNvPr id="4" name="Footer Placeholder 3">
            <a:extLst>
              <a:ext uri="{FF2B5EF4-FFF2-40B4-BE49-F238E27FC236}">
                <a16:creationId xmlns:a16="http://schemas.microsoft.com/office/drawing/2014/main" xmlns="" id="{3A8AADB1-4360-4839-A558-2D3661404A44}"/>
              </a:ext>
            </a:extLst>
          </p:cNvPr>
          <p:cNvSpPr>
            <a:spLocks noGrp="1"/>
          </p:cNvSpPr>
          <p:nvPr>
            <p:ph type="ftr" sz="quarter" idx="11"/>
          </p:nvPr>
        </p:nvSpPr>
        <p:spPr>
          <a:xfrm>
            <a:off x="5638800" y="6416679"/>
            <a:ext cx="2895600" cy="365125"/>
          </a:xfrm>
        </p:spPr>
        <p:txBody>
          <a:bodyPr/>
          <a:lstStyle/>
          <a:p>
            <a:r>
              <a:rPr lang="en-US" dirty="0"/>
              <a:t>© 2018 </a:t>
            </a:r>
            <a:r>
              <a:rPr lang="en-US" dirty="0" err="1"/>
              <a:t>Planisware</a:t>
            </a:r>
            <a:endParaRPr lang="en-US" dirty="0"/>
          </a:p>
        </p:txBody>
      </p:sp>
      <p:sp>
        <p:nvSpPr>
          <p:cNvPr id="5" name="Slide Number Placeholder 4">
            <a:extLst>
              <a:ext uri="{FF2B5EF4-FFF2-40B4-BE49-F238E27FC236}">
                <a16:creationId xmlns:a16="http://schemas.microsoft.com/office/drawing/2014/main" xmlns="" id="{9EFD9426-D532-4D12-BDC1-EC57959CD478}"/>
              </a:ext>
            </a:extLst>
          </p:cNvPr>
          <p:cNvSpPr>
            <a:spLocks noGrp="1"/>
          </p:cNvSpPr>
          <p:nvPr>
            <p:ph type="sldNum" sz="quarter" idx="12"/>
          </p:nvPr>
        </p:nvSpPr>
        <p:spPr>
          <a:xfrm>
            <a:off x="8610600" y="6416679"/>
            <a:ext cx="457200" cy="365125"/>
          </a:xfrm>
        </p:spPr>
        <p:txBody>
          <a:bodyPr/>
          <a:lstStyle/>
          <a:p>
            <a:fld id="{AA6609B8-1C18-4083-9988-A5F5F3686A15}" type="slidenum">
              <a:rPr lang="en-US" smtClean="0"/>
              <a:pPr/>
              <a:t>240</a:t>
            </a:fld>
            <a:endParaRPr lang="en-US" dirty="0"/>
          </a:p>
        </p:txBody>
      </p:sp>
    </p:spTree>
    <p:extLst>
      <p:ext uri="{BB962C8B-B14F-4D97-AF65-F5344CB8AC3E}">
        <p14:creationId xmlns:p14="http://schemas.microsoft.com/office/powerpoint/2010/main" val="913926600"/>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Workflow Example</a:t>
            </a:r>
          </a:p>
        </p:txBody>
      </p:sp>
      <p:pic>
        <p:nvPicPr>
          <p:cNvPr id="3" name="Picture 2">
            <a:extLst>
              <a:ext uri="{FF2B5EF4-FFF2-40B4-BE49-F238E27FC236}">
                <a16:creationId xmlns:a16="http://schemas.microsoft.com/office/drawing/2014/main" xmlns="" id="{3EA88D75-7C44-4017-AB51-F19A1137929C}"/>
              </a:ext>
            </a:extLst>
          </p:cNvPr>
          <p:cNvPicPr>
            <a:picLocks noChangeAspect="1"/>
          </p:cNvPicPr>
          <p:nvPr/>
        </p:nvPicPr>
        <p:blipFill>
          <a:blip r:embed="rId2"/>
          <a:stretch>
            <a:fillRect/>
          </a:stretch>
        </p:blipFill>
        <p:spPr>
          <a:xfrm>
            <a:off x="4678621" y="1744100"/>
            <a:ext cx="4205287" cy="3369800"/>
          </a:xfrm>
          <a:prstGeom prst="rect">
            <a:avLst/>
          </a:prstGeom>
        </p:spPr>
      </p:pic>
      <p:pic>
        <p:nvPicPr>
          <p:cNvPr id="7" name="Picture 6">
            <a:extLst>
              <a:ext uri="{FF2B5EF4-FFF2-40B4-BE49-F238E27FC236}">
                <a16:creationId xmlns:a16="http://schemas.microsoft.com/office/drawing/2014/main" xmlns="" id="{C34DCB63-9D84-4349-8BE5-50A1A4C6FD3F}"/>
              </a:ext>
            </a:extLst>
          </p:cNvPr>
          <p:cNvPicPr>
            <a:picLocks noChangeAspect="1"/>
          </p:cNvPicPr>
          <p:nvPr/>
        </p:nvPicPr>
        <p:blipFill>
          <a:blip r:embed="rId3"/>
          <a:stretch>
            <a:fillRect/>
          </a:stretch>
        </p:blipFill>
        <p:spPr>
          <a:xfrm>
            <a:off x="152400" y="1872525"/>
            <a:ext cx="4312981" cy="3112950"/>
          </a:xfrm>
          <a:prstGeom prst="rect">
            <a:avLst/>
          </a:prstGeom>
        </p:spPr>
      </p:pic>
      <p:sp>
        <p:nvSpPr>
          <p:cNvPr id="5" name="Footer Placeholder 3">
            <a:extLst>
              <a:ext uri="{FF2B5EF4-FFF2-40B4-BE49-F238E27FC236}">
                <a16:creationId xmlns:a16="http://schemas.microsoft.com/office/drawing/2014/main" xmlns="" id="{A4C8324C-A0EF-4E0A-BA5E-D29DCA15B65F}"/>
              </a:ext>
            </a:extLst>
          </p:cNvPr>
          <p:cNvSpPr>
            <a:spLocks noGrp="1"/>
          </p:cNvSpPr>
          <p:nvPr>
            <p:ph type="ftr" sz="quarter" idx="11"/>
          </p:nvPr>
        </p:nvSpPr>
        <p:spPr>
          <a:xfrm>
            <a:off x="5638800" y="6416679"/>
            <a:ext cx="2895600" cy="365125"/>
          </a:xfrm>
        </p:spPr>
        <p:txBody>
          <a:bodyPr/>
          <a:lstStyle/>
          <a:p>
            <a:r>
              <a:rPr lang="en-US" dirty="0"/>
              <a:t>© 2018 </a:t>
            </a:r>
            <a:r>
              <a:rPr lang="en-US" dirty="0" err="1"/>
              <a:t>Planisware</a:t>
            </a:r>
            <a:endParaRPr lang="en-US" dirty="0"/>
          </a:p>
        </p:txBody>
      </p:sp>
      <p:sp>
        <p:nvSpPr>
          <p:cNvPr id="6" name="Slide Number Placeholder 4">
            <a:extLst>
              <a:ext uri="{FF2B5EF4-FFF2-40B4-BE49-F238E27FC236}">
                <a16:creationId xmlns:a16="http://schemas.microsoft.com/office/drawing/2014/main" xmlns="" id="{CD13F7B8-981B-4B6F-867E-D26C30BC8BF4}"/>
              </a:ext>
            </a:extLst>
          </p:cNvPr>
          <p:cNvSpPr>
            <a:spLocks noGrp="1"/>
          </p:cNvSpPr>
          <p:nvPr>
            <p:ph type="sldNum" sz="quarter" idx="12"/>
          </p:nvPr>
        </p:nvSpPr>
        <p:spPr>
          <a:xfrm>
            <a:off x="8610600" y="6416679"/>
            <a:ext cx="457200" cy="365125"/>
          </a:xfrm>
        </p:spPr>
        <p:txBody>
          <a:bodyPr/>
          <a:lstStyle/>
          <a:p>
            <a:fld id="{AA6609B8-1C18-4083-9988-A5F5F3686A15}" type="slidenum">
              <a:rPr lang="en-US" smtClean="0"/>
              <a:pPr/>
              <a:t>241</a:t>
            </a:fld>
            <a:endParaRPr lang="en-US" dirty="0"/>
          </a:p>
        </p:txBody>
      </p:sp>
    </p:spTree>
    <p:extLst>
      <p:ext uri="{BB962C8B-B14F-4D97-AF65-F5344CB8AC3E}">
        <p14:creationId xmlns:p14="http://schemas.microsoft.com/office/powerpoint/2010/main" val="2127627838"/>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noProof="0" dirty="0"/>
              <a:t>Import Export</a:t>
            </a:r>
          </a:p>
        </p:txBody>
      </p:sp>
      <p:sp>
        <p:nvSpPr>
          <p:cNvPr id="3" name="Espace réservé du texte 2"/>
          <p:cNvSpPr>
            <a:spLocks noGrp="1"/>
          </p:cNvSpPr>
          <p:nvPr>
            <p:ph type="body" idx="1"/>
          </p:nvPr>
        </p:nvSpPr>
        <p:spPr>
          <a:xfrm>
            <a:off x="12879" y="3581400"/>
            <a:ext cx="4787721" cy="1371600"/>
          </a:xfrm>
        </p:spPr>
        <p:txBody>
          <a:bodyPr/>
          <a:lstStyle/>
          <a:p>
            <a:endParaRPr lang="en-US" dirty="0"/>
          </a:p>
        </p:txBody>
      </p:sp>
      <p:sp>
        <p:nvSpPr>
          <p:cNvPr id="6" name="Footer Placeholder 3">
            <a:extLst>
              <a:ext uri="{FF2B5EF4-FFF2-40B4-BE49-F238E27FC236}">
                <a16:creationId xmlns:a16="http://schemas.microsoft.com/office/drawing/2014/main" xmlns="" id="{597B13E4-6804-43C8-829D-EEF9C459D46C}"/>
              </a:ext>
            </a:extLst>
          </p:cNvPr>
          <p:cNvSpPr>
            <a:spLocks noGrp="1"/>
          </p:cNvSpPr>
          <p:nvPr>
            <p:ph type="ftr" sz="quarter" idx="11"/>
          </p:nvPr>
        </p:nvSpPr>
        <p:spPr>
          <a:xfrm>
            <a:off x="5638800" y="6416679"/>
            <a:ext cx="2895600" cy="365125"/>
          </a:xfrm>
        </p:spPr>
        <p:txBody>
          <a:bodyPr/>
          <a:lstStyle/>
          <a:p>
            <a:r>
              <a:rPr lang="en-US" dirty="0"/>
              <a:t>© 2018 </a:t>
            </a:r>
            <a:r>
              <a:rPr lang="en-US" dirty="0" err="1"/>
              <a:t>Planisware</a:t>
            </a:r>
            <a:endParaRPr lang="en-US" dirty="0"/>
          </a:p>
        </p:txBody>
      </p:sp>
      <p:sp>
        <p:nvSpPr>
          <p:cNvPr id="7" name="Slide Number Placeholder 4">
            <a:extLst>
              <a:ext uri="{FF2B5EF4-FFF2-40B4-BE49-F238E27FC236}">
                <a16:creationId xmlns:a16="http://schemas.microsoft.com/office/drawing/2014/main" xmlns="" id="{48284ED5-0DB1-4FAA-B80C-B99EA37B4134}"/>
              </a:ext>
            </a:extLst>
          </p:cNvPr>
          <p:cNvSpPr>
            <a:spLocks noGrp="1"/>
          </p:cNvSpPr>
          <p:nvPr>
            <p:ph type="sldNum" sz="quarter" idx="12"/>
          </p:nvPr>
        </p:nvSpPr>
        <p:spPr>
          <a:xfrm>
            <a:off x="8610600" y="6416679"/>
            <a:ext cx="457200" cy="365125"/>
          </a:xfrm>
        </p:spPr>
        <p:txBody>
          <a:bodyPr/>
          <a:lstStyle/>
          <a:p>
            <a:fld id="{AA6609B8-1C18-4083-9988-A5F5F3686A15}" type="slidenum">
              <a:rPr lang="en-US" smtClean="0"/>
              <a:pPr/>
              <a:t>242</a:t>
            </a:fld>
            <a:endParaRPr lang="en-US" dirty="0"/>
          </a:p>
        </p:txBody>
      </p:sp>
    </p:spTree>
    <p:extLst>
      <p:ext uri="{BB962C8B-B14F-4D97-AF65-F5344CB8AC3E}">
        <p14:creationId xmlns:p14="http://schemas.microsoft.com/office/powerpoint/2010/main" val="2505122158"/>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30960"/>
            <a:ext cx="8839200" cy="914400"/>
          </a:xfrm>
        </p:spPr>
        <p:txBody>
          <a:bodyPr/>
          <a:lstStyle/>
          <a:p>
            <a:r>
              <a:rPr lang="en-US" noProof="0" dirty="0"/>
              <a:t>Import Export</a:t>
            </a:r>
          </a:p>
        </p:txBody>
      </p:sp>
      <p:sp>
        <p:nvSpPr>
          <p:cNvPr id="3" name="Rectangle: Rounded Corners 2"/>
          <p:cNvSpPr/>
          <p:nvPr/>
        </p:nvSpPr>
        <p:spPr>
          <a:xfrm>
            <a:off x="975360" y="1411119"/>
            <a:ext cx="8092440" cy="1199789"/>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accent1"/>
                </a:solidFill>
              </a:rPr>
              <a:t>Our team has many excel spreadsheets with information like project lists but I don’t want to have to enter all this information manually in </a:t>
            </a:r>
            <a:r>
              <a:rPr lang="en-US" dirty="0" err="1">
                <a:solidFill>
                  <a:schemeClr val="accent1"/>
                </a:solidFill>
              </a:rPr>
              <a:t>Planisware</a:t>
            </a:r>
            <a:r>
              <a:rPr lang="en-US" dirty="0">
                <a:solidFill>
                  <a:schemeClr val="accent1"/>
                </a:solidFill>
              </a:rPr>
              <a:t> all over again. Can we have an efficient way to do this, especially if we have to do this multiple times in the future?</a:t>
            </a:r>
          </a:p>
        </p:txBody>
      </p:sp>
      <p:sp>
        <p:nvSpPr>
          <p:cNvPr id="6" name="TextBox 5"/>
          <p:cNvSpPr txBox="1"/>
          <p:nvPr/>
        </p:nvSpPr>
        <p:spPr>
          <a:xfrm>
            <a:off x="0" y="887900"/>
            <a:ext cx="3058160" cy="523220"/>
          </a:xfrm>
          <a:prstGeom prst="rect">
            <a:avLst/>
          </a:prstGeom>
          <a:noFill/>
        </p:spPr>
        <p:txBody>
          <a:bodyPr wrap="square" rtlCol="0">
            <a:spAutoFit/>
          </a:bodyPr>
          <a:lstStyle/>
          <a:p>
            <a:r>
              <a:rPr lang="en-US" sz="2800" b="1" dirty="0">
                <a:solidFill>
                  <a:schemeClr val="tx2"/>
                </a:solidFill>
              </a:rPr>
              <a:t>Scenario</a:t>
            </a: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960" y="1553813"/>
            <a:ext cx="914400" cy="914400"/>
          </a:xfrm>
          <a:prstGeom prst="ellipse">
            <a:avLst/>
          </a:prstGeom>
          <a:ln w="76200">
            <a:solidFill>
              <a:schemeClr val="accent1"/>
            </a:solidFill>
          </a:ln>
        </p:spPr>
      </p:pic>
      <p:sp>
        <p:nvSpPr>
          <p:cNvPr id="8" name="Footer Placeholder 3">
            <a:extLst>
              <a:ext uri="{FF2B5EF4-FFF2-40B4-BE49-F238E27FC236}">
                <a16:creationId xmlns:a16="http://schemas.microsoft.com/office/drawing/2014/main" xmlns="" id="{6BADBFC7-EB61-43F0-81F3-DCB59C0C1F8B}"/>
              </a:ext>
            </a:extLst>
          </p:cNvPr>
          <p:cNvSpPr>
            <a:spLocks noGrp="1"/>
          </p:cNvSpPr>
          <p:nvPr>
            <p:ph type="ftr" sz="quarter" idx="11"/>
          </p:nvPr>
        </p:nvSpPr>
        <p:spPr>
          <a:xfrm>
            <a:off x="5638800" y="6416679"/>
            <a:ext cx="2895600" cy="365125"/>
          </a:xfrm>
        </p:spPr>
        <p:txBody>
          <a:bodyPr/>
          <a:lstStyle/>
          <a:p>
            <a:r>
              <a:rPr lang="en-US" dirty="0"/>
              <a:t>© 2018 </a:t>
            </a:r>
            <a:r>
              <a:rPr lang="en-US" dirty="0" err="1"/>
              <a:t>Planisware</a:t>
            </a:r>
            <a:endParaRPr lang="en-US" dirty="0"/>
          </a:p>
        </p:txBody>
      </p:sp>
      <p:sp>
        <p:nvSpPr>
          <p:cNvPr id="9" name="Slide Number Placeholder 4">
            <a:extLst>
              <a:ext uri="{FF2B5EF4-FFF2-40B4-BE49-F238E27FC236}">
                <a16:creationId xmlns:a16="http://schemas.microsoft.com/office/drawing/2014/main" xmlns="" id="{82705FE6-7C2F-4C7B-A679-58A85F836995}"/>
              </a:ext>
            </a:extLst>
          </p:cNvPr>
          <p:cNvSpPr>
            <a:spLocks noGrp="1"/>
          </p:cNvSpPr>
          <p:nvPr>
            <p:ph type="sldNum" sz="quarter" idx="12"/>
          </p:nvPr>
        </p:nvSpPr>
        <p:spPr>
          <a:xfrm>
            <a:off x="8610600" y="6416679"/>
            <a:ext cx="457200" cy="365125"/>
          </a:xfrm>
        </p:spPr>
        <p:txBody>
          <a:bodyPr/>
          <a:lstStyle/>
          <a:p>
            <a:fld id="{AA6609B8-1C18-4083-9988-A5F5F3686A15}" type="slidenum">
              <a:rPr lang="en-US" smtClean="0"/>
              <a:pPr/>
              <a:t>243</a:t>
            </a:fld>
            <a:endParaRPr lang="en-US" dirty="0"/>
          </a:p>
        </p:txBody>
      </p:sp>
    </p:spTree>
    <p:extLst>
      <p:ext uri="{BB962C8B-B14F-4D97-AF65-F5344CB8AC3E}">
        <p14:creationId xmlns:p14="http://schemas.microsoft.com/office/powerpoint/2010/main" val="789256226"/>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30960"/>
            <a:ext cx="8839200" cy="914400"/>
          </a:xfrm>
        </p:spPr>
        <p:txBody>
          <a:bodyPr/>
          <a:lstStyle/>
          <a:p>
            <a:r>
              <a:rPr lang="en-US" noProof="0" dirty="0"/>
              <a:t>Import Export </a:t>
            </a:r>
          </a:p>
        </p:txBody>
      </p:sp>
      <p:sp>
        <p:nvSpPr>
          <p:cNvPr id="3" name="Rectangle: Rounded Corners 2"/>
          <p:cNvSpPr/>
          <p:nvPr/>
        </p:nvSpPr>
        <p:spPr>
          <a:xfrm>
            <a:off x="975360" y="1411119"/>
            <a:ext cx="8092440" cy="1199789"/>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accent1"/>
                </a:solidFill>
              </a:rPr>
              <a:t>Our team has information about the I don’t want to have to enter all this information manually in excel all over again. Can we have an efficient way to do this, especially if we have to do this multiple times in the future?</a:t>
            </a:r>
          </a:p>
        </p:txBody>
      </p:sp>
      <p:sp>
        <p:nvSpPr>
          <p:cNvPr id="6" name="TextBox 5"/>
          <p:cNvSpPr txBox="1"/>
          <p:nvPr/>
        </p:nvSpPr>
        <p:spPr>
          <a:xfrm>
            <a:off x="0" y="887900"/>
            <a:ext cx="3058160" cy="523220"/>
          </a:xfrm>
          <a:prstGeom prst="rect">
            <a:avLst/>
          </a:prstGeom>
          <a:noFill/>
        </p:spPr>
        <p:txBody>
          <a:bodyPr wrap="square" rtlCol="0">
            <a:spAutoFit/>
          </a:bodyPr>
          <a:lstStyle/>
          <a:p>
            <a:r>
              <a:rPr lang="en-US" sz="2800" b="1" dirty="0">
                <a:solidFill>
                  <a:schemeClr val="tx2"/>
                </a:solidFill>
              </a:rPr>
              <a:t>Scenario</a:t>
            </a:r>
          </a:p>
        </p:txBody>
      </p:sp>
      <p:sp>
        <p:nvSpPr>
          <p:cNvPr id="7" name="Rectangle: Rounded Corners 12"/>
          <p:cNvSpPr/>
          <p:nvPr/>
        </p:nvSpPr>
        <p:spPr>
          <a:xfrm>
            <a:off x="91440" y="3205947"/>
            <a:ext cx="8976360" cy="3210732"/>
          </a:xfrm>
          <a:prstGeom prst="roundRect">
            <a:avLst/>
          </a:prstGeom>
        </p:spPr>
        <p:style>
          <a:lnRef idx="2">
            <a:schemeClr val="accent4"/>
          </a:lnRef>
          <a:fillRef idx="1">
            <a:schemeClr val="lt1"/>
          </a:fillRef>
          <a:effectRef idx="0">
            <a:schemeClr val="accent4"/>
          </a:effectRef>
          <a:fontRef idx="minor">
            <a:schemeClr val="dk1"/>
          </a:fontRef>
        </p:style>
        <p:txBody>
          <a:bodyPr rtlCol="0" anchor="ctr"/>
          <a:lstStyle/>
          <a:p>
            <a:pPr marL="457200" indent="-457200"/>
            <a:r>
              <a:rPr lang="en-US" b="1" noProof="1">
                <a:solidFill>
                  <a:schemeClr val="accent6">
                    <a:lumMod val="60000"/>
                    <a:lumOff val="40000"/>
                  </a:schemeClr>
                </a:solidFill>
              </a:rPr>
              <a:t>	Import-export </a:t>
            </a:r>
            <a:r>
              <a:rPr lang="en-US" noProof="1"/>
              <a:t>feature is available in configuration level 1. This interface has been designed to facilitate the import and the export of data from/to an external file (.csv or json file) from/to a Planisware table.</a:t>
            </a:r>
            <a:endParaRPr lang="en-GB" dirty="0">
              <a:solidFill>
                <a:schemeClr val="tx1">
                  <a:lumMod val="50000"/>
                </a:schemeClr>
              </a:solidFill>
            </a:endParaRPr>
          </a:p>
          <a:p>
            <a:endParaRPr lang="en-GB" dirty="0">
              <a:solidFill>
                <a:schemeClr val="accent4"/>
              </a:solidFill>
            </a:endParaRPr>
          </a:p>
          <a:p>
            <a:r>
              <a:rPr lang="en-GB" b="1" dirty="0">
                <a:solidFill>
                  <a:schemeClr val="accent4"/>
                </a:solidFill>
              </a:rPr>
              <a:t>How to break down the situation: </a:t>
            </a:r>
            <a:r>
              <a:rPr lang="en-GB" dirty="0">
                <a:solidFill>
                  <a:schemeClr val="accent4"/>
                </a:solidFill>
              </a:rPr>
              <a:t/>
            </a:r>
            <a:br>
              <a:rPr lang="en-GB" dirty="0">
                <a:solidFill>
                  <a:schemeClr val="accent4"/>
                </a:solidFill>
              </a:rPr>
            </a:br>
            <a:r>
              <a:rPr lang="en-GB" dirty="0">
                <a:solidFill>
                  <a:schemeClr val="accent4"/>
                </a:solidFill>
              </a:rPr>
              <a:t> 	1. </a:t>
            </a:r>
            <a:r>
              <a:rPr lang="en-US" noProof="1">
                <a:solidFill>
                  <a:schemeClr val="accent4"/>
                </a:solidFill>
              </a:rPr>
              <a:t>Define a mapping for the columns that need to be exported using an 	import/export format  </a:t>
            </a:r>
          </a:p>
          <a:p>
            <a:r>
              <a:rPr lang="en-US" noProof="1">
                <a:solidFill>
                  <a:schemeClr val="accent4"/>
                </a:solidFill>
              </a:rPr>
              <a:t>	2. Define a new import/export target which allows the system to export the 	data from a Planisware table to the target .csv file  </a:t>
            </a:r>
            <a:endParaRPr lang="en-GB" dirty="0">
              <a:solidFill>
                <a:schemeClr val="accent4"/>
              </a:solidFill>
            </a:endParaRPr>
          </a:p>
          <a:p>
            <a:r>
              <a:rPr lang="en-GB" dirty="0">
                <a:solidFill>
                  <a:schemeClr val="accent4"/>
                </a:solidFill>
              </a:rPr>
              <a:t>	</a:t>
            </a:r>
          </a:p>
        </p:txBody>
      </p:sp>
      <p:sp>
        <p:nvSpPr>
          <p:cNvPr id="11" name="TextBox 10"/>
          <p:cNvSpPr txBox="1"/>
          <p:nvPr/>
        </p:nvSpPr>
        <p:spPr>
          <a:xfrm>
            <a:off x="0" y="2610909"/>
            <a:ext cx="3058160" cy="523220"/>
          </a:xfrm>
          <a:prstGeom prst="rect">
            <a:avLst/>
          </a:prstGeom>
          <a:noFill/>
        </p:spPr>
        <p:txBody>
          <a:bodyPr wrap="square" rtlCol="0">
            <a:spAutoFit/>
          </a:bodyPr>
          <a:lstStyle/>
          <a:p>
            <a:r>
              <a:rPr lang="en-US" sz="2800" b="1" dirty="0">
                <a:solidFill>
                  <a:schemeClr val="accent4"/>
                </a:solidFill>
              </a:rPr>
              <a:t>Analysis</a:t>
            </a:r>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960" y="1553813"/>
            <a:ext cx="914400" cy="914400"/>
          </a:xfrm>
          <a:prstGeom prst="ellipse">
            <a:avLst/>
          </a:prstGeom>
          <a:ln w="76200">
            <a:solidFill>
              <a:schemeClr val="accent1"/>
            </a:solidFill>
          </a:ln>
        </p:spPr>
      </p:pic>
      <p:sp>
        <p:nvSpPr>
          <p:cNvPr id="10" name="Footer Placeholder 3">
            <a:extLst>
              <a:ext uri="{FF2B5EF4-FFF2-40B4-BE49-F238E27FC236}">
                <a16:creationId xmlns:a16="http://schemas.microsoft.com/office/drawing/2014/main" xmlns="" id="{EB4CC605-FF1E-41CC-8D71-1E5412E6E219}"/>
              </a:ext>
            </a:extLst>
          </p:cNvPr>
          <p:cNvSpPr>
            <a:spLocks noGrp="1"/>
          </p:cNvSpPr>
          <p:nvPr>
            <p:ph type="ftr" sz="quarter" idx="11"/>
          </p:nvPr>
        </p:nvSpPr>
        <p:spPr>
          <a:xfrm>
            <a:off x="5638800" y="6416679"/>
            <a:ext cx="2895600" cy="365125"/>
          </a:xfrm>
        </p:spPr>
        <p:txBody>
          <a:bodyPr/>
          <a:lstStyle/>
          <a:p>
            <a:r>
              <a:rPr lang="en-US" dirty="0"/>
              <a:t>© 2018 </a:t>
            </a:r>
            <a:r>
              <a:rPr lang="en-US" dirty="0" err="1"/>
              <a:t>Planisware</a:t>
            </a:r>
            <a:endParaRPr lang="en-US" dirty="0"/>
          </a:p>
        </p:txBody>
      </p:sp>
      <p:sp>
        <p:nvSpPr>
          <p:cNvPr id="12" name="Slide Number Placeholder 4">
            <a:extLst>
              <a:ext uri="{FF2B5EF4-FFF2-40B4-BE49-F238E27FC236}">
                <a16:creationId xmlns:a16="http://schemas.microsoft.com/office/drawing/2014/main" xmlns="" id="{CE742166-AF1C-4210-952A-E739ED74B940}"/>
              </a:ext>
            </a:extLst>
          </p:cNvPr>
          <p:cNvSpPr>
            <a:spLocks noGrp="1"/>
          </p:cNvSpPr>
          <p:nvPr>
            <p:ph type="sldNum" sz="quarter" idx="12"/>
          </p:nvPr>
        </p:nvSpPr>
        <p:spPr>
          <a:xfrm>
            <a:off x="8610600" y="6416679"/>
            <a:ext cx="457200" cy="365125"/>
          </a:xfrm>
        </p:spPr>
        <p:txBody>
          <a:bodyPr/>
          <a:lstStyle/>
          <a:p>
            <a:fld id="{AA6609B8-1C18-4083-9988-A5F5F3686A15}" type="slidenum">
              <a:rPr lang="en-US" smtClean="0"/>
              <a:pPr/>
              <a:t>244</a:t>
            </a:fld>
            <a:endParaRPr lang="en-US" dirty="0"/>
          </a:p>
        </p:txBody>
      </p:sp>
    </p:spTree>
    <p:extLst>
      <p:ext uri="{BB962C8B-B14F-4D97-AF65-F5344CB8AC3E}">
        <p14:creationId xmlns:p14="http://schemas.microsoft.com/office/powerpoint/2010/main" val="191287655"/>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Define import export format</a:t>
            </a:r>
          </a:p>
        </p:txBody>
      </p:sp>
      <p:sp>
        <p:nvSpPr>
          <p:cNvPr id="3" name="Content Placeholder 2"/>
          <p:cNvSpPr>
            <a:spLocks noGrp="1"/>
          </p:cNvSpPr>
          <p:nvPr>
            <p:ph idx="1"/>
          </p:nvPr>
        </p:nvSpPr>
        <p:spPr/>
        <p:txBody>
          <a:bodyPr/>
          <a:lstStyle/>
          <a:p>
            <a:r>
              <a:rPr lang="en-US" noProof="0" dirty="0"/>
              <a:t>Go to Administration &gt; Import-export format to define a new export format</a:t>
            </a:r>
          </a:p>
        </p:txBody>
      </p:sp>
      <p:pic>
        <p:nvPicPr>
          <p:cNvPr id="4" name="Picture 3"/>
          <p:cNvPicPr>
            <a:picLocks noChangeAspect="1"/>
          </p:cNvPicPr>
          <p:nvPr/>
        </p:nvPicPr>
        <p:blipFill>
          <a:blip r:embed="rId2"/>
          <a:stretch>
            <a:fillRect/>
          </a:stretch>
        </p:blipFill>
        <p:spPr>
          <a:xfrm>
            <a:off x="1495523" y="2167395"/>
            <a:ext cx="6152954" cy="4610160"/>
          </a:xfrm>
          <a:prstGeom prst="rect">
            <a:avLst/>
          </a:prstGeom>
        </p:spPr>
      </p:pic>
      <p:sp>
        <p:nvSpPr>
          <p:cNvPr id="6" name="ZoneTexte 8"/>
          <p:cNvSpPr txBox="1"/>
          <p:nvPr/>
        </p:nvSpPr>
        <p:spPr>
          <a:xfrm>
            <a:off x="2442376" y="1705730"/>
            <a:ext cx="3707450"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en-US" dirty="0"/>
              <a:t>Select the object class to export</a:t>
            </a:r>
          </a:p>
        </p:txBody>
      </p:sp>
      <p:sp>
        <p:nvSpPr>
          <p:cNvPr id="8" name="Rectangle 7"/>
          <p:cNvSpPr/>
          <p:nvPr/>
        </p:nvSpPr>
        <p:spPr>
          <a:xfrm>
            <a:off x="1567009" y="2992106"/>
            <a:ext cx="2853916" cy="180467"/>
          </a:xfrm>
          <a:prstGeom prst="rect">
            <a:avLst/>
          </a:prstGeom>
          <a:noFill/>
          <a:ln w="38100">
            <a:solidFill>
              <a:srgbClr val="C500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Elbow Connector 11"/>
          <p:cNvCxnSpPr/>
          <p:nvPr/>
        </p:nvCxnSpPr>
        <p:spPr>
          <a:xfrm rot="5400000">
            <a:off x="2694171" y="2219508"/>
            <a:ext cx="917044" cy="628153"/>
          </a:xfrm>
          <a:prstGeom prst="bentConnector3">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3" name="ZoneTexte 8"/>
          <p:cNvSpPr txBox="1"/>
          <p:nvPr/>
        </p:nvSpPr>
        <p:spPr>
          <a:xfrm>
            <a:off x="5284150" y="3560213"/>
            <a:ext cx="3707450" cy="64633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en-US" dirty="0"/>
              <a:t>Tip! </a:t>
            </a:r>
            <a:r>
              <a:rPr lang="en-GB" dirty="0"/>
              <a:t>pick a pre-defined user style from the list to populate the format</a:t>
            </a:r>
            <a:endParaRPr lang="en-US" dirty="0"/>
          </a:p>
        </p:txBody>
      </p:sp>
      <p:sp>
        <p:nvSpPr>
          <p:cNvPr id="14" name="Rectangle 13"/>
          <p:cNvSpPr/>
          <p:nvPr/>
        </p:nvSpPr>
        <p:spPr>
          <a:xfrm>
            <a:off x="4572000" y="2819757"/>
            <a:ext cx="2853916" cy="180467"/>
          </a:xfrm>
          <a:prstGeom prst="rect">
            <a:avLst/>
          </a:prstGeom>
          <a:noFill/>
          <a:ln w="38100">
            <a:solidFill>
              <a:srgbClr val="C500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Elbow Connector 14"/>
          <p:cNvCxnSpPr>
            <a:stCxn id="13" idx="1"/>
          </p:cNvCxnSpPr>
          <p:nvPr/>
        </p:nvCxnSpPr>
        <p:spPr>
          <a:xfrm rot="10800000" flipV="1">
            <a:off x="4257924" y="3883379"/>
            <a:ext cx="1026227" cy="869046"/>
          </a:xfrm>
          <a:prstGeom prst="bentConnector3">
            <a:avLst>
              <a:gd name="adj1" fmla="val 100362"/>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V="1">
            <a:off x="6687047" y="3000224"/>
            <a:ext cx="0" cy="558157"/>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6" name="Footer Placeholder 3">
            <a:extLst>
              <a:ext uri="{FF2B5EF4-FFF2-40B4-BE49-F238E27FC236}">
                <a16:creationId xmlns:a16="http://schemas.microsoft.com/office/drawing/2014/main" xmlns="" id="{633D9E44-BEF6-49EE-A272-8BD0F07A13C0}"/>
              </a:ext>
            </a:extLst>
          </p:cNvPr>
          <p:cNvSpPr>
            <a:spLocks noGrp="1"/>
          </p:cNvSpPr>
          <p:nvPr>
            <p:ph type="ftr" sz="quarter" idx="11"/>
          </p:nvPr>
        </p:nvSpPr>
        <p:spPr>
          <a:xfrm>
            <a:off x="5638800" y="6416679"/>
            <a:ext cx="2895600" cy="365125"/>
          </a:xfrm>
        </p:spPr>
        <p:txBody>
          <a:bodyPr/>
          <a:lstStyle/>
          <a:p>
            <a:r>
              <a:rPr lang="en-US" dirty="0"/>
              <a:t>© 2018 </a:t>
            </a:r>
            <a:r>
              <a:rPr lang="en-US" dirty="0" err="1"/>
              <a:t>Planisware</a:t>
            </a:r>
            <a:endParaRPr lang="en-US" dirty="0"/>
          </a:p>
        </p:txBody>
      </p:sp>
      <p:sp>
        <p:nvSpPr>
          <p:cNvPr id="17" name="Slide Number Placeholder 4">
            <a:extLst>
              <a:ext uri="{FF2B5EF4-FFF2-40B4-BE49-F238E27FC236}">
                <a16:creationId xmlns:a16="http://schemas.microsoft.com/office/drawing/2014/main" xmlns="" id="{A0D7A800-30AA-4DDC-97E6-F3F5AAD17A00}"/>
              </a:ext>
            </a:extLst>
          </p:cNvPr>
          <p:cNvSpPr>
            <a:spLocks noGrp="1"/>
          </p:cNvSpPr>
          <p:nvPr>
            <p:ph type="sldNum" sz="quarter" idx="12"/>
          </p:nvPr>
        </p:nvSpPr>
        <p:spPr>
          <a:xfrm>
            <a:off x="8610600" y="6416679"/>
            <a:ext cx="457200" cy="365125"/>
          </a:xfrm>
        </p:spPr>
        <p:txBody>
          <a:bodyPr/>
          <a:lstStyle/>
          <a:p>
            <a:fld id="{AA6609B8-1C18-4083-9988-A5F5F3686A15}" type="slidenum">
              <a:rPr lang="en-US" smtClean="0"/>
              <a:pPr/>
              <a:t>245</a:t>
            </a:fld>
            <a:endParaRPr lang="en-US" dirty="0"/>
          </a:p>
        </p:txBody>
      </p:sp>
    </p:spTree>
    <p:extLst>
      <p:ext uri="{BB962C8B-B14F-4D97-AF65-F5344CB8AC3E}">
        <p14:creationId xmlns:p14="http://schemas.microsoft.com/office/powerpoint/2010/main" val="2763776151"/>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32"/>
          <p:cNvPicPr>
            <a:picLocks noChangeAspect="1"/>
          </p:cNvPicPr>
          <p:nvPr/>
        </p:nvPicPr>
        <p:blipFill>
          <a:blip r:embed="rId2"/>
          <a:stretch>
            <a:fillRect/>
          </a:stretch>
        </p:blipFill>
        <p:spPr>
          <a:xfrm>
            <a:off x="2803517" y="1810960"/>
            <a:ext cx="5912445" cy="5047040"/>
          </a:xfrm>
          <a:prstGeom prst="rect">
            <a:avLst/>
          </a:prstGeom>
        </p:spPr>
      </p:pic>
      <p:sp>
        <p:nvSpPr>
          <p:cNvPr id="48" name="Footer Placeholder 3"/>
          <p:cNvSpPr>
            <a:spLocks noGrp="1"/>
          </p:cNvSpPr>
          <p:nvPr>
            <p:ph type="ftr" sz="quarter" idx="11"/>
          </p:nvPr>
        </p:nvSpPr>
        <p:spPr>
          <a:xfrm>
            <a:off x="5638800" y="6416679"/>
            <a:ext cx="2895600" cy="365125"/>
          </a:xfrm>
        </p:spPr>
        <p:txBody>
          <a:bodyPr/>
          <a:lstStyle/>
          <a:p>
            <a:r>
              <a:rPr lang="en-US" dirty="0"/>
              <a:t>© 2016 Planisware</a:t>
            </a:r>
          </a:p>
        </p:txBody>
      </p:sp>
      <p:sp>
        <p:nvSpPr>
          <p:cNvPr id="2" name="Title 1"/>
          <p:cNvSpPr>
            <a:spLocks noGrp="1"/>
          </p:cNvSpPr>
          <p:nvPr>
            <p:ph type="title"/>
          </p:nvPr>
        </p:nvSpPr>
        <p:spPr/>
        <p:txBody>
          <a:bodyPr/>
          <a:lstStyle/>
          <a:p>
            <a:r>
              <a:rPr lang="en-US" noProof="0" dirty="0"/>
              <a:t>Define target and export data</a:t>
            </a:r>
          </a:p>
        </p:txBody>
      </p:sp>
      <p:sp>
        <p:nvSpPr>
          <p:cNvPr id="3" name="Content Placeholder 2"/>
          <p:cNvSpPr>
            <a:spLocks noGrp="1"/>
          </p:cNvSpPr>
          <p:nvPr>
            <p:ph idx="1"/>
          </p:nvPr>
        </p:nvSpPr>
        <p:spPr/>
        <p:txBody>
          <a:bodyPr/>
          <a:lstStyle/>
          <a:p>
            <a:r>
              <a:rPr lang="en-US" noProof="0" dirty="0"/>
              <a:t>Define a new import/export target, then click “Export” to generate the csv file in the specified folder</a:t>
            </a:r>
          </a:p>
        </p:txBody>
      </p:sp>
      <p:sp>
        <p:nvSpPr>
          <p:cNvPr id="5" name="Rectangle 4"/>
          <p:cNvSpPr/>
          <p:nvPr/>
        </p:nvSpPr>
        <p:spPr>
          <a:xfrm>
            <a:off x="2855113" y="2785376"/>
            <a:ext cx="2790313" cy="355389"/>
          </a:xfrm>
          <a:prstGeom prst="rect">
            <a:avLst/>
          </a:prstGeom>
          <a:noFill/>
          <a:ln w="38100">
            <a:solidFill>
              <a:srgbClr val="C500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855113" y="2560323"/>
            <a:ext cx="2790313" cy="225053"/>
          </a:xfrm>
          <a:prstGeom prst="rect">
            <a:avLst/>
          </a:prstGeom>
          <a:noFill/>
          <a:ln w="38100">
            <a:solidFill>
              <a:srgbClr val="C500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3355901" y="5028725"/>
            <a:ext cx="403591" cy="218896"/>
          </a:xfrm>
          <a:prstGeom prst="rect">
            <a:avLst/>
          </a:prstGeom>
          <a:noFill/>
          <a:ln w="38100">
            <a:solidFill>
              <a:srgbClr val="C500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ZoneTexte 8"/>
          <p:cNvSpPr txBox="1"/>
          <p:nvPr/>
        </p:nvSpPr>
        <p:spPr>
          <a:xfrm>
            <a:off x="190354" y="4924455"/>
            <a:ext cx="2337525" cy="64633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en-GB" dirty="0"/>
              <a:t>Click “Export” to generate the file</a:t>
            </a:r>
            <a:endParaRPr lang="en-US" dirty="0"/>
          </a:p>
        </p:txBody>
      </p:sp>
      <p:sp>
        <p:nvSpPr>
          <p:cNvPr id="12" name="ZoneTexte 8"/>
          <p:cNvSpPr txBox="1"/>
          <p:nvPr/>
        </p:nvSpPr>
        <p:spPr>
          <a:xfrm>
            <a:off x="5379203" y="3728005"/>
            <a:ext cx="3422891"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en-GB" dirty="0"/>
              <a:t>Set the path of the exported file</a:t>
            </a:r>
            <a:endParaRPr lang="en-US" dirty="0"/>
          </a:p>
        </p:txBody>
      </p:sp>
      <p:sp>
        <p:nvSpPr>
          <p:cNvPr id="13" name="ZoneTexte 8"/>
          <p:cNvSpPr txBox="1"/>
          <p:nvPr/>
        </p:nvSpPr>
        <p:spPr>
          <a:xfrm>
            <a:off x="5825712" y="2075062"/>
            <a:ext cx="2793502"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en-GB" dirty="0"/>
              <a:t>Pick the format in the list</a:t>
            </a:r>
            <a:endParaRPr lang="en-US" dirty="0"/>
          </a:p>
        </p:txBody>
      </p:sp>
      <p:cxnSp>
        <p:nvCxnSpPr>
          <p:cNvPr id="15" name="Elbow Connector 14"/>
          <p:cNvCxnSpPr>
            <a:stCxn id="12" idx="1"/>
            <a:endCxn id="5" idx="2"/>
          </p:cNvCxnSpPr>
          <p:nvPr/>
        </p:nvCxnSpPr>
        <p:spPr>
          <a:xfrm rot="10800000">
            <a:off x="4250271" y="3140765"/>
            <a:ext cx="1128933" cy="771906"/>
          </a:xfrm>
          <a:prstGeom prst="bentConnector2">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8" name="Elbow Connector 17"/>
          <p:cNvCxnSpPr>
            <a:stCxn id="13" idx="1"/>
            <a:endCxn id="6" idx="0"/>
          </p:cNvCxnSpPr>
          <p:nvPr/>
        </p:nvCxnSpPr>
        <p:spPr>
          <a:xfrm rot="10800000" flipV="1">
            <a:off x="4250270" y="2259727"/>
            <a:ext cx="1575442" cy="300595"/>
          </a:xfrm>
          <a:prstGeom prst="bentConnector2">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p:cNvCxnSpPr/>
          <p:nvPr/>
        </p:nvCxnSpPr>
        <p:spPr>
          <a:xfrm rot="16200000" flipH="1">
            <a:off x="2231604" y="4032922"/>
            <a:ext cx="213718" cy="1996784"/>
          </a:xfrm>
          <a:prstGeom prst="bentConnector4">
            <a:avLst>
              <a:gd name="adj1" fmla="val -106963"/>
              <a:gd name="adj2" fmla="val 63414"/>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24" name="Rectangle 23"/>
          <p:cNvSpPr/>
          <p:nvPr/>
        </p:nvSpPr>
        <p:spPr>
          <a:xfrm>
            <a:off x="2926377" y="5361725"/>
            <a:ext cx="5088538" cy="706256"/>
          </a:xfrm>
          <a:prstGeom prst="rect">
            <a:avLst/>
          </a:prstGeom>
          <a:noFill/>
          <a:ln w="38100">
            <a:solidFill>
              <a:srgbClr val="C500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ZoneTexte 8"/>
          <p:cNvSpPr txBox="1"/>
          <p:nvPr/>
        </p:nvSpPr>
        <p:spPr>
          <a:xfrm>
            <a:off x="5470646" y="6344071"/>
            <a:ext cx="3245316"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en-GB" dirty="0"/>
              <a:t>Log of the previous exports</a:t>
            </a:r>
            <a:endParaRPr lang="en-US" dirty="0"/>
          </a:p>
        </p:txBody>
      </p:sp>
      <p:cxnSp>
        <p:nvCxnSpPr>
          <p:cNvPr id="26" name="Elbow Connector 25"/>
          <p:cNvCxnSpPr>
            <a:stCxn id="25" idx="0"/>
            <a:endCxn id="24" idx="2"/>
          </p:cNvCxnSpPr>
          <p:nvPr/>
        </p:nvCxnSpPr>
        <p:spPr>
          <a:xfrm rot="16200000" flipV="1">
            <a:off x="6143930" y="5394697"/>
            <a:ext cx="276090" cy="1622658"/>
          </a:xfrm>
          <a:prstGeom prst="bentConnector3">
            <a:avLst>
              <a:gd name="adj1" fmla="val 50000"/>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9" name="Footer Placeholder 3">
            <a:extLst>
              <a:ext uri="{FF2B5EF4-FFF2-40B4-BE49-F238E27FC236}">
                <a16:creationId xmlns:a16="http://schemas.microsoft.com/office/drawing/2014/main" xmlns="" id="{966870BD-8046-437C-8101-9F1D1BCC95F0}"/>
              </a:ext>
            </a:extLst>
          </p:cNvPr>
          <p:cNvSpPr txBox="1">
            <a:spLocks/>
          </p:cNvSpPr>
          <p:nvPr/>
        </p:nvSpPr>
        <p:spPr>
          <a:xfrm>
            <a:off x="5638800" y="6416679"/>
            <a:ext cx="2895600" cy="365125"/>
          </a:xfrm>
          <a:prstGeom prst="rect">
            <a:avLst/>
          </a:prstGeom>
        </p:spPr>
        <p:txBody>
          <a:bodyPr vert="horz" lIns="91440" tIns="45720" rIns="91440" bIns="45720" rtlCol="0" anchor="b"/>
          <a:lstStyle>
            <a:defPPr>
              <a:defRPr lang="fr-FR"/>
            </a:defPPr>
            <a:lvl1pPr marL="0" algn="r" defTabSz="914400" rtl="0" eaLnBrk="1" latinLnBrk="0" hangingPunct="1">
              <a:defRPr sz="675"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 2018 Planisware</a:t>
            </a:r>
            <a:endParaRPr lang="en-US" dirty="0"/>
          </a:p>
        </p:txBody>
      </p:sp>
      <p:sp>
        <p:nvSpPr>
          <p:cNvPr id="21" name="Slide Number Placeholder 4">
            <a:extLst>
              <a:ext uri="{FF2B5EF4-FFF2-40B4-BE49-F238E27FC236}">
                <a16:creationId xmlns:a16="http://schemas.microsoft.com/office/drawing/2014/main" xmlns="" id="{7EF08B8D-A48E-428B-861A-EC25FBFB0838}"/>
              </a:ext>
            </a:extLst>
          </p:cNvPr>
          <p:cNvSpPr>
            <a:spLocks noGrp="1"/>
          </p:cNvSpPr>
          <p:nvPr>
            <p:ph type="sldNum" sz="quarter" idx="12"/>
          </p:nvPr>
        </p:nvSpPr>
        <p:spPr>
          <a:xfrm>
            <a:off x="8610600" y="6416679"/>
            <a:ext cx="457200" cy="365125"/>
          </a:xfrm>
        </p:spPr>
        <p:txBody>
          <a:bodyPr/>
          <a:lstStyle/>
          <a:p>
            <a:fld id="{AA6609B8-1C18-4083-9988-A5F5F3686A15}" type="slidenum">
              <a:rPr lang="en-US" smtClean="0"/>
              <a:pPr/>
              <a:t>246</a:t>
            </a:fld>
            <a:endParaRPr lang="en-US" dirty="0"/>
          </a:p>
        </p:txBody>
      </p:sp>
    </p:spTree>
    <p:extLst>
      <p:ext uri="{BB962C8B-B14F-4D97-AF65-F5344CB8AC3E}">
        <p14:creationId xmlns:p14="http://schemas.microsoft.com/office/powerpoint/2010/main" val="638804876"/>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noProof="0" dirty="0"/>
              <a:t>Code generator</a:t>
            </a:r>
          </a:p>
        </p:txBody>
      </p:sp>
      <p:sp>
        <p:nvSpPr>
          <p:cNvPr id="3" name="Espace réservé du texte 2"/>
          <p:cNvSpPr>
            <a:spLocks noGrp="1"/>
          </p:cNvSpPr>
          <p:nvPr>
            <p:ph type="body" idx="1"/>
          </p:nvPr>
        </p:nvSpPr>
        <p:spPr>
          <a:xfrm>
            <a:off x="12879" y="3581400"/>
            <a:ext cx="4787721" cy="1371600"/>
          </a:xfrm>
        </p:spPr>
        <p:txBody>
          <a:bodyPr/>
          <a:lstStyle/>
          <a:p>
            <a:endParaRPr lang="en-US" dirty="0"/>
          </a:p>
        </p:txBody>
      </p:sp>
      <p:sp>
        <p:nvSpPr>
          <p:cNvPr id="6" name="Footer Placeholder 3">
            <a:extLst>
              <a:ext uri="{FF2B5EF4-FFF2-40B4-BE49-F238E27FC236}">
                <a16:creationId xmlns:a16="http://schemas.microsoft.com/office/drawing/2014/main" xmlns="" id="{B565ACD8-6C7B-4603-B50D-7CB750B02FC9}"/>
              </a:ext>
            </a:extLst>
          </p:cNvPr>
          <p:cNvSpPr>
            <a:spLocks noGrp="1"/>
          </p:cNvSpPr>
          <p:nvPr>
            <p:ph type="ftr" sz="quarter" idx="11"/>
          </p:nvPr>
        </p:nvSpPr>
        <p:spPr>
          <a:xfrm>
            <a:off x="5638800" y="6416679"/>
            <a:ext cx="2895600" cy="365125"/>
          </a:xfrm>
        </p:spPr>
        <p:txBody>
          <a:bodyPr/>
          <a:lstStyle/>
          <a:p>
            <a:r>
              <a:rPr lang="en-US" dirty="0"/>
              <a:t>© 2018 </a:t>
            </a:r>
            <a:r>
              <a:rPr lang="en-US" dirty="0" err="1"/>
              <a:t>Planisware</a:t>
            </a:r>
            <a:endParaRPr lang="en-US" dirty="0"/>
          </a:p>
        </p:txBody>
      </p:sp>
      <p:sp>
        <p:nvSpPr>
          <p:cNvPr id="7" name="Slide Number Placeholder 4">
            <a:extLst>
              <a:ext uri="{FF2B5EF4-FFF2-40B4-BE49-F238E27FC236}">
                <a16:creationId xmlns:a16="http://schemas.microsoft.com/office/drawing/2014/main" xmlns="" id="{5FFA79AD-25B2-4F48-9135-E0E6758EA395}"/>
              </a:ext>
            </a:extLst>
          </p:cNvPr>
          <p:cNvSpPr>
            <a:spLocks noGrp="1"/>
          </p:cNvSpPr>
          <p:nvPr>
            <p:ph type="sldNum" sz="quarter" idx="12"/>
          </p:nvPr>
        </p:nvSpPr>
        <p:spPr>
          <a:xfrm>
            <a:off x="8610600" y="6416679"/>
            <a:ext cx="457200" cy="365125"/>
          </a:xfrm>
        </p:spPr>
        <p:txBody>
          <a:bodyPr/>
          <a:lstStyle/>
          <a:p>
            <a:fld id="{AA6609B8-1C18-4083-9988-A5F5F3686A15}" type="slidenum">
              <a:rPr lang="en-US" smtClean="0"/>
              <a:pPr/>
              <a:t>247</a:t>
            </a:fld>
            <a:endParaRPr lang="en-US" dirty="0"/>
          </a:p>
        </p:txBody>
      </p:sp>
    </p:spTree>
    <p:extLst>
      <p:ext uri="{BB962C8B-B14F-4D97-AF65-F5344CB8AC3E}">
        <p14:creationId xmlns:p14="http://schemas.microsoft.com/office/powerpoint/2010/main" val="3957883133"/>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30960"/>
            <a:ext cx="8839200" cy="914400"/>
          </a:xfrm>
        </p:spPr>
        <p:txBody>
          <a:bodyPr/>
          <a:lstStyle/>
          <a:p>
            <a:r>
              <a:rPr lang="en-US" noProof="0" dirty="0"/>
              <a:t>Code generator</a:t>
            </a:r>
          </a:p>
        </p:txBody>
      </p:sp>
      <p:sp>
        <p:nvSpPr>
          <p:cNvPr id="3" name="Rectangle: Rounded Corners 2"/>
          <p:cNvSpPr/>
          <p:nvPr/>
        </p:nvSpPr>
        <p:spPr>
          <a:xfrm>
            <a:off x="975360" y="1411119"/>
            <a:ext cx="8092440" cy="1199789"/>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accent1"/>
                </a:solidFill>
              </a:rPr>
              <a:t>Is there a way to automatically name some tasks so users who create them don’t need to come up with names for them?</a:t>
            </a:r>
          </a:p>
        </p:txBody>
      </p:sp>
      <p:sp>
        <p:nvSpPr>
          <p:cNvPr id="6" name="TextBox 5"/>
          <p:cNvSpPr txBox="1"/>
          <p:nvPr/>
        </p:nvSpPr>
        <p:spPr>
          <a:xfrm>
            <a:off x="0" y="887900"/>
            <a:ext cx="3058160" cy="523220"/>
          </a:xfrm>
          <a:prstGeom prst="rect">
            <a:avLst/>
          </a:prstGeom>
          <a:noFill/>
        </p:spPr>
        <p:txBody>
          <a:bodyPr wrap="square" rtlCol="0">
            <a:spAutoFit/>
          </a:bodyPr>
          <a:lstStyle/>
          <a:p>
            <a:r>
              <a:rPr lang="en-US" sz="2800" b="1" dirty="0">
                <a:solidFill>
                  <a:schemeClr val="tx2"/>
                </a:solidFill>
              </a:rPr>
              <a:t>Scenario</a:t>
            </a: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960" y="1553813"/>
            <a:ext cx="914400" cy="914400"/>
          </a:xfrm>
          <a:prstGeom prst="ellipse">
            <a:avLst/>
          </a:prstGeom>
          <a:ln w="76200">
            <a:solidFill>
              <a:schemeClr val="accent1"/>
            </a:solidFill>
          </a:ln>
        </p:spPr>
      </p:pic>
      <p:sp>
        <p:nvSpPr>
          <p:cNvPr id="8" name="Footer Placeholder 3">
            <a:extLst>
              <a:ext uri="{FF2B5EF4-FFF2-40B4-BE49-F238E27FC236}">
                <a16:creationId xmlns:a16="http://schemas.microsoft.com/office/drawing/2014/main" xmlns="" id="{77763E99-5463-4B32-BF7E-30B8558BD672}"/>
              </a:ext>
            </a:extLst>
          </p:cNvPr>
          <p:cNvSpPr>
            <a:spLocks noGrp="1"/>
          </p:cNvSpPr>
          <p:nvPr>
            <p:ph type="ftr" sz="quarter" idx="11"/>
          </p:nvPr>
        </p:nvSpPr>
        <p:spPr>
          <a:xfrm>
            <a:off x="5638800" y="6416679"/>
            <a:ext cx="2895600" cy="365125"/>
          </a:xfrm>
        </p:spPr>
        <p:txBody>
          <a:bodyPr/>
          <a:lstStyle/>
          <a:p>
            <a:r>
              <a:rPr lang="en-US" dirty="0"/>
              <a:t>© 2018 </a:t>
            </a:r>
            <a:r>
              <a:rPr lang="en-US" dirty="0" err="1"/>
              <a:t>Planisware</a:t>
            </a:r>
            <a:endParaRPr lang="en-US" dirty="0"/>
          </a:p>
        </p:txBody>
      </p:sp>
      <p:sp>
        <p:nvSpPr>
          <p:cNvPr id="9" name="Slide Number Placeholder 4">
            <a:extLst>
              <a:ext uri="{FF2B5EF4-FFF2-40B4-BE49-F238E27FC236}">
                <a16:creationId xmlns:a16="http://schemas.microsoft.com/office/drawing/2014/main" xmlns="" id="{057D4FDE-72AE-4B5A-8017-BB18712A12C2}"/>
              </a:ext>
            </a:extLst>
          </p:cNvPr>
          <p:cNvSpPr>
            <a:spLocks noGrp="1"/>
          </p:cNvSpPr>
          <p:nvPr>
            <p:ph type="sldNum" sz="quarter" idx="12"/>
          </p:nvPr>
        </p:nvSpPr>
        <p:spPr>
          <a:xfrm>
            <a:off x="8610600" y="6416679"/>
            <a:ext cx="457200" cy="365125"/>
          </a:xfrm>
        </p:spPr>
        <p:txBody>
          <a:bodyPr/>
          <a:lstStyle/>
          <a:p>
            <a:fld id="{AA6609B8-1C18-4083-9988-A5F5F3686A15}" type="slidenum">
              <a:rPr lang="en-US" smtClean="0"/>
              <a:pPr/>
              <a:t>248</a:t>
            </a:fld>
            <a:endParaRPr lang="en-US" dirty="0"/>
          </a:p>
        </p:txBody>
      </p:sp>
    </p:spTree>
    <p:extLst>
      <p:ext uri="{BB962C8B-B14F-4D97-AF65-F5344CB8AC3E}">
        <p14:creationId xmlns:p14="http://schemas.microsoft.com/office/powerpoint/2010/main" val="1775261256"/>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30960"/>
            <a:ext cx="8839200" cy="914400"/>
          </a:xfrm>
        </p:spPr>
        <p:txBody>
          <a:bodyPr/>
          <a:lstStyle/>
          <a:p>
            <a:r>
              <a:rPr lang="en-US" noProof="0" dirty="0"/>
              <a:t>Code generator</a:t>
            </a:r>
          </a:p>
        </p:txBody>
      </p:sp>
      <p:sp>
        <p:nvSpPr>
          <p:cNvPr id="3" name="Rectangle: Rounded Corners 2"/>
          <p:cNvSpPr/>
          <p:nvPr/>
        </p:nvSpPr>
        <p:spPr>
          <a:xfrm>
            <a:off x="975360" y="1411119"/>
            <a:ext cx="8092440" cy="1199789"/>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accent1"/>
                </a:solidFill>
              </a:rPr>
              <a:t>Is there a way to automatically name some tasks so users who create them don’t need to come up with names for them?</a:t>
            </a:r>
          </a:p>
        </p:txBody>
      </p:sp>
      <p:sp>
        <p:nvSpPr>
          <p:cNvPr id="6" name="TextBox 5"/>
          <p:cNvSpPr txBox="1"/>
          <p:nvPr/>
        </p:nvSpPr>
        <p:spPr>
          <a:xfrm>
            <a:off x="0" y="887900"/>
            <a:ext cx="3058160" cy="523220"/>
          </a:xfrm>
          <a:prstGeom prst="rect">
            <a:avLst/>
          </a:prstGeom>
          <a:noFill/>
        </p:spPr>
        <p:txBody>
          <a:bodyPr wrap="square" rtlCol="0">
            <a:spAutoFit/>
          </a:bodyPr>
          <a:lstStyle/>
          <a:p>
            <a:r>
              <a:rPr lang="en-US" sz="2800" b="1" dirty="0">
                <a:solidFill>
                  <a:schemeClr val="tx2"/>
                </a:solidFill>
              </a:rPr>
              <a:t>Scenario</a:t>
            </a:r>
          </a:p>
        </p:txBody>
      </p:sp>
      <p:sp>
        <p:nvSpPr>
          <p:cNvPr id="7" name="Rectangle: Rounded Corners 12"/>
          <p:cNvSpPr/>
          <p:nvPr/>
        </p:nvSpPr>
        <p:spPr>
          <a:xfrm>
            <a:off x="91440" y="3205947"/>
            <a:ext cx="8976360" cy="3210732"/>
          </a:xfrm>
          <a:prstGeom prst="roundRect">
            <a:avLst/>
          </a:prstGeom>
        </p:spPr>
        <p:style>
          <a:lnRef idx="2">
            <a:schemeClr val="accent4"/>
          </a:lnRef>
          <a:fillRef idx="1">
            <a:schemeClr val="lt1"/>
          </a:fillRef>
          <a:effectRef idx="0">
            <a:schemeClr val="accent4"/>
          </a:effectRef>
          <a:fontRef idx="minor">
            <a:schemeClr val="dk1"/>
          </a:fontRef>
        </p:style>
        <p:txBody>
          <a:bodyPr rtlCol="0" anchor="ctr"/>
          <a:lstStyle/>
          <a:p>
            <a:r>
              <a:rPr lang="en-US" dirty="0"/>
              <a:t>You can now </a:t>
            </a:r>
            <a:r>
              <a:rPr lang="en-US" dirty="0">
                <a:solidFill>
                  <a:schemeClr val="tx1">
                    <a:lumMod val="50000"/>
                  </a:schemeClr>
                </a:solidFill>
              </a:rPr>
              <a:t>create</a:t>
            </a:r>
            <a:r>
              <a:rPr lang="en-US" b="1" dirty="0">
                <a:solidFill>
                  <a:schemeClr val="accent6">
                    <a:lumMod val="60000"/>
                    <a:lumOff val="40000"/>
                  </a:schemeClr>
                </a:solidFill>
              </a:rPr>
              <a:t> sequence generated code</a:t>
            </a:r>
            <a:r>
              <a:rPr lang="en-US" dirty="0"/>
              <a:t> and allocate this value, as a default value, whenever an object is created.</a:t>
            </a:r>
            <a:endParaRPr lang="en-GB" dirty="0">
              <a:solidFill>
                <a:schemeClr val="tx1">
                  <a:lumMod val="50000"/>
                </a:schemeClr>
              </a:solidFill>
            </a:endParaRPr>
          </a:p>
          <a:p>
            <a:endParaRPr lang="en-GB" dirty="0">
              <a:solidFill>
                <a:schemeClr val="accent4"/>
              </a:solidFill>
            </a:endParaRPr>
          </a:p>
          <a:p>
            <a:r>
              <a:rPr lang="en-GB" b="1" dirty="0">
                <a:solidFill>
                  <a:schemeClr val="accent4"/>
                </a:solidFill>
              </a:rPr>
              <a:t>How to break down the situation: </a:t>
            </a:r>
            <a:r>
              <a:rPr lang="en-GB" dirty="0">
                <a:solidFill>
                  <a:schemeClr val="accent4"/>
                </a:solidFill>
              </a:rPr>
              <a:t/>
            </a:r>
            <a:br>
              <a:rPr lang="en-GB" dirty="0">
                <a:solidFill>
                  <a:schemeClr val="accent4"/>
                </a:solidFill>
              </a:rPr>
            </a:br>
            <a:r>
              <a:rPr lang="en-GB" dirty="0">
                <a:solidFill>
                  <a:schemeClr val="accent4"/>
                </a:solidFill>
              </a:rPr>
              <a:t> 	1. Create the code generator on the task class</a:t>
            </a:r>
            <a:br>
              <a:rPr lang="en-GB" dirty="0">
                <a:solidFill>
                  <a:schemeClr val="accent4"/>
                </a:solidFill>
              </a:rPr>
            </a:br>
            <a:r>
              <a:rPr lang="en-GB" dirty="0">
                <a:solidFill>
                  <a:schemeClr val="accent4"/>
                </a:solidFill>
              </a:rPr>
              <a:t>	2. Update the </a:t>
            </a:r>
            <a:r>
              <a:rPr lang="en-GB" i="1" dirty="0">
                <a:solidFill>
                  <a:schemeClr val="accent4"/>
                </a:solidFill>
              </a:rPr>
              <a:t>Attributes default value </a:t>
            </a:r>
            <a:r>
              <a:rPr lang="en-GB" dirty="0">
                <a:solidFill>
                  <a:schemeClr val="accent4"/>
                </a:solidFill>
              </a:rPr>
              <a:t>of the task class to use this newly 	created code</a:t>
            </a:r>
          </a:p>
          <a:p>
            <a:r>
              <a:rPr lang="en-GB" dirty="0">
                <a:solidFill>
                  <a:schemeClr val="accent4"/>
                </a:solidFill>
              </a:rPr>
              <a:t>	</a:t>
            </a:r>
          </a:p>
        </p:txBody>
      </p:sp>
      <p:sp>
        <p:nvSpPr>
          <p:cNvPr id="11" name="TextBox 10"/>
          <p:cNvSpPr txBox="1"/>
          <p:nvPr/>
        </p:nvSpPr>
        <p:spPr>
          <a:xfrm>
            <a:off x="0" y="2610909"/>
            <a:ext cx="3058160" cy="523220"/>
          </a:xfrm>
          <a:prstGeom prst="rect">
            <a:avLst/>
          </a:prstGeom>
          <a:noFill/>
        </p:spPr>
        <p:txBody>
          <a:bodyPr wrap="square" rtlCol="0">
            <a:spAutoFit/>
          </a:bodyPr>
          <a:lstStyle/>
          <a:p>
            <a:r>
              <a:rPr lang="en-US" sz="2800" b="1" dirty="0">
                <a:solidFill>
                  <a:schemeClr val="accent4"/>
                </a:solidFill>
              </a:rPr>
              <a:t>Analysis</a:t>
            </a:r>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960" y="1553813"/>
            <a:ext cx="914400" cy="914400"/>
          </a:xfrm>
          <a:prstGeom prst="ellipse">
            <a:avLst/>
          </a:prstGeom>
          <a:ln w="76200">
            <a:solidFill>
              <a:schemeClr val="accent1"/>
            </a:solidFill>
          </a:ln>
        </p:spPr>
      </p:pic>
      <p:sp>
        <p:nvSpPr>
          <p:cNvPr id="10" name="Footer Placeholder 3">
            <a:extLst>
              <a:ext uri="{FF2B5EF4-FFF2-40B4-BE49-F238E27FC236}">
                <a16:creationId xmlns:a16="http://schemas.microsoft.com/office/drawing/2014/main" xmlns="" id="{3B3EAC43-E1A5-4F65-90F0-6970B229DC77}"/>
              </a:ext>
            </a:extLst>
          </p:cNvPr>
          <p:cNvSpPr>
            <a:spLocks noGrp="1"/>
          </p:cNvSpPr>
          <p:nvPr>
            <p:ph type="ftr" sz="quarter" idx="11"/>
          </p:nvPr>
        </p:nvSpPr>
        <p:spPr>
          <a:xfrm>
            <a:off x="5638800" y="6416679"/>
            <a:ext cx="2895600" cy="365125"/>
          </a:xfrm>
        </p:spPr>
        <p:txBody>
          <a:bodyPr/>
          <a:lstStyle/>
          <a:p>
            <a:r>
              <a:rPr lang="en-US" dirty="0"/>
              <a:t>© 2018 </a:t>
            </a:r>
            <a:r>
              <a:rPr lang="en-US" dirty="0" err="1"/>
              <a:t>Planisware</a:t>
            </a:r>
            <a:endParaRPr lang="en-US" dirty="0"/>
          </a:p>
        </p:txBody>
      </p:sp>
      <p:sp>
        <p:nvSpPr>
          <p:cNvPr id="12" name="Slide Number Placeholder 4">
            <a:extLst>
              <a:ext uri="{FF2B5EF4-FFF2-40B4-BE49-F238E27FC236}">
                <a16:creationId xmlns:a16="http://schemas.microsoft.com/office/drawing/2014/main" xmlns="" id="{7349BF92-A569-424D-8370-DCAB53F74164}"/>
              </a:ext>
            </a:extLst>
          </p:cNvPr>
          <p:cNvSpPr>
            <a:spLocks noGrp="1"/>
          </p:cNvSpPr>
          <p:nvPr>
            <p:ph type="sldNum" sz="quarter" idx="12"/>
          </p:nvPr>
        </p:nvSpPr>
        <p:spPr>
          <a:xfrm>
            <a:off x="8610600" y="6416679"/>
            <a:ext cx="457200" cy="365125"/>
          </a:xfrm>
        </p:spPr>
        <p:txBody>
          <a:bodyPr/>
          <a:lstStyle/>
          <a:p>
            <a:fld id="{AA6609B8-1C18-4083-9988-A5F5F3686A15}" type="slidenum">
              <a:rPr lang="en-US" smtClean="0"/>
              <a:pPr/>
              <a:t>249</a:t>
            </a:fld>
            <a:endParaRPr lang="en-US" dirty="0"/>
          </a:p>
        </p:txBody>
      </p:sp>
    </p:spTree>
    <p:extLst>
      <p:ext uri="{BB962C8B-B14F-4D97-AF65-F5344CB8AC3E}">
        <p14:creationId xmlns:p14="http://schemas.microsoft.com/office/powerpoint/2010/main" val="14500146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User Attribute Creation – Project Code </a:t>
            </a:r>
          </a:p>
        </p:txBody>
      </p:sp>
      <p:pic>
        <p:nvPicPr>
          <p:cNvPr id="4" name="Picture 3"/>
          <p:cNvPicPr>
            <a:picLocks noChangeAspect="1"/>
          </p:cNvPicPr>
          <p:nvPr/>
        </p:nvPicPr>
        <p:blipFill>
          <a:blip r:embed="rId2"/>
          <a:stretch>
            <a:fillRect/>
          </a:stretch>
        </p:blipFill>
        <p:spPr>
          <a:xfrm>
            <a:off x="208280" y="858520"/>
            <a:ext cx="8783320" cy="3240041"/>
          </a:xfrm>
          <a:prstGeom prst="rect">
            <a:avLst/>
          </a:prstGeom>
          <a:ln>
            <a:solidFill>
              <a:schemeClr val="accent1"/>
            </a:solidFill>
          </a:ln>
          <a:effectLst>
            <a:outerShdw blurRad="50800" dist="38100" dir="2700000" algn="tl" rotWithShape="0">
              <a:prstClr val="black">
                <a:alpha val="40000"/>
              </a:prstClr>
            </a:outerShdw>
          </a:effectLst>
        </p:spPr>
      </p:pic>
      <p:sp>
        <p:nvSpPr>
          <p:cNvPr id="22" name="TextBox 21"/>
          <p:cNvSpPr txBox="1"/>
          <p:nvPr/>
        </p:nvSpPr>
        <p:spPr>
          <a:xfrm>
            <a:off x="208280" y="4287520"/>
            <a:ext cx="8783320" cy="2031325"/>
          </a:xfrm>
          <a:prstGeom prst="rect">
            <a:avLst/>
          </a:prstGeom>
          <a:noFill/>
        </p:spPr>
        <p:txBody>
          <a:bodyPr wrap="square" rtlCol="0">
            <a:spAutoFit/>
          </a:bodyPr>
          <a:lstStyle/>
          <a:p>
            <a:r>
              <a:rPr lang="en-US" dirty="0">
                <a:solidFill>
                  <a:schemeClr val="tx2"/>
                </a:solidFill>
              </a:rPr>
              <a:t>      Select the relevant object from the analysis</a:t>
            </a:r>
          </a:p>
          <a:p>
            <a:r>
              <a:rPr lang="en-US" dirty="0">
                <a:solidFill>
                  <a:schemeClr val="tx2"/>
                </a:solidFill>
              </a:rPr>
              <a:t>      Click on the + button of the user attribute section to create a new user attribute</a:t>
            </a:r>
          </a:p>
          <a:p>
            <a:r>
              <a:rPr lang="en-US" dirty="0">
                <a:solidFill>
                  <a:schemeClr val="tx2"/>
                </a:solidFill>
              </a:rPr>
              <a:t>      Give your attribute an appropriate Name and Level</a:t>
            </a:r>
          </a:p>
          <a:p>
            <a:r>
              <a:rPr lang="en-US" dirty="0">
                <a:solidFill>
                  <a:schemeClr val="tx2"/>
                </a:solidFill>
              </a:rPr>
              <a:t>         </a:t>
            </a:r>
            <a:r>
              <a:rPr lang="en-US" b="1" dirty="0">
                <a:solidFill>
                  <a:schemeClr val="tx2"/>
                </a:solidFill>
              </a:rPr>
              <a:t>Name</a:t>
            </a:r>
            <a:r>
              <a:rPr lang="en-US" dirty="0">
                <a:solidFill>
                  <a:schemeClr val="tx2"/>
                </a:solidFill>
              </a:rPr>
              <a:t> – Check with your admin to see if you have a naming convention to use</a:t>
            </a:r>
          </a:p>
          <a:p>
            <a:r>
              <a:rPr lang="en-US" dirty="0">
                <a:solidFill>
                  <a:schemeClr val="tx2"/>
                </a:solidFill>
              </a:rPr>
              <a:t>         </a:t>
            </a:r>
            <a:r>
              <a:rPr lang="en-US" b="1" dirty="0">
                <a:solidFill>
                  <a:schemeClr val="tx2"/>
                </a:solidFill>
              </a:rPr>
              <a:t>Label</a:t>
            </a:r>
            <a:r>
              <a:rPr lang="en-US" dirty="0">
                <a:solidFill>
                  <a:schemeClr val="tx2"/>
                </a:solidFill>
              </a:rPr>
              <a:t>  - Use a description that makes it easy for end users to understand</a:t>
            </a:r>
          </a:p>
          <a:p>
            <a:r>
              <a:rPr lang="en-US" dirty="0">
                <a:solidFill>
                  <a:schemeClr val="tx2"/>
                </a:solidFill>
              </a:rPr>
              <a:t>      Select the correct Data Type from the analysis</a:t>
            </a:r>
          </a:p>
          <a:p>
            <a:r>
              <a:rPr lang="en-US" dirty="0">
                <a:solidFill>
                  <a:schemeClr val="tx2"/>
                </a:solidFill>
              </a:rPr>
              <a:t>      Default value of attribute when an object is created</a:t>
            </a:r>
          </a:p>
        </p:txBody>
      </p:sp>
      <p:sp>
        <p:nvSpPr>
          <p:cNvPr id="21" name="Oval 20"/>
          <p:cNvSpPr/>
          <p:nvPr/>
        </p:nvSpPr>
        <p:spPr>
          <a:xfrm>
            <a:off x="325120" y="4344257"/>
            <a:ext cx="259080" cy="2573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30" name="Oval 29"/>
          <p:cNvSpPr/>
          <p:nvPr/>
        </p:nvSpPr>
        <p:spPr>
          <a:xfrm>
            <a:off x="86360" y="1346004"/>
            <a:ext cx="259080" cy="2573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31" name="Oval 30"/>
          <p:cNvSpPr/>
          <p:nvPr/>
        </p:nvSpPr>
        <p:spPr>
          <a:xfrm>
            <a:off x="220980" y="2992977"/>
            <a:ext cx="259080" cy="2573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32" name="Oval 31"/>
          <p:cNvSpPr/>
          <p:nvPr/>
        </p:nvSpPr>
        <p:spPr>
          <a:xfrm>
            <a:off x="325120" y="4653228"/>
            <a:ext cx="259080" cy="2573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33" name="Oval 32"/>
          <p:cNvSpPr/>
          <p:nvPr/>
        </p:nvSpPr>
        <p:spPr>
          <a:xfrm>
            <a:off x="223520" y="3477051"/>
            <a:ext cx="259080" cy="2573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34" name="Oval 33"/>
          <p:cNvSpPr/>
          <p:nvPr/>
        </p:nvSpPr>
        <p:spPr>
          <a:xfrm>
            <a:off x="309418" y="5698109"/>
            <a:ext cx="259080" cy="2573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13" name="Oval 12"/>
          <p:cNvSpPr/>
          <p:nvPr/>
        </p:nvSpPr>
        <p:spPr>
          <a:xfrm>
            <a:off x="325120" y="4965347"/>
            <a:ext cx="259080" cy="2573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14" name="Oval 13"/>
          <p:cNvSpPr/>
          <p:nvPr/>
        </p:nvSpPr>
        <p:spPr>
          <a:xfrm>
            <a:off x="3091642" y="1772920"/>
            <a:ext cx="259080" cy="2573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5" name="Oval 14"/>
          <p:cNvSpPr/>
          <p:nvPr/>
        </p:nvSpPr>
        <p:spPr>
          <a:xfrm>
            <a:off x="325120" y="6036258"/>
            <a:ext cx="259080" cy="2573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16" name="Footer Placeholder 3">
            <a:extLst>
              <a:ext uri="{FF2B5EF4-FFF2-40B4-BE49-F238E27FC236}">
                <a16:creationId xmlns:a16="http://schemas.microsoft.com/office/drawing/2014/main" xmlns="" id="{B254D1CB-717D-4F2F-990E-3A17B4546BE2}"/>
              </a:ext>
            </a:extLst>
          </p:cNvPr>
          <p:cNvSpPr>
            <a:spLocks noGrp="1"/>
          </p:cNvSpPr>
          <p:nvPr>
            <p:ph type="ftr" sz="quarter" idx="11"/>
          </p:nvPr>
        </p:nvSpPr>
        <p:spPr>
          <a:xfrm>
            <a:off x="5638800" y="6416679"/>
            <a:ext cx="2895600" cy="365125"/>
          </a:xfrm>
        </p:spPr>
        <p:txBody>
          <a:bodyPr/>
          <a:lstStyle/>
          <a:p>
            <a:r>
              <a:rPr lang="en-US" dirty="0"/>
              <a:t>© 2018 </a:t>
            </a:r>
            <a:r>
              <a:rPr lang="en-US" dirty="0" err="1"/>
              <a:t>Planisware</a:t>
            </a:r>
            <a:endParaRPr lang="en-US" dirty="0"/>
          </a:p>
        </p:txBody>
      </p:sp>
      <p:sp>
        <p:nvSpPr>
          <p:cNvPr id="17" name="Slide Number Placeholder 4">
            <a:extLst>
              <a:ext uri="{FF2B5EF4-FFF2-40B4-BE49-F238E27FC236}">
                <a16:creationId xmlns:a16="http://schemas.microsoft.com/office/drawing/2014/main" xmlns="" id="{737B1E6C-B416-4EB7-A9F3-A45F04CB5AD7}"/>
              </a:ext>
            </a:extLst>
          </p:cNvPr>
          <p:cNvSpPr>
            <a:spLocks noGrp="1"/>
          </p:cNvSpPr>
          <p:nvPr>
            <p:ph type="sldNum" sz="quarter" idx="12"/>
          </p:nvPr>
        </p:nvSpPr>
        <p:spPr>
          <a:xfrm>
            <a:off x="8610600" y="6416679"/>
            <a:ext cx="457200" cy="365125"/>
          </a:xfrm>
        </p:spPr>
        <p:txBody>
          <a:bodyPr/>
          <a:lstStyle/>
          <a:p>
            <a:fld id="{AA6609B8-1C18-4083-9988-A5F5F3686A15}" type="slidenum">
              <a:rPr lang="en-US" smtClean="0"/>
              <a:pPr/>
              <a:t>25</a:t>
            </a:fld>
            <a:endParaRPr lang="en-US" dirty="0"/>
          </a:p>
        </p:txBody>
      </p:sp>
    </p:spTree>
    <p:extLst>
      <p:ext uri="{BB962C8B-B14F-4D97-AF65-F5344CB8AC3E}">
        <p14:creationId xmlns:p14="http://schemas.microsoft.com/office/powerpoint/2010/main" val="2493513495"/>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p:cNvGrpSpPr/>
          <p:nvPr/>
        </p:nvGrpSpPr>
        <p:grpSpPr>
          <a:xfrm>
            <a:off x="230658" y="1643659"/>
            <a:ext cx="8678492" cy="4901817"/>
            <a:chOff x="230658" y="1601816"/>
            <a:chExt cx="8678492" cy="4901817"/>
          </a:xfrm>
        </p:grpSpPr>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09103" y="3844036"/>
              <a:ext cx="6100047" cy="2659597"/>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0658" y="1601816"/>
              <a:ext cx="6100046" cy="3245841"/>
            </a:xfrm>
            <a:prstGeom prst="rect">
              <a:avLst/>
            </a:prstGeom>
            <a:effectLst>
              <a:outerShdw blurRad="50800" dist="38100" dir="2700000" algn="tl" rotWithShape="0">
                <a:prstClr val="black">
                  <a:alpha val="40000"/>
                </a:prstClr>
              </a:outerShdw>
            </a:effectLst>
          </p:spPr>
        </p:pic>
        <p:sp>
          <p:nvSpPr>
            <p:cNvPr id="18" name="ZoneTexte 8"/>
            <p:cNvSpPr txBox="1"/>
            <p:nvPr/>
          </p:nvSpPr>
          <p:spPr>
            <a:xfrm>
              <a:off x="464192" y="4972662"/>
              <a:ext cx="2318922" cy="138499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en-US" sz="1400" dirty="0"/>
                <a:t>Under Attribute settings, change the default value for the Name attribute. Allocate code generator as default value (uppercase and between "")</a:t>
              </a:r>
            </a:p>
          </p:txBody>
        </p:sp>
      </p:grpSp>
      <p:sp>
        <p:nvSpPr>
          <p:cNvPr id="2" name="Titre 1"/>
          <p:cNvSpPr>
            <a:spLocks noGrp="1"/>
          </p:cNvSpPr>
          <p:nvPr>
            <p:ph type="title"/>
          </p:nvPr>
        </p:nvSpPr>
        <p:spPr/>
        <p:txBody>
          <a:bodyPr/>
          <a:lstStyle/>
          <a:p>
            <a:r>
              <a:rPr lang="en-US" noProof="0" dirty="0"/>
              <a:t>Sequence generated code </a:t>
            </a:r>
          </a:p>
        </p:txBody>
      </p:sp>
      <p:grpSp>
        <p:nvGrpSpPr>
          <p:cNvPr id="21" name="Group 20"/>
          <p:cNvGrpSpPr/>
          <p:nvPr/>
        </p:nvGrpSpPr>
        <p:grpSpPr>
          <a:xfrm>
            <a:off x="325080" y="3179329"/>
            <a:ext cx="8326286" cy="2950940"/>
            <a:chOff x="325080" y="3179329"/>
            <a:chExt cx="8326286" cy="2950940"/>
          </a:xfrm>
        </p:grpSpPr>
        <p:sp>
          <p:nvSpPr>
            <p:cNvPr id="25" name="Rectangle 24"/>
            <p:cNvSpPr/>
            <p:nvPr/>
          </p:nvSpPr>
          <p:spPr>
            <a:xfrm>
              <a:off x="325080" y="3179329"/>
              <a:ext cx="2831330" cy="284841"/>
            </a:xfrm>
            <a:prstGeom prst="rect">
              <a:avLst/>
            </a:prstGeom>
            <a:noFill/>
            <a:ln w="38100">
              <a:solidFill>
                <a:srgbClr val="C500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5820036" y="5927866"/>
              <a:ext cx="2831330" cy="202403"/>
            </a:xfrm>
            <a:prstGeom prst="rect">
              <a:avLst/>
            </a:prstGeom>
            <a:noFill/>
            <a:ln w="38100">
              <a:solidFill>
                <a:srgbClr val="C500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Rectangle 6"/>
          <p:cNvSpPr/>
          <p:nvPr/>
        </p:nvSpPr>
        <p:spPr>
          <a:xfrm>
            <a:off x="230658" y="930646"/>
            <a:ext cx="8535273" cy="584775"/>
          </a:xfrm>
          <a:prstGeom prst="rect">
            <a:avLst/>
          </a:prstGeom>
        </p:spPr>
        <p:txBody>
          <a:bodyPr wrap="square">
            <a:spAutoFit/>
          </a:bodyPr>
          <a:lstStyle/>
          <a:p>
            <a:pPr marL="285750" indent="-285750">
              <a:buFont typeface="Arial" panose="020B0604020202020204" pitchFamily="34" charset="0"/>
              <a:buChar char="•"/>
            </a:pPr>
            <a:r>
              <a:rPr lang="en-US" sz="1600" dirty="0"/>
              <a:t>Navigate to Administration &gt; Configuration. Select the object type you want to create the code on. Press the plus icon under the Sequence generated code to create a new one.</a:t>
            </a:r>
          </a:p>
        </p:txBody>
      </p:sp>
      <p:cxnSp>
        <p:nvCxnSpPr>
          <p:cNvPr id="9" name="Straight Arrow Connector 8"/>
          <p:cNvCxnSpPr>
            <a:endCxn id="18" idx="0"/>
          </p:cNvCxnSpPr>
          <p:nvPr/>
        </p:nvCxnSpPr>
        <p:spPr>
          <a:xfrm flipH="1">
            <a:off x="1623653" y="3476904"/>
            <a:ext cx="4416" cy="1537601"/>
          </a:xfrm>
          <a:prstGeom prst="straightConnector1">
            <a:avLst/>
          </a:prstGeom>
          <a:ln w="38100">
            <a:tailEnd type="triangle"/>
          </a:ln>
        </p:spPr>
        <p:style>
          <a:lnRef idx="1">
            <a:schemeClr val="accent6"/>
          </a:lnRef>
          <a:fillRef idx="0">
            <a:schemeClr val="accent6"/>
          </a:fillRef>
          <a:effectRef idx="0">
            <a:schemeClr val="accent6"/>
          </a:effectRef>
          <a:fontRef idx="minor">
            <a:schemeClr val="tx1"/>
          </a:fontRef>
        </p:style>
      </p:cxnSp>
      <p:cxnSp>
        <p:nvCxnSpPr>
          <p:cNvPr id="13" name="Straight Arrow Connector 12"/>
          <p:cNvCxnSpPr>
            <a:stCxn id="18" idx="3"/>
            <a:endCxn id="23" idx="1"/>
          </p:cNvCxnSpPr>
          <p:nvPr/>
        </p:nvCxnSpPr>
        <p:spPr>
          <a:xfrm>
            <a:off x="2783114" y="5707003"/>
            <a:ext cx="3036922" cy="322065"/>
          </a:xfrm>
          <a:prstGeom prst="straightConnector1">
            <a:avLst/>
          </a:prstGeom>
          <a:ln w="28575">
            <a:tailEnd type="triangle"/>
          </a:ln>
        </p:spPr>
        <p:style>
          <a:lnRef idx="1">
            <a:schemeClr val="accent6"/>
          </a:lnRef>
          <a:fillRef idx="0">
            <a:schemeClr val="accent6"/>
          </a:fillRef>
          <a:effectRef idx="0">
            <a:schemeClr val="accent6"/>
          </a:effectRef>
          <a:fontRef idx="minor">
            <a:schemeClr val="tx1"/>
          </a:fontRef>
        </p:style>
      </p:cxnSp>
      <p:sp>
        <p:nvSpPr>
          <p:cNvPr id="27" name="Rectangle 26"/>
          <p:cNvSpPr/>
          <p:nvPr/>
        </p:nvSpPr>
        <p:spPr>
          <a:xfrm>
            <a:off x="3280681" y="4089241"/>
            <a:ext cx="2831330" cy="306119"/>
          </a:xfrm>
          <a:prstGeom prst="rect">
            <a:avLst/>
          </a:prstGeom>
          <a:noFill/>
          <a:ln w="38100">
            <a:solidFill>
              <a:srgbClr val="C500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ZoneTexte 8"/>
          <p:cNvSpPr txBox="1"/>
          <p:nvPr/>
        </p:nvSpPr>
        <p:spPr>
          <a:xfrm>
            <a:off x="6590228" y="3243871"/>
            <a:ext cx="2318922" cy="120032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en-US" dirty="0"/>
              <a:t>Enter the desired formula in the field Code generation formula </a:t>
            </a:r>
          </a:p>
        </p:txBody>
      </p:sp>
      <p:cxnSp>
        <p:nvCxnSpPr>
          <p:cNvPr id="29" name="Straight Arrow Connector 28"/>
          <p:cNvCxnSpPr>
            <a:stCxn id="28" idx="1"/>
            <a:endCxn id="27" idx="3"/>
          </p:cNvCxnSpPr>
          <p:nvPr/>
        </p:nvCxnSpPr>
        <p:spPr>
          <a:xfrm flipH="1">
            <a:off x="6112011" y="3844036"/>
            <a:ext cx="478217" cy="398265"/>
          </a:xfrm>
          <a:prstGeom prst="straightConnector1">
            <a:avLst/>
          </a:prstGeom>
          <a:ln w="28575">
            <a:tailEnd type="triangle"/>
          </a:ln>
        </p:spPr>
        <p:style>
          <a:lnRef idx="1">
            <a:schemeClr val="accent6"/>
          </a:lnRef>
          <a:fillRef idx="0">
            <a:schemeClr val="accent6"/>
          </a:fillRef>
          <a:effectRef idx="0">
            <a:schemeClr val="accent6"/>
          </a:effectRef>
          <a:fontRef idx="minor">
            <a:schemeClr val="tx1"/>
          </a:fontRef>
        </p:style>
      </p:cxnSp>
      <p:sp>
        <p:nvSpPr>
          <p:cNvPr id="33" name="ZoneTexte 8"/>
          <p:cNvSpPr txBox="1"/>
          <p:nvPr/>
        </p:nvSpPr>
        <p:spPr>
          <a:xfrm>
            <a:off x="6590228" y="1601816"/>
            <a:ext cx="2318922" cy="92333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en-US" dirty="0"/>
              <a:t>Enter a Name for the Sequence generated code</a:t>
            </a:r>
          </a:p>
        </p:txBody>
      </p:sp>
      <p:cxnSp>
        <p:nvCxnSpPr>
          <p:cNvPr id="34" name="Straight Arrow Connector 33"/>
          <p:cNvCxnSpPr>
            <a:stCxn id="33" idx="1"/>
            <a:endCxn id="25" idx="3"/>
          </p:cNvCxnSpPr>
          <p:nvPr/>
        </p:nvCxnSpPr>
        <p:spPr>
          <a:xfrm flipH="1">
            <a:off x="3156410" y="2063481"/>
            <a:ext cx="3433818" cy="1258269"/>
          </a:xfrm>
          <a:prstGeom prst="straightConnector1">
            <a:avLst/>
          </a:prstGeom>
          <a:ln w="28575">
            <a:tailEnd type="triangle"/>
          </a:ln>
        </p:spPr>
        <p:style>
          <a:lnRef idx="1">
            <a:schemeClr val="accent6"/>
          </a:lnRef>
          <a:fillRef idx="0">
            <a:schemeClr val="accent6"/>
          </a:fillRef>
          <a:effectRef idx="0">
            <a:schemeClr val="accent6"/>
          </a:effectRef>
          <a:fontRef idx="minor">
            <a:schemeClr val="tx1"/>
          </a:fontRef>
        </p:style>
      </p:cxnSp>
      <p:sp>
        <p:nvSpPr>
          <p:cNvPr id="40" name="Oval 39"/>
          <p:cNvSpPr/>
          <p:nvPr/>
        </p:nvSpPr>
        <p:spPr>
          <a:xfrm>
            <a:off x="7602369" y="2669501"/>
            <a:ext cx="294640" cy="26416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1</a:t>
            </a:r>
          </a:p>
        </p:txBody>
      </p:sp>
      <p:sp>
        <p:nvSpPr>
          <p:cNvPr id="41" name="Oval 40"/>
          <p:cNvSpPr/>
          <p:nvPr/>
        </p:nvSpPr>
        <p:spPr>
          <a:xfrm>
            <a:off x="30440" y="5559990"/>
            <a:ext cx="294640" cy="26416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2</a:t>
            </a:r>
          </a:p>
        </p:txBody>
      </p:sp>
      <p:sp>
        <p:nvSpPr>
          <p:cNvPr id="22" name="Footer Placeholder 3">
            <a:extLst>
              <a:ext uri="{FF2B5EF4-FFF2-40B4-BE49-F238E27FC236}">
                <a16:creationId xmlns:a16="http://schemas.microsoft.com/office/drawing/2014/main" xmlns="" id="{F19ABAB1-D461-4E08-924E-707C2B94A1F6}"/>
              </a:ext>
            </a:extLst>
          </p:cNvPr>
          <p:cNvSpPr>
            <a:spLocks noGrp="1"/>
          </p:cNvSpPr>
          <p:nvPr>
            <p:ph type="ftr" sz="quarter" idx="11"/>
          </p:nvPr>
        </p:nvSpPr>
        <p:spPr>
          <a:xfrm>
            <a:off x="5638800" y="6416679"/>
            <a:ext cx="2895600" cy="365125"/>
          </a:xfrm>
        </p:spPr>
        <p:txBody>
          <a:bodyPr/>
          <a:lstStyle/>
          <a:p>
            <a:r>
              <a:rPr lang="en-US" dirty="0"/>
              <a:t>© 2018 </a:t>
            </a:r>
            <a:r>
              <a:rPr lang="en-US" dirty="0" err="1"/>
              <a:t>Planisware</a:t>
            </a:r>
            <a:endParaRPr lang="en-US" dirty="0"/>
          </a:p>
        </p:txBody>
      </p:sp>
      <p:sp>
        <p:nvSpPr>
          <p:cNvPr id="24" name="Slide Number Placeholder 4">
            <a:extLst>
              <a:ext uri="{FF2B5EF4-FFF2-40B4-BE49-F238E27FC236}">
                <a16:creationId xmlns:a16="http://schemas.microsoft.com/office/drawing/2014/main" xmlns="" id="{2872A3C7-5467-49B6-9D99-BF99EB04351A}"/>
              </a:ext>
            </a:extLst>
          </p:cNvPr>
          <p:cNvSpPr>
            <a:spLocks noGrp="1"/>
          </p:cNvSpPr>
          <p:nvPr>
            <p:ph type="sldNum" sz="quarter" idx="12"/>
          </p:nvPr>
        </p:nvSpPr>
        <p:spPr>
          <a:xfrm>
            <a:off x="8610600" y="6416679"/>
            <a:ext cx="457200" cy="365125"/>
          </a:xfrm>
        </p:spPr>
        <p:txBody>
          <a:bodyPr/>
          <a:lstStyle/>
          <a:p>
            <a:fld id="{AA6609B8-1C18-4083-9988-A5F5F3686A15}" type="slidenum">
              <a:rPr lang="en-US" smtClean="0"/>
              <a:pPr/>
              <a:t>250</a:t>
            </a:fld>
            <a:endParaRPr lang="en-US" dirty="0"/>
          </a:p>
        </p:txBody>
      </p:sp>
    </p:spTree>
    <p:extLst>
      <p:ext uri="{BB962C8B-B14F-4D97-AF65-F5344CB8AC3E}">
        <p14:creationId xmlns:p14="http://schemas.microsoft.com/office/powerpoint/2010/main" val="688928254"/>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ZoneTexte 8"/>
          <p:cNvSpPr txBox="1"/>
          <p:nvPr/>
        </p:nvSpPr>
        <p:spPr>
          <a:xfrm>
            <a:off x="395416" y="3387716"/>
            <a:ext cx="3707450" cy="64633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en-US" dirty="0"/>
              <a:t>Once the object is created, sequence generates code</a:t>
            </a:r>
          </a:p>
        </p:txBody>
      </p:sp>
      <p:sp>
        <p:nvSpPr>
          <p:cNvPr id="2" name="Titre 1"/>
          <p:cNvSpPr>
            <a:spLocks noGrp="1"/>
          </p:cNvSpPr>
          <p:nvPr>
            <p:ph type="title"/>
          </p:nvPr>
        </p:nvSpPr>
        <p:spPr/>
        <p:txBody>
          <a:bodyPr/>
          <a:lstStyle/>
          <a:p>
            <a:r>
              <a:rPr lang="en-US" noProof="0" dirty="0"/>
              <a:t>Sequence generated code </a:t>
            </a:r>
          </a:p>
        </p:txBody>
      </p:sp>
      <p:sp>
        <p:nvSpPr>
          <p:cNvPr id="5" name="ZoneTexte 4"/>
          <p:cNvSpPr txBox="1"/>
          <p:nvPr/>
        </p:nvSpPr>
        <p:spPr>
          <a:xfrm>
            <a:off x="304800" y="838200"/>
            <a:ext cx="8610600" cy="400110"/>
          </a:xfrm>
          <a:prstGeom prst="rect">
            <a:avLst/>
          </a:prstGeom>
          <a:noFill/>
        </p:spPr>
        <p:txBody>
          <a:bodyPr wrap="square" rtlCol="0">
            <a:spAutoFit/>
          </a:bodyPr>
          <a:lstStyle/>
          <a:p>
            <a:r>
              <a:rPr lang="en-US" sz="2000" dirty="0"/>
              <a:t>When you create a new task, code generator is displayed in NAME field</a:t>
            </a:r>
          </a:p>
        </p:txBody>
      </p:sp>
      <p:grpSp>
        <p:nvGrpSpPr>
          <p:cNvPr id="19" name="Group 18"/>
          <p:cNvGrpSpPr/>
          <p:nvPr/>
        </p:nvGrpSpPr>
        <p:grpSpPr>
          <a:xfrm>
            <a:off x="395416" y="1692971"/>
            <a:ext cx="3707450" cy="1295512"/>
            <a:chOff x="395416" y="1692971"/>
            <a:chExt cx="3707450" cy="1295512"/>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416" y="1692971"/>
              <a:ext cx="3696020" cy="1295512"/>
            </a:xfrm>
            <a:prstGeom prst="rect">
              <a:avLst/>
            </a:prstGeom>
            <a:effectLst>
              <a:outerShdw blurRad="50800" dist="38100" dir="2700000" algn="tl" rotWithShape="0">
                <a:prstClr val="black">
                  <a:alpha val="40000"/>
                </a:prstClr>
              </a:outerShdw>
            </a:effectLst>
          </p:spPr>
        </p:pic>
        <p:sp>
          <p:nvSpPr>
            <p:cNvPr id="25" name="Rectangle 24"/>
            <p:cNvSpPr/>
            <p:nvPr/>
          </p:nvSpPr>
          <p:spPr>
            <a:xfrm>
              <a:off x="1576619" y="2245011"/>
              <a:ext cx="2526247" cy="306119"/>
            </a:xfrm>
            <a:prstGeom prst="rect">
              <a:avLst/>
            </a:prstGeom>
            <a:noFill/>
            <a:ln w="38100">
              <a:solidFill>
                <a:srgbClr val="C500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 name="Group 19"/>
          <p:cNvGrpSpPr/>
          <p:nvPr/>
        </p:nvGrpSpPr>
        <p:grpSpPr>
          <a:xfrm>
            <a:off x="395416" y="4433281"/>
            <a:ext cx="3696019" cy="1630821"/>
            <a:chOff x="395416" y="4433281"/>
            <a:chExt cx="3696019" cy="1630821"/>
          </a:xfrm>
        </p:grpSpPr>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5416" y="4433281"/>
              <a:ext cx="3673158" cy="1630821"/>
            </a:xfrm>
            <a:prstGeom prst="rect">
              <a:avLst/>
            </a:prstGeom>
          </p:spPr>
        </p:pic>
        <p:sp>
          <p:nvSpPr>
            <p:cNvPr id="23" name="Rectangle 22"/>
            <p:cNvSpPr/>
            <p:nvPr/>
          </p:nvSpPr>
          <p:spPr>
            <a:xfrm>
              <a:off x="1565188" y="5241338"/>
              <a:ext cx="2526247" cy="392272"/>
            </a:xfrm>
            <a:prstGeom prst="rect">
              <a:avLst/>
            </a:prstGeom>
            <a:noFill/>
            <a:ln w="38100">
              <a:solidFill>
                <a:srgbClr val="C500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5" name="Elbow Connector 34"/>
          <p:cNvCxnSpPr>
            <a:stCxn id="25" idx="3"/>
            <a:endCxn id="23" idx="3"/>
          </p:cNvCxnSpPr>
          <p:nvPr/>
        </p:nvCxnSpPr>
        <p:spPr>
          <a:xfrm flipH="1">
            <a:off x="4091435" y="2398071"/>
            <a:ext cx="11431" cy="3039403"/>
          </a:xfrm>
          <a:prstGeom prst="bentConnector3">
            <a:avLst>
              <a:gd name="adj1" fmla="val -3008739"/>
            </a:avLst>
          </a:prstGeom>
          <a:ln w="38100">
            <a:tailEnd type="triangle" w="lg" len="lg"/>
          </a:ln>
        </p:spPr>
        <p:style>
          <a:lnRef idx="1">
            <a:schemeClr val="accent6"/>
          </a:lnRef>
          <a:fillRef idx="0">
            <a:schemeClr val="accent6"/>
          </a:fillRef>
          <a:effectRef idx="0">
            <a:schemeClr val="accent6"/>
          </a:effectRef>
          <a:fontRef idx="minor">
            <a:schemeClr val="tx1"/>
          </a:fontRef>
        </p:style>
      </p:cxnSp>
      <p:pic>
        <p:nvPicPr>
          <p:cNvPr id="27" name="Picture 26"/>
          <p:cNvPicPr>
            <a:picLocks noChangeAspect="1"/>
          </p:cNvPicPr>
          <p:nvPr/>
        </p:nvPicPr>
        <p:blipFill>
          <a:blip r:embed="rId5"/>
          <a:stretch>
            <a:fillRect/>
          </a:stretch>
        </p:blipFill>
        <p:spPr>
          <a:xfrm>
            <a:off x="4740876" y="3022985"/>
            <a:ext cx="3707450" cy="2062658"/>
          </a:xfrm>
          <a:prstGeom prst="rect">
            <a:avLst/>
          </a:prstGeom>
        </p:spPr>
      </p:pic>
      <p:sp>
        <p:nvSpPr>
          <p:cNvPr id="29" name="ZoneTexte 8"/>
          <p:cNvSpPr txBox="1"/>
          <p:nvPr/>
        </p:nvSpPr>
        <p:spPr>
          <a:xfrm>
            <a:off x="395416" y="3406754"/>
            <a:ext cx="3707450" cy="92333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en-US" dirty="0"/>
              <a:t>1- Once the object is created (click "Apply"), sequence automatically generates its code for the name</a:t>
            </a:r>
          </a:p>
        </p:txBody>
      </p:sp>
      <p:sp>
        <p:nvSpPr>
          <p:cNvPr id="30" name="ZoneTexte 8"/>
          <p:cNvSpPr txBox="1"/>
          <p:nvPr/>
        </p:nvSpPr>
        <p:spPr>
          <a:xfrm>
            <a:off x="4740875" y="1692971"/>
            <a:ext cx="3707450" cy="92333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en-US" dirty="0"/>
              <a:t>2- Sequence generated code is also visible in table (switch to "Input mode)</a:t>
            </a:r>
          </a:p>
        </p:txBody>
      </p:sp>
      <p:sp>
        <p:nvSpPr>
          <p:cNvPr id="31" name="Rectangle 30"/>
          <p:cNvSpPr/>
          <p:nvPr/>
        </p:nvSpPr>
        <p:spPr>
          <a:xfrm>
            <a:off x="4746855" y="4842552"/>
            <a:ext cx="2708388" cy="243091"/>
          </a:xfrm>
          <a:prstGeom prst="rect">
            <a:avLst/>
          </a:prstGeom>
          <a:noFill/>
          <a:ln w="38100">
            <a:solidFill>
              <a:srgbClr val="C500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Elbow Connector 31"/>
          <p:cNvCxnSpPr>
            <a:stCxn id="30" idx="3"/>
            <a:endCxn id="31" idx="3"/>
          </p:cNvCxnSpPr>
          <p:nvPr/>
        </p:nvCxnSpPr>
        <p:spPr>
          <a:xfrm flipH="1">
            <a:off x="7455243" y="2154636"/>
            <a:ext cx="993082" cy="2809462"/>
          </a:xfrm>
          <a:prstGeom prst="bentConnector3">
            <a:avLst>
              <a:gd name="adj1" fmla="val -23019"/>
            </a:avLst>
          </a:prstGeom>
          <a:ln w="38100">
            <a:tailEnd type="triangle" w="lg" len="lg"/>
          </a:ln>
        </p:spPr>
        <p:style>
          <a:lnRef idx="1">
            <a:schemeClr val="accent6"/>
          </a:lnRef>
          <a:fillRef idx="0">
            <a:schemeClr val="accent6"/>
          </a:fillRef>
          <a:effectRef idx="0">
            <a:schemeClr val="accent6"/>
          </a:effectRef>
          <a:fontRef idx="minor">
            <a:schemeClr val="tx1"/>
          </a:fontRef>
        </p:style>
      </p:cxnSp>
      <p:sp>
        <p:nvSpPr>
          <p:cNvPr id="21" name="Footer Placeholder 3">
            <a:extLst>
              <a:ext uri="{FF2B5EF4-FFF2-40B4-BE49-F238E27FC236}">
                <a16:creationId xmlns:a16="http://schemas.microsoft.com/office/drawing/2014/main" xmlns="" id="{92C4A10C-45B2-4572-AACE-ABD11A97784A}"/>
              </a:ext>
            </a:extLst>
          </p:cNvPr>
          <p:cNvSpPr>
            <a:spLocks noGrp="1"/>
          </p:cNvSpPr>
          <p:nvPr>
            <p:ph type="ftr" sz="quarter" idx="11"/>
          </p:nvPr>
        </p:nvSpPr>
        <p:spPr>
          <a:xfrm>
            <a:off x="5638800" y="6416679"/>
            <a:ext cx="2895600" cy="365125"/>
          </a:xfrm>
        </p:spPr>
        <p:txBody>
          <a:bodyPr/>
          <a:lstStyle/>
          <a:p>
            <a:r>
              <a:rPr lang="en-US" dirty="0"/>
              <a:t>© 2018 </a:t>
            </a:r>
            <a:r>
              <a:rPr lang="en-US" dirty="0" err="1"/>
              <a:t>Planisware</a:t>
            </a:r>
            <a:endParaRPr lang="en-US" dirty="0"/>
          </a:p>
        </p:txBody>
      </p:sp>
      <p:sp>
        <p:nvSpPr>
          <p:cNvPr id="22" name="Slide Number Placeholder 4">
            <a:extLst>
              <a:ext uri="{FF2B5EF4-FFF2-40B4-BE49-F238E27FC236}">
                <a16:creationId xmlns:a16="http://schemas.microsoft.com/office/drawing/2014/main" xmlns="" id="{E9B9E022-E21A-4B3A-A361-E83BAAD6E16F}"/>
              </a:ext>
            </a:extLst>
          </p:cNvPr>
          <p:cNvSpPr>
            <a:spLocks noGrp="1"/>
          </p:cNvSpPr>
          <p:nvPr>
            <p:ph type="sldNum" sz="quarter" idx="12"/>
          </p:nvPr>
        </p:nvSpPr>
        <p:spPr>
          <a:xfrm>
            <a:off x="8610600" y="6416679"/>
            <a:ext cx="457200" cy="365125"/>
          </a:xfrm>
        </p:spPr>
        <p:txBody>
          <a:bodyPr/>
          <a:lstStyle/>
          <a:p>
            <a:fld id="{AA6609B8-1C18-4083-9988-A5F5F3686A15}" type="slidenum">
              <a:rPr lang="en-US" smtClean="0"/>
              <a:pPr/>
              <a:t>251</a:t>
            </a:fld>
            <a:endParaRPr lang="en-US" dirty="0"/>
          </a:p>
        </p:txBody>
      </p:sp>
    </p:spTree>
    <p:extLst>
      <p:ext uri="{BB962C8B-B14F-4D97-AF65-F5344CB8AC3E}">
        <p14:creationId xmlns:p14="http://schemas.microsoft.com/office/powerpoint/2010/main" val="2419919864"/>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Meet your </a:t>
            </a:r>
            <a:r>
              <a:rPr lang="en-US" dirty="0"/>
              <a:t>manager, Silvia</a:t>
            </a:r>
            <a:r>
              <a:rPr lang="en-US" noProof="0" dirty="0"/>
              <a:t> </a:t>
            </a:r>
          </a:p>
        </p:txBody>
      </p:sp>
      <p:sp>
        <p:nvSpPr>
          <p:cNvPr id="8" name="Speech Bubble: Oval 7"/>
          <p:cNvSpPr/>
          <p:nvPr/>
        </p:nvSpPr>
        <p:spPr>
          <a:xfrm>
            <a:off x="303914" y="1093713"/>
            <a:ext cx="3190358" cy="1783611"/>
          </a:xfrm>
          <a:prstGeom prst="wedgeEllipseCallout">
            <a:avLst>
              <a:gd name="adj1" fmla="val 52357"/>
              <a:gd name="adj2" fmla="val 362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rPr>
              <a:t>We need a traceable process to assign responsibility for a sequence of different activities in a project!</a:t>
            </a:r>
          </a:p>
        </p:txBody>
      </p:sp>
      <p:sp>
        <p:nvSpPr>
          <p:cNvPr id="9" name="Speech Bubble: Oval 8"/>
          <p:cNvSpPr/>
          <p:nvPr/>
        </p:nvSpPr>
        <p:spPr>
          <a:xfrm>
            <a:off x="5638800" y="1126748"/>
            <a:ext cx="3034019" cy="1717928"/>
          </a:xfrm>
          <a:prstGeom prst="wedgeEllipseCallout">
            <a:avLst>
              <a:gd name="adj1" fmla="val -56953"/>
              <a:gd name="adj2" fmla="val 3992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Our team has a variety of projects to keep track of and we lack effective ways to manage their different statuses!</a:t>
            </a:r>
          </a:p>
        </p:txBody>
      </p:sp>
      <p:sp>
        <p:nvSpPr>
          <p:cNvPr id="10" name="Speech Bubble: Oval 9"/>
          <p:cNvSpPr/>
          <p:nvPr/>
        </p:nvSpPr>
        <p:spPr>
          <a:xfrm>
            <a:off x="295120" y="3290229"/>
            <a:ext cx="3190360" cy="2008508"/>
          </a:xfrm>
          <a:prstGeom prst="wedgeEllipseCallout">
            <a:avLst>
              <a:gd name="adj1" fmla="val 56455"/>
              <a:gd name="adj2" fmla="val -3381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We need to find ways to make data entry more automated and efficient!</a:t>
            </a:r>
          </a:p>
        </p:txBody>
      </p:sp>
      <p:sp>
        <p:nvSpPr>
          <p:cNvPr id="11" name="Speech Bubble: Oval 10"/>
          <p:cNvSpPr/>
          <p:nvPr/>
        </p:nvSpPr>
        <p:spPr>
          <a:xfrm>
            <a:off x="5712070" y="3408034"/>
            <a:ext cx="2960749" cy="1783611"/>
          </a:xfrm>
          <a:prstGeom prst="wedgeEllipseCallout">
            <a:avLst>
              <a:gd name="adj1" fmla="val -57554"/>
              <a:gd name="adj2" fmla="val -3540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The layout of our forms need to be updated!</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20716" y="2418813"/>
            <a:ext cx="1691640" cy="1691640"/>
          </a:xfrm>
          <a:prstGeom prst="ellipse">
            <a:avLst/>
          </a:prstGeom>
          <a:ln w="76200">
            <a:solidFill>
              <a:schemeClr val="accent1"/>
            </a:solidFill>
          </a:ln>
        </p:spPr>
      </p:pic>
      <p:sp>
        <p:nvSpPr>
          <p:cNvPr id="12" name="Speech Bubble: Oval 11"/>
          <p:cNvSpPr/>
          <p:nvPr/>
        </p:nvSpPr>
        <p:spPr>
          <a:xfrm>
            <a:off x="3086160" y="4633068"/>
            <a:ext cx="2960749" cy="1783611"/>
          </a:xfrm>
          <a:prstGeom prst="wedgeEllipseCallout">
            <a:avLst>
              <a:gd name="adj1" fmla="val 929"/>
              <a:gd name="adj2" fmla="val -7467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We need an easy way to import data from/export data to Excel!</a:t>
            </a:r>
          </a:p>
        </p:txBody>
      </p:sp>
      <p:sp>
        <p:nvSpPr>
          <p:cNvPr id="13" name="Rectangle: Rounded Corners 12"/>
          <p:cNvSpPr/>
          <p:nvPr/>
        </p:nvSpPr>
        <p:spPr>
          <a:xfrm>
            <a:off x="189705" y="5291807"/>
            <a:ext cx="2661219" cy="25855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Code Generator</a:t>
            </a:r>
          </a:p>
        </p:txBody>
      </p:sp>
      <p:sp>
        <p:nvSpPr>
          <p:cNvPr id="14" name="Rectangle: Rounded Corners 13"/>
          <p:cNvSpPr/>
          <p:nvPr/>
        </p:nvSpPr>
        <p:spPr>
          <a:xfrm>
            <a:off x="6406581" y="5191645"/>
            <a:ext cx="2661219" cy="25855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Configurable Reports</a:t>
            </a:r>
          </a:p>
        </p:txBody>
      </p:sp>
      <p:sp>
        <p:nvSpPr>
          <p:cNvPr id="15" name="Rectangle: Rounded Corners 14"/>
          <p:cNvSpPr/>
          <p:nvPr/>
        </p:nvSpPr>
        <p:spPr>
          <a:xfrm>
            <a:off x="3235926" y="6269521"/>
            <a:ext cx="2661219" cy="25855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Import/Export</a:t>
            </a:r>
          </a:p>
        </p:txBody>
      </p:sp>
      <p:sp>
        <p:nvSpPr>
          <p:cNvPr id="16" name="Rectangle: Rounded Corners 15"/>
          <p:cNvSpPr/>
          <p:nvPr/>
        </p:nvSpPr>
        <p:spPr>
          <a:xfrm>
            <a:off x="4572000" y="999170"/>
            <a:ext cx="2661219" cy="25855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Status Reports</a:t>
            </a:r>
          </a:p>
        </p:txBody>
      </p:sp>
      <p:sp>
        <p:nvSpPr>
          <p:cNvPr id="17" name="Rectangle: Rounded Corners 16"/>
          <p:cNvSpPr/>
          <p:nvPr/>
        </p:nvSpPr>
        <p:spPr>
          <a:xfrm>
            <a:off x="1676508" y="989566"/>
            <a:ext cx="2661219" cy="25855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Workflow</a:t>
            </a:r>
          </a:p>
        </p:txBody>
      </p:sp>
      <p:sp>
        <p:nvSpPr>
          <p:cNvPr id="18" name="Footer Placeholder 3">
            <a:extLst>
              <a:ext uri="{FF2B5EF4-FFF2-40B4-BE49-F238E27FC236}">
                <a16:creationId xmlns:a16="http://schemas.microsoft.com/office/drawing/2014/main" xmlns="" id="{0DFA2AE9-CBAB-4CBD-AF1B-A96A9CBE2080}"/>
              </a:ext>
            </a:extLst>
          </p:cNvPr>
          <p:cNvSpPr>
            <a:spLocks noGrp="1"/>
          </p:cNvSpPr>
          <p:nvPr>
            <p:ph type="ftr" sz="quarter" idx="11"/>
          </p:nvPr>
        </p:nvSpPr>
        <p:spPr>
          <a:xfrm>
            <a:off x="5638800" y="6416679"/>
            <a:ext cx="2895600" cy="365125"/>
          </a:xfrm>
        </p:spPr>
        <p:txBody>
          <a:bodyPr/>
          <a:lstStyle/>
          <a:p>
            <a:r>
              <a:rPr lang="en-US" dirty="0"/>
              <a:t>© 2018 </a:t>
            </a:r>
            <a:r>
              <a:rPr lang="en-US" dirty="0" err="1"/>
              <a:t>Planisware</a:t>
            </a:r>
            <a:endParaRPr lang="en-US" dirty="0"/>
          </a:p>
        </p:txBody>
      </p:sp>
      <p:sp>
        <p:nvSpPr>
          <p:cNvPr id="19" name="Slide Number Placeholder 4">
            <a:extLst>
              <a:ext uri="{FF2B5EF4-FFF2-40B4-BE49-F238E27FC236}">
                <a16:creationId xmlns:a16="http://schemas.microsoft.com/office/drawing/2014/main" xmlns="" id="{B9F022CF-C451-4CAF-888B-8E1A28668868}"/>
              </a:ext>
            </a:extLst>
          </p:cNvPr>
          <p:cNvSpPr>
            <a:spLocks noGrp="1"/>
          </p:cNvSpPr>
          <p:nvPr>
            <p:ph type="sldNum" sz="quarter" idx="12"/>
          </p:nvPr>
        </p:nvSpPr>
        <p:spPr>
          <a:xfrm>
            <a:off x="8610600" y="6416679"/>
            <a:ext cx="457200" cy="365125"/>
          </a:xfrm>
        </p:spPr>
        <p:txBody>
          <a:bodyPr/>
          <a:lstStyle/>
          <a:p>
            <a:fld id="{AA6609B8-1C18-4083-9988-A5F5F3686A15}" type="slidenum">
              <a:rPr lang="en-US" smtClean="0"/>
              <a:pPr/>
              <a:t>252</a:t>
            </a:fld>
            <a:endParaRPr lang="en-US" dirty="0"/>
          </a:p>
        </p:txBody>
      </p:sp>
    </p:spTree>
    <p:extLst>
      <p:ext uri="{BB962C8B-B14F-4D97-AF65-F5344CB8AC3E}">
        <p14:creationId xmlns:p14="http://schemas.microsoft.com/office/powerpoint/2010/main" val="2479612932"/>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noProof="0" dirty="0"/>
              <a:t>Questions</a:t>
            </a:r>
          </a:p>
        </p:txBody>
      </p:sp>
      <p:sp>
        <p:nvSpPr>
          <p:cNvPr id="3" name="Espace réservé du texte 2"/>
          <p:cNvSpPr>
            <a:spLocks noGrp="1"/>
          </p:cNvSpPr>
          <p:nvPr>
            <p:ph type="body" idx="1"/>
          </p:nvPr>
        </p:nvSpPr>
        <p:spPr>
          <a:xfrm>
            <a:off x="12879" y="3581400"/>
            <a:ext cx="4787721" cy="1371600"/>
          </a:xfrm>
        </p:spPr>
        <p:txBody>
          <a:bodyPr/>
          <a:lstStyle/>
          <a:p>
            <a:endParaRPr lang="en-US" dirty="0"/>
          </a:p>
        </p:txBody>
      </p:sp>
      <p:sp>
        <p:nvSpPr>
          <p:cNvPr id="6" name="Footer Placeholder 3">
            <a:extLst>
              <a:ext uri="{FF2B5EF4-FFF2-40B4-BE49-F238E27FC236}">
                <a16:creationId xmlns:a16="http://schemas.microsoft.com/office/drawing/2014/main" xmlns="" id="{7095128E-695E-485D-91BB-59C0486B4E17}"/>
              </a:ext>
            </a:extLst>
          </p:cNvPr>
          <p:cNvSpPr>
            <a:spLocks noGrp="1"/>
          </p:cNvSpPr>
          <p:nvPr>
            <p:ph type="ftr" sz="quarter" idx="11"/>
          </p:nvPr>
        </p:nvSpPr>
        <p:spPr>
          <a:xfrm>
            <a:off x="5638800" y="6416679"/>
            <a:ext cx="2895600" cy="365125"/>
          </a:xfrm>
        </p:spPr>
        <p:txBody>
          <a:bodyPr/>
          <a:lstStyle/>
          <a:p>
            <a:r>
              <a:rPr lang="en-US" dirty="0"/>
              <a:t>© 2018 </a:t>
            </a:r>
            <a:r>
              <a:rPr lang="en-US" dirty="0" err="1"/>
              <a:t>Planisware</a:t>
            </a:r>
            <a:endParaRPr lang="en-US" dirty="0"/>
          </a:p>
        </p:txBody>
      </p:sp>
      <p:sp>
        <p:nvSpPr>
          <p:cNvPr id="7" name="Slide Number Placeholder 4">
            <a:extLst>
              <a:ext uri="{FF2B5EF4-FFF2-40B4-BE49-F238E27FC236}">
                <a16:creationId xmlns:a16="http://schemas.microsoft.com/office/drawing/2014/main" xmlns="" id="{3E80CF41-A007-4E1C-91D5-F33F3F17C3DD}"/>
              </a:ext>
            </a:extLst>
          </p:cNvPr>
          <p:cNvSpPr>
            <a:spLocks noGrp="1"/>
          </p:cNvSpPr>
          <p:nvPr>
            <p:ph type="sldNum" sz="quarter" idx="12"/>
          </p:nvPr>
        </p:nvSpPr>
        <p:spPr>
          <a:xfrm>
            <a:off x="8610600" y="6416679"/>
            <a:ext cx="457200" cy="365125"/>
          </a:xfrm>
        </p:spPr>
        <p:txBody>
          <a:bodyPr/>
          <a:lstStyle/>
          <a:p>
            <a:fld id="{AA6609B8-1C18-4083-9988-A5F5F3686A15}" type="slidenum">
              <a:rPr lang="en-US" smtClean="0"/>
              <a:pPr/>
              <a:t>253</a:t>
            </a:fld>
            <a:endParaRPr lang="en-US" dirty="0"/>
          </a:p>
        </p:txBody>
      </p:sp>
    </p:spTree>
    <p:extLst>
      <p:ext uri="{BB962C8B-B14F-4D97-AF65-F5344CB8AC3E}">
        <p14:creationId xmlns:p14="http://schemas.microsoft.com/office/powerpoint/2010/main" val="3987179118"/>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noProof="0" dirty="0"/>
              <a:t>Download training material</a:t>
            </a:r>
          </a:p>
        </p:txBody>
      </p:sp>
      <p:sp>
        <p:nvSpPr>
          <p:cNvPr id="7" name="Content Placeholder 6"/>
          <p:cNvSpPr>
            <a:spLocks noGrp="1"/>
          </p:cNvSpPr>
          <p:nvPr>
            <p:ph idx="1"/>
          </p:nvPr>
        </p:nvSpPr>
        <p:spPr>
          <a:xfrm>
            <a:off x="323850" y="2628900"/>
            <a:ext cx="8477250" cy="1828800"/>
          </a:xfrm>
        </p:spPr>
        <p:txBody>
          <a:bodyPr>
            <a:normAutofit fontScale="92500"/>
          </a:bodyPr>
          <a:lstStyle/>
          <a:p>
            <a:pPr marL="0" indent="0" algn="ctr">
              <a:buNone/>
            </a:pPr>
            <a:r>
              <a:rPr lang="en-US" dirty="0"/>
              <a:t>https://l1training.planisware.com/sat0/l1training.pptx</a:t>
            </a:r>
          </a:p>
          <a:p>
            <a:pPr marL="0" indent="0" algn="ctr">
              <a:buNone/>
            </a:pPr>
            <a:r>
              <a:rPr lang="en-US" dirty="0"/>
              <a:t>https://l1training.planisware.com/sat0/nf.pdf</a:t>
            </a:r>
          </a:p>
          <a:p>
            <a:pPr marL="0" indent="0" algn="ctr">
              <a:buNone/>
            </a:pPr>
            <a:endParaRPr lang="en-US" dirty="0"/>
          </a:p>
          <a:p>
            <a:pPr marL="0" indent="0" algn="ctr">
              <a:buNone/>
            </a:pPr>
            <a:r>
              <a:rPr lang="en-US" dirty="0"/>
              <a:t>(need to log in with your username/password before downloading)</a:t>
            </a:r>
          </a:p>
          <a:p>
            <a:pPr marL="0" indent="0" algn="ctr">
              <a:buNone/>
            </a:pPr>
            <a:endParaRPr lang="en-US" noProof="0" dirty="0"/>
          </a:p>
        </p:txBody>
      </p:sp>
    </p:spTree>
    <p:extLst>
      <p:ext uri="{BB962C8B-B14F-4D97-AF65-F5344CB8AC3E}">
        <p14:creationId xmlns:p14="http://schemas.microsoft.com/office/powerpoint/2010/main" val="36083380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noProof="0" dirty="0"/>
              <a:t>Exercise</a:t>
            </a:r>
          </a:p>
        </p:txBody>
      </p:sp>
      <p:sp>
        <p:nvSpPr>
          <p:cNvPr id="5" name="ZoneTexte 4"/>
          <p:cNvSpPr txBox="1"/>
          <p:nvPr/>
        </p:nvSpPr>
        <p:spPr>
          <a:xfrm>
            <a:off x="306000" y="1219200"/>
            <a:ext cx="8609400" cy="3170099"/>
          </a:xfrm>
          <a:prstGeom prst="rect">
            <a:avLst/>
          </a:prstGeom>
          <a:noFill/>
        </p:spPr>
        <p:txBody>
          <a:bodyPr wrap="square" rtlCol="0">
            <a:spAutoFit/>
          </a:bodyPr>
          <a:lstStyle/>
          <a:p>
            <a:r>
              <a:rPr lang="en-US" sz="2000" dirty="0" smtClean="0"/>
              <a:t>Create your own Project code user attribute:</a:t>
            </a:r>
          </a:p>
          <a:p>
            <a:endParaRPr lang="en-US" sz="2000" dirty="0" smtClean="0"/>
          </a:p>
          <a:p>
            <a:pPr marL="342900" indent="-342900">
              <a:buFont typeface="Arial" panose="020B0604020202020204" pitchFamily="34" charset="0"/>
              <a:buChar char="•"/>
            </a:pPr>
            <a:r>
              <a:rPr lang="en-US" sz="2000" dirty="0" smtClean="0"/>
              <a:t>Name = XX_UA_S_PROJECT_CODE (where XX are your initials)</a:t>
            </a:r>
          </a:p>
          <a:p>
            <a:r>
              <a:rPr lang="en-US" sz="2000" dirty="0" smtClean="0"/>
              <a:t> 	Convention: 3 Letters of your company</a:t>
            </a:r>
          </a:p>
          <a:p>
            <a:pPr marL="342900" indent="-342900">
              <a:buFont typeface="Arial" panose="020B0604020202020204" pitchFamily="34" charset="0"/>
              <a:buChar char="•"/>
            </a:pPr>
            <a:r>
              <a:rPr lang="en-US" sz="2000" dirty="0" smtClean="0"/>
              <a:t>Label = XX Project code</a:t>
            </a:r>
          </a:p>
          <a:p>
            <a:pPr marL="342900" indent="-342900">
              <a:buFont typeface="Arial" panose="020B0604020202020204" pitchFamily="34" charset="0"/>
              <a:buChar char="•"/>
            </a:pPr>
            <a:r>
              <a:rPr lang="en-US" sz="2000" dirty="0" smtClean="0"/>
              <a:t>Type = String</a:t>
            </a:r>
          </a:p>
          <a:p>
            <a:pPr marL="342900" indent="-342900">
              <a:buFont typeface="Arial" panose="020B0604020202020204" pitchFamily="34" charset="0"/>
              <a:buChar char="•"/>
            </a:pPr>
            <a:endParaRPr lang="en-US" sz="2000" dirty="0" smtClean="0"/>
          </a:p>
          <a:p>
            <a:r>
              <a:rPr lang="en-US" sz="2000" dirty="0" smtClean="0"/>
              <a:t>Go to the Project module and insert your attribute in the Projects table</a:t>
            </a:r>
          </a:p>
          <a:p>
            <a:r>
              <a:rPr lang="en-US" sz="2000" dirty="0" smtClean="0"/>
              <a:t>Fill out the attribute for a few projects</a:t>
            </a:r>
          </a:p>
          <a:p>
            <a:pPr marL="342900" indent="-342900">
              <a:buFont typeface="Arial" panose="020B0604020202020204" pitchFamily="34" charset="0"/>
              <a:buChar char="•"/>
            </a:pPr>
            <a:endParaRPr lang="en-US" sz="2000" dirty="0"/>
          </a:p>
        </p:txBody>
      </p:sp>
      <p:sp>
        <p:nvSpPr>
          <p:cNvPr id="6" name="Footer Placeholder 3">
            <a:extLst>
              <a:ext uri="{FF2B5EF4-FFF2-40B4-BE49-F238E27FC236}">
                <a16:creationId xmlns:a16="http://schemas.microsoft.com/office/drawing/2014/main" xmlns="" id="{D8030BFB-EFE0-4DC8-9C3B-5A523E1381CB}"/>
              </a:ext>
            </a:extLst>
          </p:cNvPr>
          <p:cNvSpPr>
            <a:spLocks noGrp="1"/>
          </p:cNvSpPr>
          <p:nvPr>
            <p:ph type="ftr" sz="quarter" idx="11"/>
          </p:nvPr>
        </p:nvSpPr>
        <p:spPr>
          <a:xfrm>
            <a:off x="5638800" y="6416679"/>
            <a:ext cx="2895600" cy="365125"/>
          </a:xfrm>
        </p:spPr>
        <p:txBody>
          <a:bodyPr/>
          <a:lstStyle/>
          <a:p>
            <a:r>
              <a:rPr lang="en-US" dirty="0"/>
              <a:t>© 2018 </a:t>
            </a:r>
            <a:r>
              <a:rPr lang="en-US" dirty="0" err="1"/>
              <a:t>Planisware</a:t>
            </a:r>
            <a:endParaRPr lang="en-US" dirty="0"/>
          </a:p>
        </p:txBody>
      </p:sp>
      <p:sp>
        <p:nvSpPr>
          <p:cNvPr id="7" name="Slide Number Placeholder 4">
            <a:extLst>
              <a:ext uri="{FF2B5EF4-FFF2-40B4-BE49-F238E27FC236}">
                <a16:creationId xmlns:a16="http://schemas.microsoft.com/office/drawing/2014/main" xmlns="" id="{4AD6DB0C-24FE-485B-9319-FC3C9B1D328C}"/>
              </a:ext>
            </a:extLst>
          </p:cNvPr>
          <p:cNvSpPr>
            <a:spLocks noGrp="1"/>
          </p:cNvSpPr>
          <p:nvPr>
            <p:ph type="sldNum" sz="quarter" idx="12"/>
          </p:nvPr>
        </p:nvSpPr>
        <p:spPr>
          <a:xfrm>
            <a:off x="8610600" y="6416679"/>
            <a:ext cx="457200" cy="365125"/>
          </a:xfrm>
        </p:spPr>
        <p:txBody>
          <a:bodyPr/>
          <a:lstStyle/>
          <a:p>
            <a:fld id="{AA6609B8-1C18-4083-9988-A5F5F3686A15}" type="slidenum">
              <a:rPr lang="en-US" smtClean="0"/>
              <a:pPr/>
              <a:t>26</a:t>
            </a:fld>
            <a:endParaRPr lang="en-US" dirty="0"/>
          </a:p>
        </p:txBody>
      </p:sp>
    </p:spTree>
    <p:extLst>
      <p:ext uri="{BB962C8B-B14F-4D97-AF65-F5344CB8AC3E}">
        <p14:creationId xmlns:p14="http://schemas.microsoft.com/office/powerpoint/2010/main" val="6128280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30960"/>
            <a:ext cx="8839200" cy="914400"/>
          </a:xfrm>
        </p:spPr>
        <p:txBody>
          <a:bodyPr/>
          <a:lstStyle/>
          <a:p>
            <a:r>
              <a:rPr lang="en-US" noProof="0" dirty="0"/>
              <a:t>User Attributes - Scenario</a:t>
            </a:r>
          </a:p>
        </p:txBody>
      </p:sp>
      <p:sp>
        <p:nvSpPr>
          <p:cNvPr id="3" name="Rectangle: Rounded Corners 2"/>
          <p:cNvSpPr/>
          <p:nvPr/>
        </p:nvSpPr>
        <p:spPr>
          <a:xfrm>
            <a:off x="975360" y="1411120"/>
            <a:ext cx="8092440" cy="109728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solidFill>
              </a:rPr>
              <a:t>Thank you for adding the attribute to the project! Don’t forget that I also needed a difficulty level </a:t>
            </a:r>
            <a:r>
              <a:rPr lang="en-US" b="1" dirty="0">
                <a:solidFill>
                  <a:schemeClr val="accent1"/>
                </a:solidFill>
              </a:rPr>
              <a:t>number</a:t>
            </a:r>
            <a:r>
              <a:rPr lang="en-US" dirty="0">
                <a:solidFill>
                  <a:schemeClr val="accent1"/>
                </a:solidFill>
              </a:rPr>
              <a:t> for each </a:t>
            </a:r>
            <a:r>
              <a:rPr lang="en-US" b="1" dirty="0">
                <a:solidFill>
                  <a:schemeClr val="accent1"/>
                </a:solidFill>
              </a:rPr>
              <a:t>activity</a:t>
            </a:r>
            <a:r>
              <a:rPr lang="en-US" dirty="0">
                <a:solidFill>
                  <a:schemeClr val="accent1"/>
                </a:solidFill>
              </a:rPr>
              <a:t> within the project!</a:t>
            </a:r>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91440" y="1543200"/>
            <a:ext cx="883920" cy="883920"/>
          </a:xfrm>
          <a:prstGeom prst="ellipse">
            <a:avLst/>
          </a:prstGeom>
          <a:ln w="63500" cap="rnd">
            <a:solidFill>
              <a:schemeClr val="accent1"/>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0" y="887900"/>
            <a:ext cx="3058160" cy="523220"/>
          </a:xfrm>
          <a:prstGeom prst="rect">
            <a:avLst/>
          </a:prstGeom>
          <a:noFill/>
        </p:spPr>
        <p:txBody>
          <a:bodyPr wrap="square" rtlCol="0">
            <a:spAutoFit/>
          </a:bodyPr>
          <a:lstStyle/>
          <a:p>
            <a:r>
              <a:rPr lang="en-US" sz="2800" b="1" dirty="0">
                <a:solidFill>
                  <a:schemeClr val="tx2"/>
                </a:solidFill>
              </a:rPr>
              <a:t>Scenario</a:t>
            </a:r>
          </a:p>
        </p:txBody>
      </p:sp>
      <p:sp>
        <p:nvSpPr>
          <p:cNvPr id="12" name="TextBox 11"/>
          <p:cNvSpPr txBox="1"/>
          <p:nvPr/>
        </p:nvSpPr>
        <p:spPr>
          <a:xfrm>
            <a:off x="0" y="2610909"/>
            <a:ext cx="3058160" cy="523220"/>
          </a:xfrm>
          <a:prstGeom prst="rect">
            <a:avLst/>
          </a:prstGeom>
          <a:noFill/>
        </p:spPr>
        <p:txBody>
          <a:bodyPr wrap="square" rtlCol="0">
            <a:spAutoFit/>
          </a:bodyPr>
          <a:lstStyle/>
          <a:p>
            <a:r>
              <a:rPr lang="en-US" sz="2800" b="1" dirty="0">
                <a:solidFill>
                  <a:schemeClr val="accent4"/>
                </a:solidFill>
              </a:rPr>
              <a:t>Analysis</a:t>
            </a:r>
          </a:p>
        </p:txBody>
      </p:sp>
      <p:sp>
        <p:nvSpPr>
          <p:cNvPr id="13" name="Rectangle: Rounded Corners 12"/>
          <p:cNvSpPr/>
          <p:nvPr/>
        </p:nvSpPr>
        <p:spPr>
          <a:xfrm>
            <a:off x="91440" y="3205947"/>
            <a:ext cx="8976360" cy="3210732"/>
          </a:xfrm>
          <a:prstGeom prst="roundRect">
            <a:avLst/>
          </a:prstGeom>
        </p:spPr>
        <p:style>
          <a:lnRef idx="2">
            <a:schemeClr val="accent4"/>
          </a:lnRef>
          <a:fillRef idx="1">
            <a:schemeClr val="lt1"/>
          </a:fillRef>
          <a:effectRef idx="0">
            <a:schemeClr val="accent4"/>
          </a:effectRef>
          <a:fontRef idx="minor">
            <a:schemeClr val="dk1"/>
          </a:fontRef>
        </p:style>
        <p:txBody>
          <a:bodyPr rtlCol="0" anchor="ctr"/>
          <a:lstStyle/>
          <a:p>
            <a:r>
              <a:rPr lang="en-GB" dirty="0">
                <a:solidFill>
                  <a:schemeClr val="accent4"/>
                </a:solidFill>
              </a:rPr>
              <a:t>User attributes allow you to create additional attributes on a given class which is perfect for when your manager wants to track more and more information within </a:t>
            </a:r>
            <a:r>
              <a:rPr lang="en-GB" dirty="0" err="1">
                <a:solidFill>
                  <a:schemeClr val="accent4"/>
                </a:solidFill>
              </a:rPr>
              <a:t>Plansiware</a:t>
            </a:r>
            <a:r>
              <a:rPr lang="en-GB" dirty="0">
                <a:solidFill>
                  <a:schemeClr val="accent4"/>
                </a:solidFill>
              </a:rPr>
              <a:t>. </a:t>
            </a:r>
          </a:p>
          <a:p>
            <a:endParaRPr lang="en-GB" dirty="0">
              <a:solidFill>
                <a:schemeClr val="accent4"/>
              </a:solidFill>
            </a:endParaRPr>
          </a:p>
          <a:p>
            <a:r>
              <a:rPr lang="en-GB" b="1" dirty="0">
                <a:solidFill>
                  <a:schemeClr val="accent4"/>
                </a:solidFill>
              </a:rPr>
              <a:t>How to break down the situation: </a:t>
            </a:r>
            <a:r>
              <a:rPr lang="en-GB" dirty="0">
                <a:solidFill>
                  <a:schemeClr val="accent4"/>
                </a:solidFill>
              </a:rPr>
              <a:t/>
            </a:r>
            <a:br>
              <a:rPr lang="en-GB" dirty="0">
                <a:solidFill>
                  <a:schemeClr val="accent4"/>
                </a:solidFill>
              </a:rPr>
            </a:br>
            <a:r>
              <a:rPr lang="en-GB" dirty="0">
                <a:solidFill>
                  <a:schemeClr val="accent4"/>
                </a:solidFill>
              </a:rPr>
              <a:t> 	1. Figure out relevant objects 		- </a:t>
            </a:r>
            <a:r>
              <a:rPr lang="en-GB" b="1" dirty="0">
                <a:solidFill>
                  <a:schemeClr val="accent4"/>
                </a:solidFill>
              </a:rPr>
              <a:t>Project</a:t>
            </a:r>
            <a:r>
              <a:rPr lang="en-GB" dirty="0">
                <a:solidFill>
                  <a:schemeClr val="accent4"/>
                </a:solidFill>
              </a:rPr>
              <a:t>, </a:t>
            </a:r>
            <a:r>
              <a:rPr lang="en-GB" b="1" dirty="0">
                <a:solidFill>
                  <a:schemeClr val="accent4"/>
                </a:solidFill>
              </a:rPr>
              <a:t>Activity</a:t>
            </a:r>
            <a:r>
              <a:rPr lang="en-GB" dirty="0">
                <a:solidFill>
                  <a:schemeClr val="accent4"/>
                </a:solidFill>
              </a:rPr>
              <a:t/>
            </a:r>
            <a:br>
              <a:rPr lang="en-GB" dirty="0">
                <a:solidFill>
                  <a:schemeClr val="accent4"/>
                </a:solidFill>
              </a:rPr>
            </a:br>
            <a:r>
              <a:rPr lang="en-GB" dirty="0">
                <a:solidFill>
                  <a:schemeClr val="accent4"/>
                </a:solidFill>
              </a:rPr>
              <a:t> 	2. Determine the type of data needed	- </a:t>
            </a:r>
            <a:r>
              <a:rPr lang="en-GB" b="1" dirty="0">
                <a:solidFill>
                  <a:schemeClr val="accent4"/>
                </a:solidFill>
              </a:rPr>
              <a:t>Character, Number</a:t>
            </a:r>
            <a:endParaRPr lang="en-GB" dirty="0">
              <a:solidFill>
                <a:schemeClr val="accent4"/>
              </a:solidFill>
            </a:endParaRPr>
          </a:p>
        </p:txBody>
      </p:sp>
      <p:sp>
        <p:nvSpPr>
          <p:cNvPr id="14" name="Oval 13"/>
          <p:cNvSpPr/>
          <p:nvPr/>
        </p:nvSpPr>
        <p:spPr>
          <a:xfrm>
            <a:off x="1150620" y="5237947"/>
            <a:ext cx="294640" cy="26416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1</a:t>
            </a:r>
          </a:p>
        </p:txBody>
      </p:sp>
      <p:sp>
        <p:nvSpPr>
          <p:cNvPr id="17" name="Oval 16"/>
          <p:cNvSpPr/>
          <p:nvPr/>
        </p:nvSpPr>
        <p:spPr>
          <a:xfrm>
            <a:off x="1150620" y="5542833"/>
            <a:ext cx="294640" cy="26416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2</a:t>
            </a:r>
          </a:p>
        </p:txBody>
      </p:sp>
      <p:sp>
        <p:nvSpPr>
          <p:cNvPr id="15" name="Footer Placeholder 3">
            <a:extLst>
              <a:ext uri="{FF2B5EF4-FFF2-40B4-BE49-F238E27FC236}">
                <a16:creationId xmlns:a16="http://schemas.microsoft.com/office/drawing/2014/main" xmlns="" id="{2F7EBBAD-89C2-43E0-B829-9CD19076D9F2}"/>
              </a:ext>
            </a:extLst>
          </p:cNvPr>
          <p:cNvSpPr>
            <a:spLocks noGrp="1"/>
          </p:cNvSpPr>
          <p:nvPr>
            <p:ph type="ftr" sz="quarter" idx="11"/>
          </p:nvPr>
        </p:nvSpPr>
        <p:spPr>
          <a:xfrm>
            <a:off x="5638800" y="6416679"/>
            <a:ext cx="2895600" cy="365125"/>
          </a:xfrm>
        </p:spPr>
        <p:txBody>
          <a:bodyPr/>
          <a:lstStyle/>
          <a:p>
            <a:r>
              <a:rPr lang="en-US" dirty="0"/>
              <a:t>© 2018 </a:t>
            </a:r>
            <a:r>
              <a:rPr lang="en-US" dirty="0" err="1"/>
              <a:t>Planisware</a:t>
            </a:r>
            <a:endParaRPr lang="en-US" dirty="0"/>
          </a:p>
        </p:txBody>
      </p:sp>
      <p:sp>
        <p:nvSpPr>
          <p:cNvPr id="16" name="Slide Number Placeholder 4">
            <a:extLst>
              <a:ext uri="{FF2B5EF4-FFF2-40B4-BE49-F238E27FC236}">
                <a16:creationId xmlns:a16="http://schemas.microsoft.com/office/drawing/2014/main" xmlns="" id="{DD799ECC-C9D5-49CB-A611-D9E3881AC824}"/>
              </a:ext>
            </a:extLst>
          </p:cNvPr>
          <p:cNvSpPr>
            <a:spLocks noGrp="1"/>
          </p:cNvSpPr>
          <p:nvPr>
            <p:ph type="sldNum" sz="quarter" idx="12"/>
          </p:nvPr>
        </p:nvSpPr>
        <p:spPr>
          <a:xfrm>
            <a:off x="8610600" y="6416679"/>
            <a:ext cx="457200" cy="365125"/>
          </a:xfrm>
        </p:spPr>
        <p:txBody>
          <a:bodyPr/>
          <a:lstStyle/>
          <a:p>
            <a:fld id="{AA6609B8-1C18-4083-9988-A5F5F3686A15}" type="slidenum">
              <a:rPr lang="en-US" smtClean="0"/>
              <a:pPr/>
              <a:t>27</a:t>
            </a:fld>
            <a:endParaRPr lang="en-US" dirty="0"/>
          </a:p>
        </p:txBody>
      </p:sp>
    </p:spTree>
    <p:extLst>
      <p:ext uri="{BB962C8B-B14F-4D97-AF65-F5344CB8AC3E}">
        <p14:creationId xmlns:p14="http://schemas.microsoft.com/office/powerpoint/2010/main" val="31119056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noProof="0" dirty="0"/>
              <a:t>Exercise</a:t>
            </a:r>
          </a:p>
        </p:txBody>
      </p:sp>
      <p:sp>
        <p:nvSpPr>
          <p:cNvPr id="5" name="ZoneTexte 4"/>
          <p:cNvSpPr txBox="1"/>
          <p:nvPr/>
        </p:nvSpPr>
        <p:spPr>
          <a:xfrm>
            <a:off x="267300" y="2397551"/>
            <a:ext cx="8609400" cy="1938992"/>
          </a:xfrm>
          <a:prstGeom prst="rect">
            <a:avLst/>
          </a:prstGeom>
          <a:noFill/>
        </p:spPr>
        <p:txBody>
          <a:bodyPr wrap="square" rtlCol="0">
            <a:spAutoFit/>
          </a:bodyPr>
          <a:lstStyle/>
          <a:p>
            <a:r>
              <a:rPr lang="en-US" sz="2000" dirty="0"/>
              <a:t>Create your own user attribute based on the above scenario:</a:t>
            </a:r>
          </a:p>
          <a:p>
            <a:r>
              <a:rPr lang="en-US" sz="2000" dirty="0"/>
              <a:t/>
            </a:r>
            <a:br>
              <a:rPr lang="en-US" sz="2000" dirty="0"/>
            </a:br>
            <a:r>
              <a:rPr lang="en-US" sz="2000" dirty="0"/>
              <a:t> 	Remember the following – Naming convention</a:t>
            </a:r>
          </a:p>
          <a:p>
            <a:r>
              <a:rPr lang="en-US" sz="2000" dirty="0"/>
              <a:t> 	Class</a:t>
            </a:r>
          </a:p>
          <a:p>
            <a:r>
              <a:rPr lang="en-US" sz="2000" dirty="0"/>
              <a:t> 	Type</a:t>
            </a:r>
          </a:p>
          <a:p>
            <a:pPr marL="342900" indent="-342900">
              <a:buFont typeface="Arial" panose="020B0604020202020204" pitchFamily="34" charset="0"/>
              <a:buChar char="•"/>
            </a:pPr>
            <a:endParaRPr lang="en-US" sz="2000" dirty="0"/>
          </a:p>
        </p:txBody>
      </p:sp>
      <p:pic>
        <p:nvPicPr>
          <p:cNvPr id="6" name="Picture 5">
            <a:extLst>
              <a:ext uri="{FF2B5EF4-FFF2-40B4-BE49-F238E27FC236}">
                <a16:creationId xmlns:a16="http://schemas.microsoft.com/office/drawing/2014/main" xmlns="" id="{B46D3823-71ED-46A9-98FE-8DD8DEB8D322}"/>
              </a:ext>
            </a:extLst>
          </p:cNvPr>
          <p:cNvPicPr>
            <a:picLocks noChangeAspect="1"/>
          </p:cNvPicPr>
          <p:nvPr/>
        </p:nvPicPr>
        <p:blipFill>
          <a:blip r:embed="rId3"/>
          <a:stretch>
            <a:fillRect/>
          </a:stretch>
        </p:blipFill>
        <p:spPr>
          <a:xfrm>
            <a:off x="152400" y="828065"/>
            <a:ext cx="7209934" cy="1455491"/>
          </a:xfrm>
          <a:prstGeom prst="rect">
            <a:avLst/>
          </a:prstGeom>
        </p:spPr>
      </p:pic>
      <p:sp>
        <p:nvSpPr>
          <p:cNvPr id="7" name="Footer Placeholder 3">
            <a:extLst>
              <a:ext uri="{FF2B5EF4-FFF2-40B4-BE49-F238E27FC236}">
                <a16:creationId xmlns:a16="http://schemas.microsoft.com/office/drawing/2014/main" xmlns="" id="{29712080-23DA-47EB-93CD-F568325796DF}"/>
              </a:ext>
            </a:extLst>
          </p:cNvPr>
          <p:cNvSpPr>
            <a:spLocks noGrp="1"/>
          </p:cNvSpPr>
          <p:nvPr>
            <p:ph type="ftr" sz="quarter" idx="11"/>
          </p:nvPr>
        </p:nvSpPr>
        <p:spPr>
          <a:xfrm>
            <a:off x="5638800" y="6416679"/>
            <a:ext cx="2895600" cy="365125"/>
          </a:xfrm>
        </p:spPr>
        <p:txBody>
          <a:bodyPr/>
          <a:lstStyle/>
          <a:p>
            <a:r>
              <a:rPr lang="en-US" dirty="0"/>
              <a:t>© 2018 </a:t>
            </a:r>
            <a:r>
              <a:rPr lang="en-US" dirty="0" err="1"/>
              <a:t>Planisware</a:t>
            </a:r>
            <a:endParaRPr lang="en-US" dirty="0"/>
          </a:p>
        </p:txBody>
      </p:sp>
      <p:sp>
        <p:nvSpPr>
          <p:cNvPr id="8" name="Slide Number Placeholder 4">
            <a:extLst>
              <a:ext uri="{FF2B5EF4-FFF2-40B4-BE49-F238E27FC236}">
                <a16:creationId xmlns:a16="http://schemas.microsoft.com/office/drawing/2014/main" xmlns="" id="{B8DF90CF-EF49-40CF-9BA5-186962002130}"/>
              </a:ext>
            </a:extLst>
          </p:cNvPr>
          <p:cNvSpPr>
            <a:spLocks noGrp="1"/>
          </p:cNvSpPr>
          <p:nvPr>
            <p:ph type="sldNum" sz="quarter" idx="12"/>
          </p:nvPr>
        </p:nvSpPr>
        <p:spPr>
          <a:xfrm>
            <a:off x="8610600" y="6416679"/>
            <a:ext cx="457200" cy="365125"/>
          </a:xfrm>
        </p:spPr>
        <p:txBody>
          <a:bodyPr/>
          <a:lstStyle/>
          <a:p>
            <a:fld id="{AA6609B8-1C18-4083-9988-A5F5F3686A15}" type="slidenum">
              <a:rPr lang="en-US" smtClean="0"/>
              <a:pPr/>
              <a:t>28</a:t>
            </a:fld>
            <a:endParaRPr lang="en-US" dirty="0"/>
          </a:p>
        </p:txBody>
      </p:sp>
    </p:spTree>
    <p:extLst>
      <p:ext uri="{BB962C8B-B14F-4D97-AF65-F5344CB8AC3E}">
        <p14:creationId xmlns:p14="http://schemas.microsoft.com/office/powerpoint/2010/main" val="24172232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30960"/>
            <a:ext cx="8839200" cy="914400"/>
          </a:xfrm>
        </p:spPr>
        <p:txBody>
          <a:bodyPr/>
          <a:lstStyle/>
          <a:p>
            <a:r>
              <a:rPr lang="en-US" noProof="0" dirty="0"/>
              <a:t>User Attributes - Scenario</a:t>
            </a:r>
          </a:p>
        </p:txBody>
      </p:sp>
      <p:sp>
        <p:nvSpPr>
          <p:cNvPr id="3" name="Rectangle: Rounded Corners 2"/>
          <p:cNvSpPr/>
          <p:nvPr/>
        </p:nvSpPr>
        <p:spPr>
          <a:xfrm>
            <a:off x="975360" y="1411119"/>
            <a:ext cx="8092440" cy="1199789"/>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solidFill>
              </a:rPr>
              <a:t>The new project code works great! The difficulty level for activities needs improvement, though. Too many users are entering different values and it is confusing all the PMs. Can we have a dropdown selection for difficulty levels between 1-5 and only have PMs be able to view and edit this attribute?</a:t>
            </a:r>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91440" y="1543200"/>
            <a:ext cx="883920" cy="883920"/>
          </a:xfrm>
          <a:prstGeom prst="ellipse">
            <a:avLst/>
          </a:prstGeom>
          <a:ln w="63500" cap="rnd">
            <a:solidFill>
              <a:schemeClr val="accent1"/>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0" y="887900"/>
            <a:ext cx="3058160" cy="523220"/>
          </a:xfrm>
          <a:prstGeom prst="rect">
            <a:avLst/>
          </a:prstGeom>
          <a:noFill/>
        </p:spPr>
        <p:txBody>
          <a:bodyPr wrap="square" rtlCol="0">
            <a:spAutoFit/>
          </a:bodyPr>
          <a:lstStyle/>
          <a:p>
            <a:r>
              <a:rPr lang="en-US" sz="2800" b="1" dirty="0">
                <a:solidFill>
                  <a:schemeClr val="tx2"/>
                </a:solidFill>
              </a:rPr>
              <a:t>Scenario</a:t>
            </a:r>
          </a:p>
        </p:txBody>
      </p:sp>
      <p:sp>
        <p:nvSpPr>
          <p:cNvPr id="12" name="TextBox 11"/>
          <p:cNvSpPr txBox="1"/>
          <p:nvPr/>
        </p:nvSpPr>
        <p:spPr>
          <a:xfrm>
            <a:off x="0" y="2610909"/>
            <a:ext cx="3058160" cy="523220"/>
          </a:xfrm>
          <a:prstGeom prst="rect">
            <a:avLst/>
          </a:prstGeom>
          <a:noFill/>
        </p:spPr>
        <p:txBody>
          <a:bodyPr wrap="square" rtlCol="0">
            <a:spAutoFit/>
          </a:bodyPr>
          <a:lstStyle/>
          <a:p>
            <a:r>
              <a:rPr lang="en-US" sz="2800" b="1" dirty="0">
                <a:solidFill>
                  <a:schemeClr val="accent4"/>
                </a:solidFill>
              </a:rPr>
              <a:t>Analysis</a:t>
            </a:r>
          </a:p>
        </p:txBody>
      </p:sp>
      <p:sp>
        <p:nvSpPr>
          <p:cNvPr id="13" name="Rectangle: Rounded Corners 12"/>
          <p:cNvSpPr/>
          <p:nvPr/>
        </p:nvSpPr>
        <p:spPr>
          <a:xfrm>
            <a:off x="91440" y="3205947"/>
            <a:ext cx="8976360" cy="3210732"/>
          </a:xfrm>
          <a:prstGeom prst="roundRect">
            <a:avLst/>
          </a:prstGeom>
        </p:spPr>
        <p:style>
          <a:lnRef idx="2">
            <a:schemeClr val="accent4"/>
          </a:lnRef>
          <a:fillRef idx="1">
            <a:schemeClr val="lt1"/>
          </a:fillRef>
          <a:effectRef idx="0">
            <a:schemeClr val="accent4"/>
          </a:effectRef>
          <a:fontRef idx="minor">
            <a:schemeClr val="dk1"/>
          </a:fontRef>
        </p:style>
        <p:txBody>
          <a:bodyPr rtlCol="0" anchor="t"/>
          <a:lstStyle/>
          <a:p>
            <a:r>
              <a:rPr lang="en-GB" b="1" dirty="0">
                <a:solidFill>
                  <a:schemeClr val="accent4"/>
                </a:solidFill>
              </a:rPr>
              <a:t>How to break down the situation: </a:t>
            </a:r>
            <a:r>
              <a:rPr lang="en-GB" dirty="0">
                <a:solidFill>
                  <a:schemeClr val="accent4"/>
                </a:solidFill>
              </a:rPr>
              <a:t/>
            </a:r>
            <a:br>
              <a:rPr lang="en-GB" dirty="0">
                <a:solidFill>
                  <a:schemeClr val="accent4"/>
                </a:solidFill>
              </a:rPr>
            </a:br>
            <a:r>
              <a:rPr lang="en-GB" dirty="0">
                <a:solidFill>
                  <a:schemeClr val="accent4"/>
                </a:solidFill>
              </a:rPr>
              <a:t> 	1. Using </a:t>
            </a:r>
            <a:r>
              <a:rPr lang="en-GB" b="1" dirty="0">
                <a:solidFill>
                  <a:schemeClr val="accent4"/>
                </a:solidFill>
              </a:rPr>
              <a:t>Possible Attribute Values</a:t>
            </a:r>
            <a:r>
              <a:rPr lang="en-GB" dirty="0">
                <a:solidFill>
                  <a:schemeClr val="accent4"/>
                </a:solidFill>
              </a:rPr>
              <a:t> will limit user input to a set of specified values. There are 2 ways of implementing this feature. </a:t>
            </a:r>
          </a:p>
          <a:p>
            <a:r>
              <a:rPr lang="en-GB" dirty="0">
                <a:solidFill>
                  <a:schemeClr val="accent4"/>
                </a:solidFill>
              </a:rPr>
              <a:t/>
            </a:r>
            <a:br>
              <a:rPr lang="en-GB" dirty="0">
                <a:solidFill>
                  <a:schemeClr val="accent4"/>
                </a:solidFill>
              </a:rPr>
            </a:br>
            <a:r>
              <a:rPr lang="en-GB" dirty="0">
                <a:solidFill>
                  <a:schemeClr val="accent4"/>
                </a:solidFill>
              </a:rPr>
              <a:t> 	2.  Setting the </a:t>
            </a:r>
            <a:r>
              <a:rPr lang="en-GB" b="1" dirty="0">
                <a:solidFill>
                  <a:schemeClr val="accent4"/>
                </a:solidFill>
              </a:rPr>
              <a:t>restrict access </a:t>
            </a:r>
            <a:r>
              <a:rPr lang="en-GB" dirty="0">
                <a:solidFill>
                  <a:schemeClr val="accent4"/>
                </a:solidFill>
              </a:rPr>
              <a:t>value of a user attribute lets admins control which users or which user groups can view the user attribute within the system	</a:t>
            </a:r>
            <a:endParaRPr lang="en-GB" b="1" dirty="0">
              <a:solidFill>
                <a:schemeClr val="accent4"/>
              </a:solidFill>
            </a:endParaRPr>
          </a:p>
        </p:txBody>
      </p:sp>
      <p:sp>
        <p:nvSpPr>
          <p:cNvPr id="14" name="Oval 13"/>
          <p:cNvSpPr/>
          <p:nvPr/>
        </p:nvSpPr>
        <p:spPr>
          <a:xfrm>
            <a:off x="1174405" y="3729168"/>
            <a:ext cx="294640" cy="26416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1</a:t>
            </a:r>
          </a:p>
        </p:txBody>
      </p:sp>
      <p:sp>
        <p:nvSpPr>
          <p:cNvPr id="17" name="Oval 16"/>
          <p:cNvSpPr/>
          <p:nvPr/>
        </p:nvSpPr>
        <p:spPr>
          <a:xfrm>
            <a:off x="1174405" y="4516549"/>
            <a:ext cx="294640" cy="26416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2</a:t>
            </a:r>
          </a:p>
        </p:txBody>
      </p:sp>
      <p:sp>
        <p:nvSpPr>
          <p:cNvPr id="15" name="Oval 14"/>
          <p:cNvSpPr/>
          <p:nvPr/>
        </p:nvSpPr>
        <p:spPr>
          <a:xfrm>
            <a:off x="4726940" y="1985160"/>
            <a:ext cx="294640" cy="26416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1</a:t>
            </a:r>
          </a:p>
        </p:txBody>
      </p:sp>
      <p:sp>
        <p:nvSpPr>
          <p:cNvPr id="16" name="Oval 15"/>
          <p:cNvSpPr/>
          <p:nvPr/>
        </p:nvSpPr>
        <p:spPr>
          <a:xfrm>
            <a:off x="3942080" y="2397230"/>
            <a:ext cx="294640" cy="26416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2</a:t>
            </a:r>
          </a:p>
        </p:txBody>
      </p:sp>
      <p:sp>
        <p:nvSpPr>
          <p:cNvPr id="20" name="Footer Placeholder 3">
            <a:extLst>
              <a:ext uri="{FF2B5EF4-FFF2-40B4-BE49-F238E27FC236}">
                <a16:creationId xmlns:a16="http://schemas.microsoft.com/office/drawing/2014/main" xmlns="" id="{41DD92FD-6940-4C41-B332-713A83341295}"/>
              </a:ext>
            </a:extLst>
          </p:cNvPr>
          <p:cNvSpPr>
            <a:spLocks noGrp="1"/>
          </p:cNvSpPr>
          <p:nvPr>
            <p:ph type="ftr" sz="quarter" idx="11"/>
          </p:nvPr>
        </p:nvSpPr>
        <p:spPr>
          <a:xfrm>
            <a:off x="5638800" y="6416679"/>
            <a:ext cx="2895600" cy="365125"/>
          </a:xfrm>
        </p:spPr>
        <p:txBody>
          <a:bodyPr/>
          <a:lstStyle/>
          <a:p>
            <a:r>
              <a:rPr lang="en-US" dirty="0"/>
              <a:t>© 2018 </a:t>
            </a:r>
            <a:r>
              <a:rPr lang="en-US" dirty="0" err="1"/>
              <a:t>Planisware</a:t>
            </a:r>
            <a:endParaRPr lang="en-US" dirty="0"/>
          </a:p>
        </p:txBody>
      </p:sp>
      <p:sp>
        <p:nvSpPr>
          <p:cNvPr id="21" name="Slide Number Placeholder 4">
            <a:extLst>
              <a:ext uri="{FF2B5EF4-FFF2-40B4-BE49-F238E27FC236}">
                <a16:creationId xmlns:a16="http://schemas.microsoft.com/office/drawing/2014/main" xmlns="" id="{28A486F2-6B4F-4CD4-943B-41BE3232B32B}"/>
              </a:ext>
            </a:extLst>
          </p:cNvPr>
          <p:cNvSpPr>
            <a:spLocks noGrp="1"/>
          </p:cNvSpPr>
          <p:nvPr>
            <p:ph type="sldNum" sz="quarter" idx="12"/>
          </p:nvPr>
        </p:nvSpPr>
        <p:spPr>
          <a:xfrm>
            <a:off x="8610600" y="6416679"/>
            <a:ext cx="457200" cy="365125"/>
          </a:xfrm>
        </p:spPr>
        <p:txBody>
          <a:bodyPr/>
          <a:lstStyle/>
          <a:p>
            <a:fld id="{AA6609B8-1C18-4083-9988-A5F5F3686A15}" type="slidenum">
              <a:rPr lang="en-US" smtClean="0"/>
              <a:pPr/>
              <a:t>29</a:t>
            </a:fld>
            <a:endParaRPr lang="en-US" dirty="0"/>
          </a:p>
        </p:txBody>
      </p:sp>
    </p:spTree>
    <p:extLst>
      <p:ext uri="{BB962C8B-B14F-4D97-AF65-F5344CB8AC3E}">
        <p14:creationId xmlns:p14="http://schemas.microsoft.com/office/powerpoint/2010/main" val="35744877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Grafik 18">
            <a:extLst>
              <a:ext uri="{FF2B5EF4-FFF2-40B4-BE49-F238E27FC236}">
                <a16:creationId xmlns:a16="http://schemas.microsoft.com/office/drawing/2014/main" xmlns="" id="{9990F2AF-4276-4A0C-A7BB-183544303E3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69935" y="3719094"/>
            <a:ext cx="3025579" cy="1680360"/>
          </a:xfrm>
          <a:prstGeom prst="rect">
            <a:avLst/>
          </a:prstGeom>
        </p:spPr>
      </p:pic>
      <p:sp>
        <p:nvSpPr>
          <p:cNvPr id="6" name="Title 5"/>
          <p:cNvSpPr>
            <a:spLocks noGrp="1"/>
          </p:cNvSpPr>
          <p:nvPr>
            <p:ph type="title"/>
          </p:nvPr>
        </p:nvSpPr>
        <p:spPr/>
        <p:txBody>
          <a:bodyPr/>
          <a:lstStyle/>
          <a:p>
            <a:r>
              <a:rPr lang="en-US" dirty="0"/>
              <a:t>Introductions</a:t>
            </a:r>
            <a:endParaRPr lang="en-US" noProof="0" dirty="0"/>
          </a:p>
        </p:txBody>
      </p:sp>
      <p:sp>
        <p:nvSpPr>
          <p:cNvPr id="4" name="Footer Placeholder 3"/>
          <p:cNvSpPr>
            <a:spLocks noGrp="1"/>
          </p:cNvSpPr>
          <p:nvPr>
            <p:ph type="ftr" sz="quarter" idx="11"/>
          </p:nvPr>
        </p:nvSpPr>
        <p:spPr/>
        <p:txBody>
          <a:bodyPr/>
          <a:lstStyle/>
          <a:p>
            <a:r>
              <a:rPr lang="en-US" dirty="0"/>
              <a:t>© 2018 </a:t>
            </a:r>
            <a:r>
              <a:rPr lang="en-US" dirty="0" err="1"/>
              <a:t>Planisware</a:t>
            </a:r>
            <a:endParaRPr lang="en-US" dirty="0"/>
          </a:p>
        </p:txBody>
      </p:sp>
      <p:sp>
        <p:nvSpPr>
          <p:cNvPr id="5" name="Slide Number Placeholder 4"/>
          <p:cNvSpPr>
            <a:spLocks noGrp="1"/>
          </p:cNvSpPr>
          <p:nvPr>
            <p:ph type="sldNum" sz="quarter" idx="12"/>
          </p:nvPr>
        </p:nvSpPr>
        <p:spPr/>
        <p:txBody>
          <a:bodyPr/>
          <a:lstStyle/>
          <a:p>
            <a:fld id="{AA6609B8-1C18-4083-9988-A5F5F3686A15}" type="slidenum">
              <a:rPr lang="en-US" smtClean="0"/>
              <a:pPr/>
              <a:t>3</a:t>
            </a:fld>
            <a:endParaRPr lang="en-US"/>
          </a:p>
        </p:txBody>
      </p:sp>
      <p:sp>
        <p:nvSpPr>
          <p:cNvPr id="8" name="Content Placeholder 7">
            <a:extLst>
              <a:ext uri="{FF2B5EF4-FFF2-40B4-BE49-F238E27FC236}">
                <a16:creationId xmlns:a16="http://schemas.microsoft.com/office/drawing/2014/main" xmlns="" id="{CD302DDF-7904-4FAD-B40D-991868BE50C7}"/>
              </a:ext>
            </a:extLst>
          </p:cNvPr>
          <p:cNvSpPr>
            <a:spLocks noGrp="1"/>
          </p:cNvSpPr>
          <p:nvPr>
            <p:ph idx="1"/>
          </p:nvPr>
        </p:nvSpPr>
        <p:spPr>
          <a:xfrm>
            <a:off x="152400" y="810706"/>
            <a:ext cx="8839200" cy="5381446"/>
          </a:xfrm>
        </p:spPr>
        <p:txBody>
          <a:bodyPr>
            <a:normAutofit/>
          </a:bodyPr>
          <a:lstStyle/>
          <a:p>
            <a:pPr marL="0" indent="0">
              <a:buNone/>
            </a:pPr>
            <a:r>
              <a:rPr lang="en-US" dirty="0"/>
              <a:t>Companies represented today</a:t>
            </a:r>
            <a:br>
              <a:rPr lang="en-US" dirty="0"/>
            </a:br>
            <a:endParaRPr lang="en-US" b="1" dirty="0"/>
          </a:p>
          <a:p>
            <a:pPr marL="0" indent="0">
              <a:buNone/>
            </a:pPr>
            <a:r>
              <a:rPr lang="en-US" b="1" dirty="0"/>
              <a:t>Pharmaceutical / Biotech</a:t>
            </a:r>
          </a:p>
          <a:p>
            <a:pPr marL="0" indent="0">
              <a:buNone/>
            </a:pPr>
            <a:endParaRPr lang="de-DE" b="1" dirty="0"/>
          </a:p>
          <a:p>
            <a:pPr marL="0" indent="0">
              <a:buNone/>
            </a:pPr>
            <a:endParaRPr lang="en-US" b="1" dirty="0"/>
          </a:p>
          <a:p>
            <a:pPr marL="0" indent="0">
              <a:buNone/>
            </a:pPr>
            <a:r>
              <a:rPr lang="en-US" b="1" dirty="0"/>
              <a:t>Oil and Gas</a:t>
            </a:r>
            <a:endParaRPr lang="en-US" dirty="0"/>
          </a:p>
          <a:p>
            <a:pPr marL="0" indent="0">
              <a:buNone/>
            </a:pPr>
            <a:endParaRPr lang="en-US" b="1" dirty="0"/>
          </a:p>
          <a:p>
            <a:pPr marL="0" indent="0">
              <a:buNone/>
            </a:pPr>
            <a:endParaRPr lang="en-US" b="1" dirty="0"/>
          </a:p>
          <a:p>
            <a:pPr marL="0" indent="0">
              <a:buNone/>
            </a:pPr>
            <a:r>
              <a:rPr lang="en-US" b="1" dirty="0"/>
              <a:t>Safety</a:t>
            </a:r>
          </a:p>
          <a:p>
            <a:pPr marL="0" indent="0">
              <a:buNone/>
            </a:pPr>
            <a:endParaRPr lang="de-DE" dirty="0"/>
          </a:p>
          <a:p>
            <a:pPr marL="0" indent="0">
              <a:buNone/>
            </a:pPr>
            <a:endParaRPr lang="de-DE" dirty="0"/>
          </a:p>
          <a:p>
            <a:pPr marL="0" indent="0">
              <a:buNone/>
            </a:pPr>
            <a:r>
              <a:rPr lang="de-DE" b="1" dirty="0"/>
              <a:t>Telecommunications</a:t>
            </a:r>
          </a:p>
        </p:txBody>
      </p:sp>
      <p:pic>
        <p:nvPicPr>
          <p:cNvPr id="3" name="Grafik 2">
            <a:extLst>
              <a:ext uri="{FF2B5EF4-FFF2-40B4-BE49-F238E27FC236}">
                <a16:creationId xmlns:a16="http://schemas.microsoft.com/office/drawing/2014/main" xmlns="" id="{86811DFA-CEFE-4234-A351-F454720E4D3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79470" y="1306256"/>
            <a:ext cx="1748120" cy="586657"/>
          </a:xfrm>
          <a:prstGeom prst="rect">
            <a:avLst/>
          </a:prstGeom>
        </p:spPr>
      </p:pic>
      <p:pic>
        <p:nvPicPr>
          <p:cNvPr id="9" name="Grafik 8">
            <a:extLst>
              <a:ext uri="{FF2B5EF4-FFF2-40B4-BE49-F238E27FC236}">
                <a16:creationId xmlns:a16="http://schemas.microsoft.com/office/drawing/2014/main" xmlns="" id="{D5D8D5BD-73CD-4589-BDE6-EE46CF3D1B1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685600" y="1279822"/>
            <a:ext cx="1865280" cy="719675"/>
          </a:xfrm>
          <a:prstGeom prst="rect">
            <a:avLst/>
          </a:prstGeom>
        </p:spPr>
      </p:pic>
      <p:pic>
        <p:nvPicPr>
          <p:cNvPr id="17" name="Grafik 16">
            <a:extLst>
              <a:ext uri="{FF2B5EF4-FFF2-40B4-BE49-F238E27FC236}">
                <a16:creationId xmlns:a16="http://schemas.microsoft.com/office/drawing/2014/main" xmlns="" id="{6A89259F-F0FA-4550-B5B2-27BAC4382C7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30007" y="1742433"/>
            <a:ext cx="2503564" cy="1293831"/>
          </a:xfrm>
          <a:prstGeom prst="rect">
            <a:avLst/>
          </a:prstGeom>
        </p:spPr>
      </p:pic>
      <p:pic>
        <p:nvPicPr>
          <p:cNvPr id="21" name="Grafik 20">
            <a:extLst>
              <a:ext uri="{FF2B5EF4-FFF2-40B4-BE49-F238E27FC236}">
                <a16:creationId xmlns:a16="http://schemas.microsoft.com/office/drawing/2014/main" xmlns="" id="{1C0341F7-5AD6-4D11-A332-1CB05052A09D}"/>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442963" y="2730970"/>
            <a:ext cx="2077652" cy="1090767"/>
          </a:xfrm>
          <a:prstGeom prst="rect">
            <a:avLst/>
          </a:prstGeom>
        </p:spPr>
      </p:pic>
      <p:pic>
        <p:nvPicPr>
          <p:cNvPr id="7" name="Grafik 6">
            <a:extLst>
              <a:ext uri="{FF2B5EF4-FFF2-40B4-BE49-F238E27FC236}">
                <a16:creationId xmlns:a16="http://schemas.microsoft.com/office/drawing/2014/main" xmlns="" id="{C07FFF58-6B39-4DD9-86A1-B27DA7AEEB5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916463" y="5173764"/>
            <a:ext cx="1130652" cy="1130652"/>
          </a:xfrm>
          <a:prstGeom prst="rect">
            <a:avLst/>
          </a:prstGeom>
        </p:spPr>
      </p:pic>
    </p:spTree>
    <p:extLst>
      <p:ext uri="{BB962C8B-B14F-4D97-AF65-F5344CB8AC3E}">
        <p14:creationId xmlns:p14="http://schemas.microsoft.com/office/powerpoint/2010/main" val="299386218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52398" y="912157"/>
            <a:ext cx="8856241" cy="2568734"/>
          </a:xfrm>
          <a:prstGeom prst="rect">
            <a:avLst/>
          </a:prstGeom>
          <a:ln>
            <a:solidFill>
              <a:schemeClr val="accent1"/>
            </a:solidFill>
          </a:ln>
        </p:spPr>
      </p:pic>
      <p:sp>
        <p:nvSpPr>
          <p:cNvPr id="2" name="Title 1"/>
          <p:cNvSpPr>
            <a:spLocks noGrp="1"/>
          </p:cNvSpPr>
          <p:nvPr>
            <p:ph type="title"/>
          </p:nvPr>
        </p:nvSpPr>
        <p:spPr/>
        <p:txBody>
          <a:bodyPr/>
          <a:lstStyle/>
          <a:p>
            <a:r>
              <a:rPr lang="en-US" noProof="0" dirty="0"/>
              <a:t>Possible attribute values table</a:t>
            </a:r>
          </a:p>
        </p:txBody>
      </p:sp>
      <p:sp>
        <p:nvSpPr>
          <p:cNvPr id="3" name="Content Placeholder 2"/>
          <p:cNvSpPr>
            <a:spLocks noGrp="1"/>
          </p:cNvSpPr>
          <p:nvPr>
            <p:ph idx="1"/>
          </p:nvPr>
        </p:nvSpPr>
        <p:spPr>
          <a:xfrm>
            <a:off x="152398" y="3480891"/>
            <a:ext cx="8839200" cy="3119414"/>
          </a:xfrm>
        </p:spPr>
        <p:txBody>
          <a:bodyPr>
            <a:normAutofit/>
          </a:bodyPr>
          <a:lstStyle/>
          <a:p>
            <a:pPr marL="0" indent="0">
              <a:buNone/>
            </a:pPr>
            <a:r>
              <a:rPr lang="en-US" sz="1800" noProof="0" dirty="0"/>
              <a:t>	Planisware has an OOB Administration Table that maintains lists of possible values. First go to the Administration Module -&gt; Data Page and select Possible values for user attributes as the object type</a:t>
            </a:r>
          </a:p>
          <a:p>
            <a:pPr marL="0" indent="0">
              <a:buNone/>
            </a:pPr>
            <a:r>
              <a:rPr lang="en-US" sz="1800" noProof="0" dirty="0"/>
              <a:t>	Clicking on the “New” tool allows admins to create a new “Possible Value” entry. Value choices are grouped into </a:t>
            </a:r>
            <a:r>
              <a:rPr lang="en-US" sz="1800" b="1" noProof="0" dirty="0"/>
              <a:t>value types</a:t>
            </a:r>
            <a:r>
              <a:rPr lang="en-US" sz="1800" noProof="0" dirty="0"/>
              <a:t>. </a:t>
            </a:r>
          </a:p>
          <a:p>
            <a:pPr marL="0" indent="0">
              <a:buNone/>
            </a:pPr>
            <a:r>
              <a:rPr lang="en-US" sz="1800" noProof="0" dirty="0"/>
              <a:t>        	Possible Value lines can have the following attributes defined: </a:t>
            </a:r>
          </a:p>
          <a:p>
            <a:pPr marL="0" indent="0">
              <a:buNone/>
            </a:pPr>
            <a:r>
              <a:rPr lang="en-US" sz="1800" noProof="0" dirty="0"/>
              <a:t>	       Internal value 		– The value stored in the database</a:t>
            </a:r>
          </a:p>
          <a:p>
            <a:pPr marL="0" indent="0">
              <a:buNone/>
            </a:pPr>
            <a:r>
              <a:rPr lang="en-US" sz="1800" noProof="0" dirty="0"/>
              <a:t>	       Displayed Value 	- The value displayed in a table or in reports	</a:t>
            </a:r>
            <a:br>
              <a:rPr lang="en-US" sz="1800" noProof="0" dirty="0"/>
            </a:br>
            <a:r>
              <a:rPr lang="en-US" sz="1800" noProof="0" dirty="0"/>
              <a:t> 	       Order			- The order the possible value is displayed</a:t>
            </a:r>
          </a:p>
          <a:p>
            <a:pPr marL="0" indent="0">
              <a:buNone/>
            </a:pPr>
            <a:r>
              <a:rPr lang="en-US" sz="1800" noProof="0" dirty="0"/>
              <a:t>	  All of the Possible values for Difficulty Level can be seen in the table</a:t>
            </a:r>
          </a:p>
        </p:txBody>
      </p:sp>
      <p:sp>
        <p:nvSpPr>
          <p:cNvPr id="16" name="Oval 15"/>
          <p:cNvSpPr/>
          <p:nvPr/>
        </p:nvSpPr>
        <p:spPr>
          <a:xfrm>
            <a:off x="38790" y="887436"/>
            <a:ext cx="259080" cy="2573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7" name="Oval 16"/>
          <p:cNvSpPr/>
          <p:nvPr/>
        </p:nvSpPr>
        <p:spPr>
          <a:xfrm>
            <a:off x="610062" y="3500043"/>
            <a:ext cx="259080" cy="2573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8" name="Oval 17"/>
          <p:cNvSpPr/>
          <p:nvPr/>
        </p:nvSpPr>
        <p:spPr>
          <a:xfrm>
            <a:off x="610062" y="4401266"/>
            <a:ext cx="259080" cy="2573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9" name="Oval 18"/>
          <p:cNvSpPr/>
          <p:nvPr/>
        </p:nvSpPr>
        <p:spPr>
          <a:xfrm>
            <a:off x="1726738" y="2405297"/>
            <a:ext cx="259080" cy="2573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20" name="Oval 19"/>
          <p:cNvSpPr/>
          <p:nvPr/>
        </p:nvSpPr>
        <p:spPr>
          <a:xfrm>
            <a:off x="1726738" y="2922757"/>
            <a:ext cx="259080" cy="2573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21" name="Oval 20"/>
          <p:cNvSpPr/>
          <p:nvPr/>
        </p:nvSpPr>
        <p:spPr>
          <a:xfrm>
            <a:off x="610062" y="4988717"/>
            <a:ext cx="259080" cy="2573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23" name="Oval 22"/>
          <p:cNvSpPr/>
          <p:nvPr/>
        </p:nvSpPr>
        <p:spPr>
          <a:xfrm>
            <a:off x="610062" y="6247674"/>
            <a:ext cx="259080" cy="2573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24" name="Oval 23"/>
          <p:cNvSpPr/>
          <p:nvPr/>
        </p:nvSpPr>
        <p:spPr>
          <a:xfrm>
            <a:off x="5741785" y="1878117"/>
            <a:ext cx="259080" cy="2573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15" name="Footer Placeholder 3">
            <a:extLst>
              <a:ext uri="{FF2B5EF4-FFF2-40B4-BE49-F238E27FC236}">
                <a16:creationId xmlns:a16="http://schemas.microsoft.com/office/drawing/2014/main" xmlns="" id="{9D8A9D11-07BB-4452-9D0A-E69A212C12AE}"/>
              </a:ext>
            </a:extLst>
          </p:cNvPr>
          <p:cNvSpPr>
            <a:spLocks noGrp="1"/>
          </p:cNvSpPr>
          <p:nvPr>
            <p:ph type="ftr" sz="quarter" idx="11"/>
          </p:nvPr>
        </p:nvSpPr>
        <p:spPr>
          <a:xfrm>
            <a:off x="5638800" y="6416679"/>
            <a:ext cx="2895600" cy="365125"/>
          </a:xfrm>
        </p:spPr>
        <p:txBody>
          <a:bodyPr/>
          <a:lstStyle/>
          <a:p>
            <a:r>
              <a:rPr lang="en-US" dirty="0"/>
              <a:t>© 2018 </a:t>
            </a:r>
            <a:r>
              <a:rPr lang="en-US" dirty="0" err="1"/>
              <a:t>Planisware</a:t>
            </a:r>
            <a:endParaRPr lang="en-US" dirty="0"/>
          </a:p>
        </p:txBody>
      </p:sp>
      <p:sp>
        <p:nvSpPr>
          <p:cNvPr id="22" name="Slide Number Placeholder 4">
            <a:extLst>
              <a:ext uri="{FF2B5EF4-FFF2-40B4-BE49-F238E27FC236}">
                <a16:creationId xmlns:a16="http://schemas.microsoft.com/office/drawing/2014/main" xmlns="" id="{9738F149-3982-4708-9012-CABBF9D64B6B}"/>
              </a:ext>
            </a:extLst>
          </p:cNvPr>
          <p:cNvSpPr>
            <a:spLocks noGrp="1"/>
          </p:cNvSpPr>
          <p:nvPr>
            <p:ph type="sldNum" sz="quarter" idx="12"/>
          </p:nvPr>
        </p:nvSpPr>
        <p:spPr>
          <a:xfrm>
            <a:off x="8610600" y="6416679"/>
            <a:ext cx="457200" cy="365125"/>
          </a:xfrm>
        </p:spPr>
        <p:txBody>
          <a:bodyPr/>
          <a:lstStyle/>
          <a:p>
            <a:fld id="{AA6609B8-1C18-4083-9988-A5F5F3686A15}" type="slidenum">
              <a:rPr lang="en-US" smtClean="0"/>
              <a:pPr/>
              <a:t>30</a:t>
            </a:fld>
            <a:endParaRPr lang="en-US" dirty="0"/>
          </a:p>
        </p:txBody>
      </p:sp>
    </p:spTree>
    <p:extLst>
      <p:ext uri="{BB962C8B-B14F-4D97-AF65-F5344CB8AC3E}">
        <p14:creationId xmlns:p14="http://schemas.microsoft.com/office/powerpoint/2010/main" val="196209594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noProof="0" dirty="0"/>
              <a:t>Exercise</a:t>
            </a:r>
          </a:p>
        </p:txBody>
      </p:sp>
      <p:sp>
        <p:nvSpPr>
          <p:cNvPr id="5" name="ZoneTexte 4"/>
          <p:cNvSpPr txBox="1"/>
          <p:nvPr/>
        </p:nvSpPr>
        <p:spPr>
          <a:xfrm>
            <a:off x="306000" y="1219200"/>
            <a:ext cx="8609400" cy="5016758"/>
          </a:xfrm>
          <a:prstGeom prst="rect">
            <a:avLst/>
          </a:prstGeom>
          <a:noFill/>
        </p:spPr>
        <p:txBody>
          <a:bodyPr wrap="square" rtlCol="0">
            <a:spAutoFit/>
          </a:bodyPr>
          <a:lstStyle/>
          <a:p>
            <a:r>
              <a:rPr lang="en-US" sz="2000" dirty="0"/>
              <a:t>Create a dropdown list for your own user attribute:</a:t>
            </a:r>
          </a:p>
          <a:p>
            <a:endParaRPr lang="en-US" sz="2000" dirty="0"/>
          </a:p>
          <a:p>
            <a:pPr marL="342900" indent="-342900">
              <a:buFont typeface="Arial" panose="020B0604020202020204" pitchFamily="34" charset="0"/>
              <a:buChar char="•"/>
            </a:pPr>
            <a:r>
              <a:rPr lang="en-US" sz="2000" dirty="0"/>
              <a:t>Go to administration -&gt; Data and select ‘Possible values for user attributes’ object type</a:t>
            </a:r>
          </a:p>
          <a:p>
            <a:pPr marL="342900" indent="-342900">
              <a:buFont typeface="Arial" panose="020B0604020202020204" pitchFamily="34" charset="0"/>
              <a:buChar char="•"/>
            </a:pPr>
            <a:r>
              <a:rPr lang="en-US" sz="2000" dirty="0"/>
              <a:t>Create three values:</a:t>
            </a:r>
          </a:p>
          <a:p>
            <a:pPr marL="800100" lvl="1" indent="-342900">
              <a:buFont typeface="Arial" panose="020B0604020202020204" pitchFamily="34" charset="0"/>
              <a:buChar char="•"/>
            </a:pPr>
            <a:r>
              <a:rPr lang="en-US" sz="2000" dirty="0"/>
              <a:t>Value type = XX_DIFFICULTY_LEVEL</a:t>
            </a:r>
          </a:p>
          <a:p>
            <a:pPr marL="800100" lvl="1" indent="-342900">
              <a:buFont typeface="Arial" panose="020B0604020202020204" pitchFamily="34" charset="0"/>
              <a:buChar char="•"/>
            </a:pPr>
            <a:r>
              <a:rPr lang="en-US" sz="2000" dirty="0"/>
              <a:t>Internal value = Low, Medium and High</a:t>
            </a:r>
          </a:p>
          <a:p>
            <a:pPr marL="800100" lvl="1" indent="-342900">
              <a:buFont typeface="Arial" panose="020B0604020202020204" pitchFamily="34" charset="0"/>
              <a:buChar char="•"/>
            </a:pPr>
            <a:r>
              <a:rPr lang="en-US" sz="2000" dirty="0"/>
              <a:t>Displayed value = Low, Medium and High</a:t>
            </a:r>
          </a:p>
          <a:p>
            <a:pPr marL="800100" lvl="1"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Assign the possible values type to a new project user attribute:</a:t>
            </a:r>
          </a:p>
          <a:p>
            <a:pPr marL="800100" lvl="1" indent="-342900">
              <a:buFont typeface="Arial" panose="020B0604020202020204" pitchFamily="34" charset="0"/>
              <a:buChar char="•"/>
            </a:pPr>
            <a:r>
              <a:rPr lang="en-US" sz="2000" dirty="0"/>
              <a:t>Name = XX_UA_S_DIFFICULTY_LEVEL</a:t>
            </a:r>
          </a:p>
          <a:p>
            <a:pPr marL="800100" lvl="1" indent="-342900">
              <a:buFont typeface="Arial" panose="020B0604020202020204" pitchFamily="34" charset="0"/>
              <a:buChar char="•"/>
            </a:pPr>
            <a:r>
              <a:rPr lang="en-US" sz="2000" dirty="0"/>
              <a:t>Label = XX Difficulty level</a:t>
            </a:r>
          </a:p>
          <a:p>
            <a:pPr marL="800100" lvl="1" indent="-342900">
              <a:buFont typeface="Arial" panose="020B0604020202020204" pitchFamily="34" charset="0"/>
              <a:buChar char="•"/>
            </a:pPr>
            <a:r>
              <a:rPr lang="en-US" sz="2000" dirty="0"/>
              <a:t>Type = XX_DIFFICULTY_LEVEL</a:t>
            </a:r>
          </a:p>
          <a:p>
            <a:endParaRPr lang="en-US" sz="2000" dirty="0"/>
          </a:p>
          <a:p>
            <a:r>
              <a:rPr lang="en-US" sz="2000" dirty="0"/>
              <a:t>Test the attribute and possible values dropdown from the Project module</a:t>
            </a:r>
          </a:p>
          <a:p>
            <a:pPr marL="342900" indent="-342900">
              <a:buFont typeface="Arial" panose="020B0604020202020204" pitchFamily="34" charset="0"/>
              <a:buChar char="•"/>
            </a:pPr>
            <a:endParaRPr lang="en-US" sz="2000" dirty="0"/>
          </a:p>
        </p:txBody>
      </p:sp>
      <p:sp>
        <p:nvSpPr>
          <p:cNvPr id="6" name="Footer Placeholder 3">
            <a:extLst>
              <a:ext uri="{FF2B5EF4-FFF2-40B4-BE49-F238E27FC236}">
                <a16:creationId xmlns:a16="http://schemas.microsoft.com/office/drawing/2014/main" xmlns="" id="{EA00B6AD-F5DA-4468-BE38-746E14EEE76A}"/>
              </a:ext>
            </a:extLst>
          </p:cNvPr>
          <p:cNvSpPr>
            <a:spLocks noGrp="1"/>
          </p:cNvSpPr>
          <p:nvPr>
            <p:ph type="ftr" sz="quarter" idx="11"/>
          </p:nvPr>
        </p:nvSpPr>
        <p:spPr>
          <a:xfrm>
            <a:off x="5638800" y="6416679"/>
            <a:ext cx="2895600" cy="365125"/>
          </a:xfrm>
        </p:spPr>
        <p:txBody>
          <a:bodyPr/>
          <a:lstStyle/>
          <a:p>
            <a:r>
              <a:rPr lang="en-US" dirty="0"/>
              <a:t>© 2018 </a:t>
            </a:r>
            <a:r>
              <a:rPr lang="en-US" dirty="0" err="1"/>
              <a:t>Planisware</a:t>
            </a:r>
            <a:endParaRPr lang="en-US" dirty="0"/>
          </a:p>
        </p:txBody>
      </p:sp>
      <p:sp>
        <p:nvSpPr>
          <p:cNvPr id="7" name="Slide Number Placeholder 4">
            <a:extLst>
              <a:ext uri="{FF2B5EF4-FFF2-40B4-BE49-F238E27FC236}">
                <a16:creationId xmlns:a16="http://schemas.microsoft.com/office/drawing/2014/main" xmlns="" id="{33E4086A-2A5A-4A62-9433-8817D2052DB9}"/>
              </a:ext>
            </a:extLst>
          </p:cNvPr>
          <p:cNvSpPr>
            <a:spLocks noGrp="1"/>
          </p:cNvSpPr>
          <p:nvPr>
            <p:ph type="sldNum" sz="quarter" idx="12"/>
          </p:nvPr>
        </p:nvSpPr>
        <p:spPr>
          <a:xfrm>
            <a:off x="8610600" y="6416679"/>
            <a:ext cx="457200" cy="365125"/>
          </a:xfrm>
        </p:spPr>
        <p:txBody>
          <a:bodyPr/>
          <a:lstStyle/>
          <a:p>
            <a:fld id="{AA6609B8-1C18-4083-9988-A5F5F3686A15}" type="slidenum">
              <a:rPr lang="en-US" smtClean="0"/>
              <a:pPr/>
              <a:t>31</a:t>
            </a:fld>
            <a:endParaRPr lang="en-US" dirty="0"/>
          </a:p>
        </p:txBody>
      </p:sp>
    </p:spTree>
    <p:extLst>
      <p:ext uri="{BB962C8B-B14F-4D97-AF65-F5344CB8AC3E}">
        <p14:creationId xmlns:p14="http://schemas.microsoft.com/office/powerpoint/2010/main" val="214321271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21"/>
          <p:cNvSpPr txBox="1"/>
          <p:nvPr/>
        </p:nvSpPr>
        <p:spPr>
          <a:xfrm>
            <a:off x="-99292" y="5980416"/>
            <a:ext cx="9167091" cy="923330"/>
          </a:xfrm>
          <a:prstGeom prst="rect">
            <a:avLst/>
          </a:prstGeom>
          <a:noFill/>
        </p:spPr>
        <p:txBody>
          <a:bodyPr wrap="square" rtlCol="0">
            <a:spAutoFit/>
          </a:bodyPr>
          <a:lstStyle/>
          <a:p>
            <a:r>
              <a:rPr lang="en-US" dirty="0">
                <a:solidFill>
                  <a:schemeClr val="tx2"/>
                </a:solidFill>
              </a:rPr>
              <a:t>       A new user attribute’s type can be set to an existing </a:t>
            </a:r>
            <a:r>
              <a:rPr lang="en-US" b="1" dirty="0">
                <a:solidFill>
                  <a:schemeClr val="tx2"/>
                </a:solidFill>
              </a:rPr>
              <a:t>value type</a:t>
            </a:r>
          </a:p>
          <a:p>
            <a:r>
              <a:rPr lang="en-US" b="1" dirty="0">
                <a:solidFill>
                  <a:schemeClr val="tx2"/>
                </a:solidFill>
              </a:rPr>
              <a:t>       </a:t>
            </a:r>
            <a:r>
              <a:rPr lang="en-US" dirty="0">
                <a:solidFill>
                  <a:schemeClr val="tx2"/>
                </a:solidFill>
              </a:rPr>
              <a:t>The dropdown choices display all possible values of the value type in the right order  </a:t>
            </a:r>
          </a:p>
          <a:p>
            <a:r>
              <a:rPr lang="en-US" dirty="0">
                <a:solidFill>
                  <a:schemeClr val="tx2"/>
                </a:solidFill>
              </a:rPr>
              <a:t>      </a:t>
            </a:r>
          </a:p>
        </p:txBody>
      </p:sp>
      <p:sp>
        <p:nvSpPr>
          <p:cNvPr id="2" name="Title 1"/>
          <p:cNvSpPr>
            <a:spLocks noGrp="1"/>
          </p:cNvSpPr>
          <p:nvPr>
            <p:ph type="title"/>
          </p:nvPr>
        </p:nvSpPr>
        <p:spPr>
          <a:xfrm>
            <a:off x="22860" y="124252"/>
            <a:ext cx="8839200" cy="342207"/>
          </a:xfrm>
        </p:spPr>
        <p:txBody>
          <a:bodyPr>
            <a:normAutofit fontScale="90000"/>
          </a:bodyPr>
          <a:lstStyle/>
          <a:p>
            <a:r>
              <a:rPr lang="en-US" noProof="0" dirty="0"/>
              <a:t>User Attributes – Possible Values</a:t>
            </a:r>
          </a:p>
        </p:txBody>
      </p:sp>
      <p:sp>
        <p:nvSpPr>
          <p:cNvPr id="21" name="Oval 20"/>
          <p:cNvSpPr/>
          <p:nvPr/>
        </p:nvSpPr>
        <p:spPr>
          <a:xfrm>
            <a:off x="22860" y="6012887"/>
            <a:ext cx="259080" cy="2573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pic>
        <p:nvPicPr>
          <p:cNvPr id="5" name="Picture 4"/>
          <p:cNvPicPr>
            <a:picLocks noChangeAspect="1"/>
          </p:cNvPicPr>
          <p:nvPr/>
        </p:nvPicPr>
        <p:blipFill>
          <a:blip r:embed="rId2"/>
          <a:stretch>
            <a:fillRect/>
          </a:stretch>
        </p:blipFill>
        <p:spPr>
          <a:xfrm>
            <a:off x="44879" y="3482072"/>
            <a:ext cx="4924368" cy="2498344"/>
          </a:xfrm>
          <a:prstGeom prst="rect">
            <a:avLst/>
          </a:prstGeom>
          <a:ln>
            <a:solidFill>
              <a:schemeClr val="accent1"/>
            </a:solidFill>
          </a:ln>
        </p:spPr>
      </p:pic>
      <p:pic>
        <p:nvPicPr>
          <p:cNvPr id="6" name="Picture 5"/>
          <p:cNvPicPr>
            <a:picLocks noChangeAspect="1"/>
          </p:cNvPicPr>
          <p:nvPr/>
        </p:nvPicPr>
        <p:blipFill>
          <a:blip r:embed="rId3"/>
          <a:stretch>
            <a:fillRect/>
          </a:stretch>
        </p:blipFill>
        <p:spPr>
          <a:xfrm>
            <a:off x="44879" y="731230"/>
            <a:ext cx="8929947" cy="2493303"/>
          </a:xfrm>
          <a:prstGeom prst="rect">
            <a:avLst/>
          </a:prstGeom>
          <a:ln>
            <a:solidFill>
              <a:schemeClr val="accent1"/>
            </a:solidFill>
          </a:ln>
        </p:spPr>
      </p:pic>
      <p:sp>
        <p:nvSpPr>
          <p:cNvPr id="30" name="Oval 29"/>
          <p:cNvSpPr/>
          <p:nvPr/>
        </p:nvSpPr>
        <p:spPr>
          <a:xfrm>
            <a:off x="0" y="2691307"/>
            <a:ext cx="259080" cy="2573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7" name="TextBox 6"/>
          <p:cNvSpPr txBox="1"/>
          <p:nvPr/>
        </p:nvSpPr>
        <p:spPr>
          <a:xfrm>
            <a:off x="44879" y="418127"/>
            <a:ext cx="1715534" cy="369332"/>
          </a:xfrm>
          <a:prstGeom prst="rect">
            <a:avLst/>
          </a:prstGeom>
          <a:noFill/>
        </p:spPr>
        <p:txBody>
          <a:bodyPr wrap="none" rtlCol="0">
            <a:spAutoFit/>
          </a:bodyPr>
          <a:lstStyle/>
          <a:p>
            <a:r>
              <a:rPr lang="en-US" b="1" dirty="0">
                <a:solidFill>
                  <a:schemeClr val="accent1"/>
                </a:solidFill>
              </a:rPr>
              <a:t>Administration:</a:t>
            </a:r>
          </a:p>
        </p:txBody>
      </p:sp>
      <p:sp>
        <p:nvSpPr>
          <p:cNvPr id="20" name="TextBox 19"/>
          <p:cNvSpPr txBox="1"/>
          <p:nvPr/>
        </p:nvSpPr>
        <p:spPr>
          <a:xfrm>
            <a:off x="44879" y="3163663"/>
            <a:ext cx="1622560" cy="369332"/>
          </a:xfrm>
          <a:prstGeom prst="rect">
            <a:avLst/>
          </a:prstGeom>
          <a:noFill/>
        </p:spPr>
        <p:txBody>
          <a:bodyPr wrap="none" rtlCol="0">
            <a:spAutoFit/>
          </a:bodyPr>
          <a:lstStyle/>
          <a:p>
            <a:r>
              <a:rPr lang="en-US" b="1" dirty="0">
                <a:solidFill>
                  <a:schemeClr val="accent1"/>
                </a:solidFill>
              </a:rPr>
              <a:t>Activity Table:</a:t>
            </a:r>
          </a:p>
        </p:txBody>
      </p:sp>
      <p:sp>
        <p:nvSpPr>
          <p:cNvPr id="23" name="Oval 22"/>
          <p:cNvSpPr/>
          <p:nvPr/>
        </p:nvSpPr>
        <p:spPr>
          <a:xfrm>
            <a:off x="22860" y="6307424"/>
            <a:ext cx="259080" cy="2573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3" name="Footer Placeholder 3">
            <a:extLst>
              <a:ext uri="{FF2B5EF4-FFF2-40B4-BE49-F238E27FC236}">
                <a16:creationId xmlns:a16="http://schemas.microsoft.com/office/drawing/2014/main" xmlns="" id="{14C2724B-7EE3-4756-A763-8738405E6C08}"/>
              </a:ext>
            </a:extLst>
          </p:cNvPr>
          <p:cNvSpPr>
            <a:spLocks noGrp="1"/>
          </p:cNvSpPr>
          <p:nvPr>
            <p:ph type="ftr" sz="quarter" idx="11"/>
          </p:nvPr>
        </p:nvSpPr>
        <p:spPr>
          <a:xfrm>
            <a:off x="5638800" y="6416679"/>
            <a:ext cx="2895600" cy="365125"/>
          </a:xfrm>
        </p:spPr>
        <p:txBody>
          <a:bodyPr/>
          <a:lstStyle/>
          <a:p>
            <a:r>
              <a:rPr lang="en-US" dirty="0"/>
              <a:t>© 2018 </a:t>
            </a:r>
            <a:r>
              <a:rPr lang="en-US" dirty="0" err="1"/>
              <a:t>Planisware</a:t>
            </a:r>
            <a:endParaRPr lang="en-US" dirty="0"/>
          </a:p>
        </p:txBody>
      </p:sp>
      <p:sp>
        <p:nvSpPr>
          <p:cNvPr id="14" name="Slide Number Placeholder 4">
            <a:extLst>
              <a:ext uri="{FF2B5EF4-FFF2-40B4-BE49-F238E27FC236}">
                <a16:creationId xmlns:a16="http://schemas.microsoft.com/office/drawing/2014/main" xmlns="" id="{9C9CE455-D647-4637-84FF-4C0704853E37}"/>
              </a:ext>
            </a:extLst>
          </p:cNvPr>
          <p:cNvSpPr>
            <a:spLocks noGrp="1"/>
          </p:cNvSpPr>
          <p:nvPr>
            <p:ph type="sldNum" sz="quarter" idx="12"/>
          </p:nvPr>
        </p:nvSpPr>
        <p:spPr>
          <a:xfrm>
            <a:off x="8610600" y="6416679"/>
            <a:ext cx="457200" cy="365125"/>
          </a:xfrm>
        </p:spPr>
        <p:txBody>
          <a:bodyPr/>
          <a:lstStyle/>
          <a:p>
            <a:fld id="{AA6609B8-1C18-4083-9988-A5F5F3686A15}" type="slidenum">
              <a:rPr lang="en-US" smtClean="0"/>
              <a:pPr/>
              <a:t>32</a:t>
            </a:fld>
            <a:endParaRPr lang="en-US" dirty="0"/>
          </a:p>
        </p:txBody>
      </p:sp>
    </p:spTree>
    <p:extLst>
      <p:ext uri="{BB962C8B-B14F-4D97-AF65-F5344CB8AC3E}">
        <p14:creationId xmlns:p14="http://schemas.microsoft.com/office/powerpoint/2010/main" val="16222483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30960"/>
            <a:ext cx="8839200" cy="914400"/>
          </a:xfrm>
        </p:spPr>
        <p:txBody>
          <a:bodyPr/>
          <a:lstStyle/>
          <a:p>
            <a:r>
              <a:rPr lang="en-US" noProof="0" dirty="0"/>
              <a:t>User Attributes - Relations</a:t>
            </a:r>
          </a:p>
        </p:txBody>
      </p:sp>
      <p:sp>
        <p:nvSpPr>
          <p:cNvPr id="6" name="TextBox 5"/>
          <p:cNvSpPr txBox="1"/>
          <p:nvPr/>
        </p:nvSpPr>
        <p:spPr>
          <a:xfrm>
            <a:off x="0" y="887900"/>
            <a:ext cx="3058160" cy="523220"/>
          </a:xfrm>
          <a:prstGeom prst="rect">
            <a:avLst/>
          </a:prstGeom>
          <a:noFill/>
        </p:spPr>
        <p:txBody>
          <a:bodyPr wrap="square" rtlCol="0">
            <a:spAutoFit/>
          </a:bodyPr>
          <a:lstStyle/>
          <a:p>
            <a:r>
              <a:rPr lang="en-US" sz="2800" b="1" dirty="0">
                <a:solidFill>
                  <a:schemeClr val="tx2"/>
                </a:solidFill>
              </a:rPr>
              <a:t>Scenario</a:t>
            </a:r>
          </a:p>
        </p:txBody>
      </p:sp>
      <p:sp>
        <p:nvSpPr>
          <p:cNvPr id="8" name="Rectangle: Rounded Corners 7"/>
          <p:cNvSpPr/>
          <p:nvPr/>
        </p:nvSpPr>
        <p:spPr>
          <a:xfrm>
            <a:off x="975360" y="1411119"/>
            <a:ext cx="8092440" cy="1506648"/>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solidFill>
              </a:rPr>
              <a:t>Wow this is great! I can add a lot of different data types to our model now! What if we want to link two existing classes? We have a situation! We already associate resources with skills, but there is no relationship between activities and skills. To make things more complicated, some activities need to be associated to multiple skills! </a:t>
            </a:r>
          </a:p>
        </p:txBody>
      </p:sp>
      <p:pic>
        <p:nvPicPr>
          <p:cNvPr id="9"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91440" y="1726100"/>
            <a:ext cx="883920" cy="883920"/>
          </a:xfrm>
          <a:prstGeom prst="ellipse">
            <a:avLst/>
          </a:prstGeom>
          <a:ln w="63500" cap="rnd">
            <a:solidFill>
              <a:schemeClr val="accent1"/>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10" name="Footer Placeholder 3">
            <a:extLst>
              <a:ext uri="{FF2B5EF4-FFF2-40B4-BE49-F238E27FC236}">
                <a16:creationId xmlns:a16="http://schemas.microsoft.com/office/drawing/2014/main" xmlns="" id="{2A3D87F5-F525-43C6-BD69-D57A99F6E466}"/>
              </a:ext>
            </a:extLst>
          </p:cNvPr>
          <p:cNvSpPr>
            <a:spLocks noGrp="1"/>
          </p:cNvSpPr>
          <p:nvPr>
            <p:ph type="ftr" sz="quarter" idx="11"/>
          </p:nvPr>
        </p:nvSpPr>
        <p:spPr>
          <a:xfrm>
            <a:off x="5638800" y="6416679"/>
            <a:ext cx="2895600" cy="365125"/>
          </a:xfrm>
        </p:spPr>
        <p:txBody>
          <a:bodyPr/>
          <a:lstStyle/>
          <a:p>
            <a:r>
              <a:rPr lang="en-US" dirty="0"/>
              <a:t>© 2018 </a:t>
            </a:r>
            <a:r>
              <a:rPr lang="en-US" dirty="0" err="1"/>
              <a:t>Planisware</a:t>
            </a:r>
            <a:endParaRPr lang="en-US" dirty="0"/>
          </a:p>
        </p:txBody>
      </p:sp>
      <p:sp>
        <p:nvSpPr>
          <p:cNvPr id="11" name="Slide Number Placeholder 4">
            <a:extLst>
              <a:ext uri="{FF2B5EF4-FFF2-40B4-BE49-F238E27FC236}">
                <a16:creationId xmlns:a16="http://schemas.microsoft.com/office/drawing/2014/main" xmlns="" id="{E0777B2F-46E2-4A0B-AB55-312FB70E1851}"/>
              </a:ext>
            </a:extLst>
          </p:cNvPr>
          <p:cNvSpPr>
            <a:spLocks noGrp="1"/>
          </p:cNvSpPr>
          <p:nvPr>
            <p:ph type="sldNum" sz="quarter" idx="12"/>
          </p:nvPr>
        </p:nvSpPr>
        <p:spPr>
          <a:xfrm>
            <a:off x="8610600" y="6416679"/>
            <a:ext cx="457200" cy="365125"/>
          </a:xfrm>
        </p:spPr>
        <p:txBody>
          <a:bodyPr/>
          <a:lstStyle/>
          <a:p>
            <a:fld id="{AA6609B8-1C18-4083-9988-A5F5F3686A15}" type="slidenum">
              <a:rPr lang="en-US" smtClean="0"/>
              <a:pPr/>
              <a:t>33</a:t>
            </a:fld>
            <a:endParaRPr lang="en-US" dirty="0"/>
          </a:p>
        </p:txBody>
      </p:sp>
    </p:spTree>
    <p:extLst>
      <p:ext uri="{BB962C8B-B14F-4D97-AF65-F5344CB8AC3E}">
        <p14:creationId xmlns:p14="http://schemas.microsoft.com/office/powerpoint/2010/main" val="413934844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30960"/>
            <a:ext cx="8839200" cy="914400"/>
          </a:xfrm>
        </p:spPr>
        <p:txBody>
          <a:bodyPr/>
          <a:lstStyle/>
          <a:p>
            <a:r>
              <a:rPr lang="en-US" noProof="0" dirty="0"/>
              <a:t>User Attributes - Relations</a:t>
            </a:r>
          </a:p>
        </p:txBody>
      </p:sp>
      <p:sp>
        <p:nvSpPr>
          <p:cNvPr id="3" name="Rectangle: Rounded Corners 2"/>
          <p:cNvSpPr/>
          <p:nvPr/>
        </p:nvSpPr>
        <p:spPr>
          <a:xfrm>
            <a:off x="975360" y="1411119"/>
            <a:ext cx="8092440" cy="1506648"/>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solidFill>
              </a:rPr>
              <a:t>Wow this is great! I can add a lot of different data types to our model now! What if we want to link two existing classes? We have a situation! We already associate resources with skills, but there is no relationship between activities and skills. To make things more complicated, some activities need to be associated to multiple skills! </a:t>
            </a:r>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91440" y="1726100"/>
            <a:ext cx="883920" cy="883920"/>
          </a:xfrm>
          <a:prstGeom prst="ellipse">
            <a:avLst/>
          </a:prstGeom>
          <a:ln w="63500" cap="rnd">
            <a:solidFill>
              <a:schemeClr val="accent1"/>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0" y="887900"/>
            <a:ext cx="3058160" cy="523220"/>
          </a:xfrm>
          <a:prstGeom prst="rect">
            <a:avLst/>
          </a:prstGeom>
          <a:noFill/>
        </p:spPr>
        <p:txBody>
          <a:bodyPr wrap="square" rtlCol="0">
            <a:spAutoFit/>
          </a:bodyPr>
          <a:lstStyle/>
          <a:p>
            <a:r>
              <a:rPr lang="en-US" sz="2800" b="1" dirty="0">
                <a:solidFill>
                  <a:schemeClr val="tx2"/>
                </a:solidFill>
              </a:rPr>
              <a:t>Scenario</a:t>
            </a:r>
          </a:p>
        </p:txBody>
      </p:sp>
      <p:sp>
        <p:nvSpPr>
          <p:cNvPr id="8" name="TextBox 7"/>
          <p:cNvSpPr txBox="1"/>
          <p:nvPr/>
        </p:nvSpPr>
        <p:spPr>
          <a:xfrm>
            <a:off x="0" y="2917767"/>
            <a:ext cx="3058160" cy="523220"/>
          </a:xfrm>
          <a:prstGeom prst="rect">
            <a:avLst/>
          </a:prstGeom>
          <a:noFill/>
        </p:spPr>
        <p:txBody>
          <a:bodyPr wrap="square" rtlCol="0">
            <a:spAutoFit/>
          </a:bodyPr>
          <a:lstStyle/>
          <a:p>
            <a:r>
              <a:rPr lang="en-US" sz="2800" b="1" dirty="0">
                <a:solidFill>
                  <a:schemeClr val="accent4"/>
                </a:solidFill>
              </a:rPr>
              <a:t>Analysis</a:t>
            </a:r>
          </a:p>
        </p:txBody>
      </p:sp>
      <p:sp>
        <p:nvSpPr>
          <p:cNvPr id="9" name="Rectangle: Rounded Corners 8"/>
          <p:cNvSpPr/>
          <p:nvPr/>
        </p:nvSpPr>
        <p:spPr>
          <a:xfrm>
            <a:off x="91440" y="3440987"/>
            <a:ext cx="8976360" cy="2975692"/>
          </a:xfrm>
          <a:prstGeom prst="roundRect">
            <a:avLst/>
          </a:prstGeom>
        </p:spPr>
        <p:style>
          <a:lnRef idx="2">
            <a:schemeClr val="accent4"/>
          </a:lnRef>
          <a:fillRef idx="1">
            <a:schemeClr val="lt1"/>
          </a:fillRef>
          <a:effectRef idx="0">
            <a:schemeClr val="accent4"/>
          </a:effectRef>
          <a:fontRef idx="minor">
            <a:schemeClr val="dk1"/>
          </a:fontRef>
        </p:style>
        <p:txBody>
          <a:bodyPr rtlCol="0" anchor="t"/>
          <a:lstStyle/>
          <a:p>
            <a:r>
              <a:rPr lang="en-GB" b="1" dirty="0">
                <a:solidFill>
                  <a:schemeClr val="accent4"/>
                </a:solidFill>
              </a:rPr>
              <a:t>	</a:t>
            </a:r>
            <a:r>
              <a:rPr lang="en-GB" dirty="0">
                <a:solidFill>
                  <a:schemeClr val="accent4"/>
                </a:solidFill>
              </a:rPr>
              <a:t>When you need to add attributes that represent more than simple data types such as strings, numbers, and dates, but classes, this is called a </a:t>
            </a:r>
            <a:r>
              <a:rPr lang="en-GB" b="1" dirty="0">
                <a:solidFill>
                  <a:schemeClr val="accent4"/>
                </a:solidFill>
              </a:rPr>
              <a:t>relation</a:t>
            </a:r>
            <a:r>
              <a:rPr lang="en-GB" dirty="0">
                <a:solidFill>
                  <a:schemeClr val="accent4"/>
                </a:solidFill>
              </a:rPr>
              <a:t>. </a:t>
            </a:r>
            <a:r>
              <a:rPr lang="en-GB" b="1" dirty="0">
                <a:solidFill>
                  <a:schemeClr val="accent4"/>
                </a:solidFill>
              </a:rPr>
              <a:t>Relational Attributes </a:t>
            </a:r>
            <a:r>
              <a:rPr lang="en-GB" dirty="0">
                <a:solidFill>
                  <a:schemeClr val="accent4"/>
                </a:solidFill>
              </a:rPr>
              <a:t>define a relation between 1 object to another. If there is a need to map to multiple objects in a given attribute, this is called a </a:t>
            </a:r>
            <a:r>
              <a:rPr lang="en-GB" b="1" dirty="0">
                <a:solidFill>
                  <a:schemeClr val="accent4"/>
                </a:solidFill>
              </a:rPr>
              <a:t>ring attribute. </a:t>
            </a:r>
          </a:p>
          <a:p>
            <a:r>
              <a:rPr lang="en-GB" dirty="0">
                <a:solidFill>
                  <a:schemeClr val="accent4"/>
                </a:solidFill>
              </a:rPr>
              <a:t>	</a:t>
            </a:r>
            <a:endParaRPr lang="en-GB" b="1" dirty="0">
              <a:solidFill>
                <a:schemeClr val="accent4"/>
              </a:solidFill>
            </a:endParaRPr>
          </a:p>
        </p:txBody>
      </p:sp>
      <p:sp>
        <p:nvSpPr>
          <p:cNvPr id="10" name="Footer Placeholder 3">
            <a:extLst>
              <a:ext uri="{FF2B5EF4-FFF2-40B4-BE49-F238E27FC236}">
                <a16:creationId xmlns:a16="http://schemas.microsoft.com/office/drawing/2014/main" xmlns="" id="{EA6F3E40-6D32-4A8D-AE90-EDB66FCA99FC}"/>
              </a:ext>
            </a:extLst>
          </p:cNvPr>
          <p:cNvSpPr>
            <a:spLocks noGrp="1"/>
          </p:cNvSpPr>
          <p:nvPr>
            <p:ph type="ftr" sz="quarter" idx="11"/>
          </p:nvPr>
        </p:nvSpPr>
        <p:spPr>
          <a:xfrm>
            <a:off x="5638800" y="6416679"/>
            <a:ext cx="2895600" cy="365125"/>
          </a:xfrm>
        </p:spPr>
        <p:txBody>
          <a:bodyPr/>
          <a:lstStyle/>
          <a:p>
            <a:r>
              <a:rPr lang="en-US" dirty="0"/>
              <a:t>© 2018 </a:t>
            </a:r>
            <a:r>
              <a:rPr lang="en-US" dirty="0" err="1"/>
              <a:t>Planisware</a:t>
            </a:r>
            <a:endParaRPr lang="en-US" dirty="0"/>
          </a:p>
        </p:txBody>
      </p:sp>
      <p:sp>
        <p:nvSpPr>
          <p:cNvPr id="11" name="Slide Number Placeholder 4">
            <a:extLst>
              <a:ext uri="{FF2B5EF4-FFF2-40B4-BE49-F238E27FC236}">
                <a16:creationId xmlns:a16="http://schemas.microsoft.com/office/drawing/2014/main" xmlns="" id="{0B2EB54B-2E9C-41C1-B4CF-49E15CC047C5}"/>
              </a:ext>
            </a:extLst>
          </p:cNvPr>
          <p:cNvSpPr>
            <a:spLocks noGrp="1"/>
          </p:cNvSpPr>
          <p:nvPr>
            <p:ph type="sldNum" sz="quarter" idx="12"/>
          </p:nvPr>
        </p:nvSpPr>
        <p:spPr>
          <a:xfrm>
            <a:off x="8610600" y="6416679"/>
            <a:ext cx="457200" cy="365125"/>
          </a:xfrm>
        </p:spPr>
        <p:txBody>
          <a:bodyPr/>
          <a:lstStyle/>
          <a:p>
            <a:fld id="{AA6609B8-1C18-4083-9988-A5F5F3686A15}" type="slidenum">
              <a:rPr lang="en-US" smtClean="0"/>
              <a:pPr/>
              <a:t>34</a:t>
            </a:fld>
            <a:endParaRPr lang="en-US" dirty="0"/>
          </a:p>
        </p:txBody>
      </p:sp>
    </p:spTree>
    <p:extLst>
      <p:ext uri="{BB962C8B-B14F-4D97-AF65-F5344CB8AC3E}">
        <p14:creationId xmlns:p14="http://schemas.microsoft.com/office/powerpoint/2010/main" val="9640444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Rounded Corners 8"/>
          <p:cNvSpPr/>
          <p:nvPr/>
        </p:nvSpPr>
        <p:spPr>
          <a:xfrm>
            <a:off x="0" y="3422186"/>
            <a:ext cx="8976360" cy="2975692"/>
          </a:xfrm>
          <a:prstGeom prst="roundRect">
            <a:avLst/>
          </a:prstGeom>
        </p:spPr>
        <p:style>
          <a:lnRef idx="2">
            <a:schemeClr val="accent4"/>
          </a:lnRef>
          <a:fillRef idx="1">
            <a:schemeClr val="lt1"/>
          </a:fillRef>
          <a:effectRef idx="0">
            <a:schemeClr val="accent4"/>
          </a:effectRef>
          <a:fontRef idx="minor">
            <a:schemeClr val="dk1"/>
          </a:fontRef>
        </p:style>
        <p:txBody>
          <a:bodyPr rtlCol="0" anchor="t"/>
          <a:lstStyle/>
          <a:p>
            <a:r>
              <a:rPr lang="en-GB" b="1" dirty="0">
                <a:solidFill>
                  <a:schemeClr val="accent4"/>
                </a:solidFill>
              </a:rPr>
              <a:t>	</a:t>
            </a:r>
            <a:r>
              <a:rPr lang="en-GB" dirty="0">
                <a:solidFill>
                  <a:schemeClr val="accent4"/>
                </a:solidFill>
              </a:rPr>
              <a:t>When you need to add attributes that represent more than simple data types such as strings, numbers, and dates, but classes, this is called a </a:t>
            </a:r>
            <a:r>
              <a:rPr lang="en-GB" b="1" dirty="0">
                <a:solidFill>
                  <a:schemeClr val="accent4"/>
                </a:solidFill>
              </a:rPr>
              <a:t>relation</a:t>
            </a:r>
            <a:r>
              <a:rPr lang="en-GB" dirty="0">
                <a:solidFill>
                  <a:schemeClr val="accent4"/>
                </a:solidFill>
              </a:rPr>
              <a:t>. </a:t>
            </a:r>
            <a:r>
              <a:rPr lang="en-GB" b="1" dirty="0">
                <a:solidFill>
                  <a:schemeClr val="accent4"/>
                </a:solidFill>
              </a:rPr>
              <a:t>Relational Attributes</a:t>
            </a:r>
            <a:r>
              <a:rPr lang="en-GB" dirty="0">
                <a:solidFill>
                  <a:schemeClr val="accent4"/>
                </a:solidFill>
              </a:rPr>
              <a:t> define a relation between 1 object to another. If there is a need to map to multiple objects in a given attribute, this is called a </a:t>
            </a:r>
            <a:r>
              <a:rPr lang="en-GB" b="1" dirty="0">
                <a:solidFill>
                  <a:schemeClr val="accent4"/>
                </a:solidFill>
              </a:rPr>
              <a:t>ring attribute. </a:t>
            </a:r>
          </a:p>
          <a:p>
            <a:r>
              <a:rPr lang="en-GB" b="1" dirty="0">
                <a:solidFill>
                  <a:schemeClr val="accent4"/>
                </a:solidFill>
              </a:rPr>
              <a:t>How to break down the situation:</a:t>
            </a:r>
            <a:r>
              <a:rPr lang="en-GB" dirty="0">
                <a:solidFill>
                  <a:schemeClr val="accent4"/>
                </a:solidFill>
              </a:rPr>
              <a:t/>
            </a:r>
            <a:br>
              <a:rPr lang="en-GB" dirty="0">
                <a:solidFill>
                  <a:schemeClr val="accent4"/>
                </a:solidFill>
              </a:rPr>
            </a:br>
            <a:r>
              <a:rPr lang="en-GB" dirty="0">
                <a:solidFill>
                  <a:schemeClr val="accent4"/>
                </a:solidFill>
              </a:rPr>
              <a:t> 	1. Determine which objects define the relation:  activities and skills</a:t>
            </a:r>
          </a:p>
          <a:p>
            <a:r>
              <a:rPr lang="en-GB" dirty="0">
                <a:solidFill>
                  <a:schemeClr val="accent4"/>
                </a:solidFill>
              </a:rPr>
              <a:t>	    Determine the relation direction. This will decide which object type should be configured:  an </a:t>
            </a:r>
            <a:r>
              <a:rPr lang="en-GB" b="1" dirty="0">
                <a:solidFill>
                  <a:schemeClr val="accent4"/>
                </a:solidFill>
              </a:rPr>
              <a:t>Activity</a:t>
            </a:r>
            <a:r>
              <a:rPr lang="en-GB" dirty="0">
                <a:solidFill>
                  <a:schemeClr val="accent4"/>
                </a:solidFill>
              </a:rPr>
              <a:t> should list </a:t>
            </a:r>
            <a:r>
              <a:rPr lang="en-GB" b="1" dirty="0">
                <a:solidFill>
                  <a:schemeClr val="accent4"/>
                </a:solidFill>
              </a:rPr>
              <a:t>skills </a:t>
            </a:r>
            <a:r>
              <a:rPr lang="en-GB" dirty="0">
                <a:solidFill>
                  <a:schemeClr val="accent4"/>
                </a:solidFill>
              </a:rPr>
              <a:t>so the activity object should have an attribute to skills</a:t>
            </a:r>
            <a:br>
              <a:rPr lang="en-GB" dirty="0">
                <a:solidFill>
                  <a:schemeClr val="accent4"/>
                </a:solidFill>
              </a:rPr>
            </a:br>
            <a:r>
              <a:rPr lang="en-GB" dirty="0">
                <a:solidFill>
                  <a:schemeClr val="accent4"/>
                </a:solidFill>
              </a:rPr>
              <a:t>	    Determine if we need a </a:t>
            </a:r>
            <a:r>
              <a:rPr lang="en-GB" b="1" dirty="0">
                <a:solidFill>
                  <a:schemeClr val="accent4"/>
                </a:solidFill>
              </a:rPr>
              <a:t>relation</a:t>
            </a:r>
            <a:r>
              <a:rPr lang="en-GB" dirty="0">
                <a:solidFill>
                  <a:schemeClr val="accent4"/>
                </a:solidFill>
              </a:rPr>
              <a:t> or a </a:t>
            </a:r>
            <a:r>
              <a:rPr lang="en-GB" b="1" dirty="0">
                <a:solidFill>
                  <a:schemeClr val="accent4"/>
                </a:solidFill>
              </a:rPr>
              <a:t>ring attribute : ring attribute</a:t>
            </a:r>
            <a:r>
              <a:rPr lang="en-GB" dirty="0">
                <a:solidFill>
                  <a:schemeClr val="accent4"/>
                </a:solidFill>
              </a:rPr>
              <a:t/>
            </a:r>
            <a:br>
              <a:rPr lang="en-GB" dirty="0">
                <a:solidFill>
                  <a:schemeClr val="accent4"/>
                </a:solidFill>
              </a:rPr>
            </a:br>
            <a:r>
              <a:rPr lang="en-GB" dirty="0">
                <a:solidFill>
                  <a:schemeClr val="accent4"/>
                </a:solidFill>
              </a:rPr>
              <a:t>	</a:t>
            </a:r>
            <a:br>
              <a:rPr lang="en-GB" dirty="0">
                <a:solidFill>
                  <a:schemeClr val="accent4"/>
                </a:solidFill>
              </a:rPr>
            </a:br>
            <a:r>
              <a:rPr lang="en-GB" dirty="0">
                <a:solidFill>
                  <a:schemeClr val="accent4"/>
                </a:solidFill>
              </a:rPr>
              <a:t> 		</a:t>
            </a:r>
            <a:endParaRPr lang="en-GB" b="1" dirty="0">
              <a:solidFill>
                <a:schemeClr val="accent4"/>
              </a:solidFill>
            </a:endParaRPr>
          </a:p>
        </p:txBody>
      </p:sp>
      <p:sp>
        <p:nvSpPr>
          <p:cNvPr id="2" name="Title 1"/>
          <p:cNvSpPr>
            <a:spLocks noGrp="1"/>
          </p:cNvSpPr>
          <p:nvPr>
            <p:ph type="title"/>
          </p:nvPr>
        </p:nvSpPr>
        <p:spPr>
          <a:xfrm>
            <a:off x="0" y="130960"/>
            <a:ext cx="8839200" cy="914400"/>
          </a:xfrm>
        </p:spPr>
        <p:txBody>
          <a:bodyPr/>
          <a:lstStyle/>
          <a:p>
            <a:r>
              <a:rPr lang="en-US" noProof="0" dirty="0"/>
              <a:t>User Attributes - Relations</a:t>
            </a:r>
          </a:p>
        </p:txBody>
      </p:sp>
      <p:sp>
        <p:nvSpPr>
          <p:cNvPr id="3" name="Rectangle: Rounded Corners 2"/>
          <p:cNvSpPr/>
          <p:nvPr/>
        </p:nvSpPr>
        <p:spPr>
          <a:xfrm>
            <a:off x="975360" y="1411119"/>
            <a:ext cx="8092440" cy="1506648"/>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solidFill>
              </a:rPr>
              <a:t>Wow this is great! I can add a lot of different data types to our model now! What if we want to link two existing classes? We have a situation! We already associate resources with skills, but there is no relationship between </a:t>
            </a:r>
            <a:r>
              <a:rPr lang="en-US" b="1" dirty="0">
                <a:solidFill>
                  <a:schemeClr val="accent1"/>
                </a:solidFill>
              </a:rPr>
              <a:t>activities</a:t>
            </a:r>
            <a:r>
              <a:rPr lang="en-US" dirty="0">
                <a:solidFill>
                  <a:schemeClr val="accent1"/>
                </a:solidFill>
              </a:rPr>
              <a:t> and </a:t>
            </a:r>
            <a:r>
              <a:rPr lang="en-US" b="1" dirty="0">
                <a:solidFill>
                  <a:schemeClr val="accent1"/>
                </a:solidFill>
              </a:rPr>
              <a:t>skills</a:t>
            </a:r>
            <a:r>
              <a:rPr lang="en-US" dirty="0">
                <a:solidFill>
                  <a:schemeClr val="accent1"/>
                </a:solidFill>
              </a:rPr>
              <a:t>. To make things more complicated, some activities need to be associated to multiple skills! </a:t>
            </a:r>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91440" y="1726100"/>
            <a:ext cx="883920" cy="883920"/>
          </a:xfrm>
          <a:prstGeom prst="ellipse">
            <a:avLst/>
          </a:prstGeom>
          <a:ln w="63500" cap="rnd">
            <a:solidFill>
              <a:schemeClr val="accent1"/>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0" y="887900"/>
            <a:ext cx="3058160" cy="523220"/>
          </a:xfrm>
          <a:prstGeom prst="rect">
            <a:avLst/>
          </a:prstGeom>
          <a:noFill/>
        </p:spPr>
        <p:txBody>
          <a:bodyPr wrap="square" rtlCol="0">
            <a:spAutoFit/>
          </a:bodyPr>
          <a:lstStyle/>
          <a:p>
            <a:r>
              <a:rPr lang="en-US" sz="2800" b="1" dirty="0">
                <a:solidFill>
                  <a:schemeClr val="tx2"/>
                </a:solidFill>
              </a:rPr>
              <a:t>Scenario</a:t>
            </a:r>
          </a:p>
        </p:txBody>
      </p:sp>
      <p:sp>
        <p:nvSpPr>
          <p:cNvPr id="8" name="TextBox 7"/>
          <p:cNvSpPr txBox="1"/>
          <p:nvPr/>
        </p:nvSpPr>
        <p:spPr>
          <a:xfrm>
            <a:off x="0" y="2917767"/>
            <a:ext cx="3058160" cy="523220"/>
          </a:xfrm>
          <a:prstGeom prst="rect">
            <a:avLst/>
          </a:prstGeom>
          <a:noFill/>
        </p:spPr>
        <p:txBody>
          <a:bodyPr wrap="square" rtlCol="0">
            <a:spAutoFit/>
          </a:bodyPr>
          <a:lstStyle/>
          <a:p>
            <a:r>
              <a:rPr lang="en-US" sz="2800" b="1" dirty="0">
                <a:solidFill>
                  <a:schemeClr val="accent4"/>
                </a:solidFill>
              </a:rPr>
              <a:t>Analysis</a:t>
            </a:r>
          </a:p>
        </p:txBody>
      </p:sp>
      <p:sp>
        <p:nvSpPr>
          <p:cNvPr id="10" name="Oval 9"/>
          <p:cNvSpPr/>
          <p:nvPr/>
        </p:nvSpPr>
        <p:spPr>
          <a:xfrm>
            <a:off x="1064955" y="4989619"/>
            <a:ext cx="294640" cy="26416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1</a:t>
            </a:r>
          </a:p>
        </p:txBody>
      </p:sp>
      <p:sp>
        <p:nvSpPr>
          <p:cNvPr id="11" name="Oval 10"/>
          <p:cNvSpPr/>
          <p:nvPr/>
        </p:nvSpPr>
        <p:spPr>
          <a:xfrm>
            <a:off x="882074" y="2287847"/>
            <a:ext cx="294640" cy="26416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1</a:t>
            </a:r>
          </a:p>
        </p:txBody>
      </p:sp>
      <p:sp>
        <p:nvSpPr>
          <p:cNvPr id="12" name="Oval 11"/>
          <p:cNvSpPr/>
          <p:nvPr/>
        </p:nvSpPr>
        <p:spPr>
          <a:xfrm>
            <a:off x="1073268" y="5314722"/>
            <a:ext cx="294640" cy="26416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2</a:t>
            </a:r>
          </a:p>
        </p:txBody>
      </p:sp>
      <p:sp>
        <p:nvSpPr>
          <p:cNvPr id="13" name="Oval 12"/>
          <p:cNvSpPr/>
          <p:nvPr/>
        </p:nvSpPr>
        <p:spPr>
          <a:xfrm>
            <a:off x="1058953" y="6083301"/>
            <a:ext cx="294640" cy="26416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3</a:t>
            </a:r>
          </a:p>
        </p:txBody>
      </p:sp>
      <p:sp>
        <p:nvSpPr>
          <p:cNvPr id="14" name="Oval 13"/>
          <p:cNvSpPr/>
          <p:nvPr/>
        </p:nvSpPr>
        <p:spPr>
          <a:xfrm>
            <a:off x="5021580" y="2623723"/>
            <a:ext cx="294640" cy="26416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3</a:t>
            </a:r>
          </a:p>
        </p:txBody>
      </p:sp>
      <p:sp>
        <p:nvSpPr>
          <p:cNvPr id="17" name="Footer Placeholder 3">
            <a:extLst>
              <a:ext uri="{FF2B5EF4-FFF2-40B4-BE49-F238E27FC236}">
                <a16:creationId xmlns:a16="http://schemas.microsoft.com/office/drawing/2014/main" xmlns="" id="{A835CAA5-620C-4458-99C6-6B777FE7136E}"/>
              </a:ext>
            </a:extLst>
          </p:cNvPr>
          <p:cNvSpPr>
            <a:spLocks noGrp="1"/>
          </p:cNvSpPr>
          <p:nvPr>
            <p:ph type="ftr" sz="quarter" idx="11"/>
          </p:nvPr>
        </p:nvSpPr>
        <p:spPr>
          <a:xfrm>
            <a:off x="5638800" y="6416679"/>
            <a:ext cx="2895600" cy="365125"/>
          </a:xfrm>
        </p:spPr>
        <p:txBody>
          <a:bodyPr/>
          <a:lstStyle/>
          <a:p>
            <a:r>
              <a:rPr lang="en-US" dirty="0"/>
              <a:t>© 2018 </a:t>
            </a:r>
            <a:r>
              <a:rPr lang="en-US" dirty="0" err="1"/>
              <a:t>Planisware</a:t>
            </a:r>
            <a:endParaRPr lang="en-US" dirty="0"/>
          </a:p>
        </p:txBody>
      </p:sp>
      <p:sp>
        <p:nvSpPr>
          <p:cNvPr id="18" name="Slide Number Placeholder 4">
            <a:extLst>
              <a:ext uri="{FF2B5EF4-FFF2-40B4-BE49-F238E27FC236}">
                <a16:creationId xmlns:a16="http://schemas.microsoft.com/office/drawing/2014/main" xmlns="" id="{E2773F0A-6D28-4A33-AE40-82D9039EF436}"/>
              </a:ext>
            </a:extLst>
          </p:cNvPr>
          <p:cNvSpPr>
            <a:spLocks noGrp="1"/>
          </p:cNvSpPr>
          <p:nvPr>
            <p:ph type="sldNum" sz="quarter" idx="12"/>
          </p:nvPr>
        </p:nvSpPr>
        <p:spPr>
          <a:xfrm>
            <a:off x="8610600" y="6416679"/>
            <a:ext cx="457200" cy="365125"/>
          </a:xfrm>
        </p:spPr>
        <p:txBody>
          <a:bodyPr/>
          <a:lstStyle/>
          <a:p>
            <a:fld id="{AA6609B8-1C18-4083-9988-A5F5F3686A15}" type="slidenum">
              <a:rPr lang="en-US" smtClean="0"/>
              <a:pPr/>
              <a:t>35</a:t>
            </a:fld>
            <a:endParaRPr lang="en-US" dirty="0"/>
          </a:p>
        </p:txBody>
      </p:sp>
    </p:spTree>
    <p:extLst>
      <p:ext uri="{BB962C8B-B14F-4D97-AF65-F5344CB8AC3E}">
        <p14:creationId xmlns:p14="http://schemas.microsoft.com/office/powerpoint/2010/main" val="11416128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21"/>
          <p:cNvSpPr txBox="1"/>
          <p:nvPr/>
        </p:nvSpPr>
        <p:spPr>
          <a:xfrm>
            <a:off x="-63921" y="5704005"/>
            <a:ext cx="9167091" cy="1200329"/>
          </a:xfrm>
          <a:prstGeom prst="rect">
            <a:avLst/>
          </a:prstGeom>
          <a:noFill/>
        </p:spPr>
        <p:txBody>
          <a:bodyPr wrap="square" rtlCol="0">
            <a:spAutoFit/>
          </a:bodyPr>
          <a:lstStyle/>
          <a:p>
            <a:r>
              <a:rPr lang="en-US" dirty="0">
                <a:solidFill>
                  <a:schemeClr val="tx2"/>
                </a:solidFill>
              </a:rPr>
              <a:t>      The Type of an administration can be set to a different class. Note that classes might have the “…” after. The “…” determines if the relation should be a </a:t>
            </a:r>
            <a:r>
              <a:rPr lang="en-US" b="1" dirty="0">
                <a:solidFill>
                  <a:schemeClr val="tx2"/>
                </a:solidFill>
              </a:rPr>
              <a:t>ring attribute</a:t>
            </a:r>
          </a:p>
          <a:p>
            <a:r>
              <a:rPr lang="en-US" dirty="0">
                <a:solidFill>
                  <a:schemeClr val="tx2"/>
                </a:solidFill>
              </a:rPr>
              <a:t>     The choices display all possible values of the value type in the right order  </a:t>
            </a:r>
          </a:p>
          <a:p>
            <a:r>
              <a:rPr lang="en-US" dirty="0">
                <a:solidFill>
                  <a:schemeClr val="tx2"/>
                </a:solidFill>
              </a:rPr>
              <a:t>      </a:t>
            </a:r>
          </a:p>
        </p:txBody>
      </p:sp>
      <p:pic>
        <p:nvPicPr>
          <p:cNvPr id="9" name="Picture 8"/>
          <p:cNvPicPr>
            <a:picLocks noChangeAspect="1"/>
          </p:cNvPicPr>
          <p:nvPr/>
        </p:nvPicPr>
        <p:blipFill>
          <a:blip r:embed="rId2"/>
          <a:stretch>
            <a:fillRect/>
          </a:stretch>
        </p:blipFill>
        <p:spPr>
          <a:xfrm>
            <a:off x="129540" y="716242"/>
            <a:ext cx="8938259" cy="1860310"/>
          </a:xfrm>
          <a:prstGeom prst="rect">
            <a:avLst/>
          </a:prstGeom>
          <a:ln>
            <a:solidFill>
              <a:schemeClr val="accent1"/>
            </a:solidFill>
          </a:ln>
        </p:spPr>
      </p:pic>
      <p:pic>
        <p:nvPicPr>
          <p:cNvPr id="8" name="Picture 7"/>
          <p:cNvPicPr>
            <a:picLocks noChangeAspect="1"/>
          </p:cNvPicPr>
          <p:nvPr/>
        </p:nvPicPr>
        <p:blipFill>
          <a:blip r:embed="rId3"/>
          <a:stretch>
            <a:fillRect/>
          </a:stretch>
        </p:blipFill>
        <p:spPr>
          <a:xfrm>
            <a:off x="44879" y="2934896"/>
            <a:ext cx="8949492" cy="2922514"/>
          </a:xfrm>
          <a:prstGeom prst="rect">
            <a:avLst/>
          </a:prstGeom>
        </p:spPr>
      </p:pic>
      <p:sp>
        <p:nvSpPr>
          <p:cNvPr id="2" name="Title 1"/>
          <p:cNvSpPr>
            <a:spLocks noGrp="1"/>
          </p:cNvSpPr>
          <p:nvPr>
            <p:ph type="title"/>
          </p:nvPr>
        </p:nvSpPr>
        <p:spPr>
          <a:xfrm>
            <a:off x="22860" y="124252"/>
            <a:ext cx="8839200" cy="342207"/>
          </a:xfrm>
        </p:spPr>
        <p:txBody>
          <a:bodyPr>
            <a:normAutofit fontScale="90000"/>
          </a:bodyPr>
          <a:lstStyle/>
          <a:p>
            <a:r>
              <a:rPr lang="en-US" noProof="0" dirty="0"/>
              <a:t>User Attributes – Relations</a:t>
            </a:r>
          </a:p>
        </p:txBody>
      </p:sp>
      <p:sp>
        <p:nvSpPr>
          <p:cNvPr id="21" name="Oval 20"/>
          <p:cNvSpPr/>
          <p:nvPr/>
        </p:nvSpPr>
        <p:spPr>
          <a:xfrm>
            <a:off x="63731" y="5752022"/>
            <a:ext cx="259080" cy="2573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30" name="Oval 29"/>
          <p:cNvSpPr/>
          <p:nvPr/>
        </p:nvSpPr>
        <p:spPr>
          <a:xfrm>
            <a:off x="0" y="1882499"/>
            <a:ext cx="259080" cy="2573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7" name="TextBox 6"/>
          <p:cNvSpPr txBox="1"/>
          <p:nvPr/>
        </p:nvSpPr>
        <p:spPr>
          <a:xfrm>
            <a:off x="44879" y="418127"/>
            <a:ext cx="1715534" cy="369332"/>
          </a:xfrm>
          <a:prstGeom prst="rect">
            <a:avLst/>
          </a:prstGeom>
          <a:noFill/>
        </p:spPr>
        <p:txBody>
          <a:bodyPr wrap="none" rtlCol="0">
            <a:spAutoFit/>
          </a:bodyPr>
          <a:lstStyle/>
          <a:p>
            <a:r>
              <a:rPr lang="en-US" b="1" dirty="0">
                <a:solidFill>
                  <a:schemeClr val="accent1"/>
                </a:solidFill>
              </a:rPr>
              <a:t>Administration:</a:t>
            </a:r>
          </a:p>
        </p:txBody>
      </p:sp>
      <p:sp>
        <p:nvSpPr>
          <p:cNvPr id="20" name="TextBox 19"/>
          <p:cNvSpPr txBox="1"/>
          <p:nvPr/>
        </p:nvSpPr>
        <p:spPr>
          <a:xfrm>
            <a:off x="0" y="2582904"/>
            <a:ext cx="1622560" cy="369332"/>
          </a:xfrm>
          <a:prstGeom prst="rect">
            <a:avLst/>
          </a:prstGeom>
          <a:noFill/>
        </p:spPr>
        <p:txBody>
          <a:bodyPr wrap="none" rtlCol="0">
            <a:spAutoFit/>
          </a:bodyPr>
          <a:lstStyle/>
          <a:p>
            <a:r>
              <a:rPr lang="en-US" b="1" dirty="0" smtClean="0">
                <a:solidFill>
                  <a:schemeClr val="accent1"/>
                </a:solidFill>
              </a:rPr>
              <a:t>Activity Table:</a:t>
            </a:r>
            <a:endParaRPr lang="en-US" b="1" dirty="0">
              <a:solidFill>
                <a:schemeClr val="accent1"/>
              </a:solidFill>
            </a:endParaRPr>
          </a:p>
        </p:txBody>
      </p:sp>
      <p:sp>
        <p:nvSpPr>
          <p:cNvPr id="23" name="Oval 22"/>
          <p:cNvSpPr/>
          <p:nvPr/>
        </p:nvSpPr>
        <p:spPr>
          <a:xfrm>
            <a:off x="65809" y="6325505"/>
            <a:ext cx="259080" cy="2573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7" name="Oval 16"/>
          <p:cNvSpPr/>
          <p:nvPr/>
        </p:nvSpPr>
        <p:spPr>
          <a:xfrm>
            <a:off x="3893128" y="4063887"/>
            <a:ext cx="259080" cy="2573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4" name="Espace réservé du pied de page 3">
            <a:extLst>
              <a:ext uri="{FF2B5EF4-FFF2-40B4-BE49-F238E27FC236}">
                <a16:creationId xmlns:a16="http://schemas.microsoft.com/office/drawing/2014/main" xmlns="" id="{C413059A-34F7-47F3-A2C1-BB4C976DD69F}"/>
              </a:ext>
            </a:extLst>
          </p:cNvPr>
          <p:cNvSpPr>
            <a:spLocks noGrp="1"/>
          </p:cNvSpPr>
          <p:nvPr>
            <p:ph type="ftr" sz="quarter" idx="11"/>
          </p:nvPr>
        </p:nvSpPr>
        <p:spPr>
          <a:xfrm>
            <a:off x="5638800" y="6416679"/>
            <a:ext cx="2895600" cy="365125"/>
          </a:xfrm>
        </p:spPr>
        <p:txBody>
          <a:bodyPr/>
          <a:lstStyle/>
          <a:p>
            <a:r>
              <a:rPr lang="en-US" dirty="0"/>
              <a:t>© 2018 Planisware</a:t>
            </a:r>
          </a:p>
        </p:txBody>
      </p:sp>
      <p:sp>
        <p:nvSpPr>
          <p:cNvPr id="15" name="Espace réservé du numéro de diapositive 4">
            <a:extLst>
              <a:ext uri="{FF2B5EF4-FFF2-40B4-BE49-F238E27FC236}">
                <a16:creationId xmlns:a16="http://schemas.microsoft.com/office/drawing/2014/main" xmlns="" id="{5A1D73EC-DA59-435C-BCF0-1146F00C6949}"/>
              </a:ext>
            </a:extLst>
          </p:cNvPr>
          <p:cNvSpPr>
            <a:spLocks noGrp="1"/>
          </p:cNvSpPr>
          <p:nvPr>
            <p:ph type="sldNum" sz="quarter" idx="12"/>
          </p:nvPr>
        </p:nvSpPr>
        <p:spPr>
          <a:xfrm>
            <a:off x="8610600" y="6416679"/>
            <a:ext cx="457200" cy="365125"/>
          </a:xfrm>
        </p:spPr>
        <p:txBody>
          <a:bodyPr/>
          <a:lstStyle/>
          <a:p>
            <a:fld id="{AA6609B8-1C18-4083-9988-A5F5F3686A15}" type="slidenum">
              <a:rPr lang="en-US" smtClean="0"/>
              <a:pPr/>
              <a:t>36</a:t>
            </a:fld>
            <a:endParaRPr lang="en-US"/>
          </a:p>
        </p:txBody>
      </p:sp>
    </p:spTree>
    <p:extLst>
      <p:ext uri="{BB962C8B-B14F-4D97-AF65-F5344CB8AC3E}">
        <p14:creationId xmlns:p14="http://schemas.microsoft.com/office/powerpoint/2010/main" val="197715044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noProof="0" dirty="0"/>
              <a:t>Exercise</a:t>
            </a:r>
          </a:p>
        </p:txBody>
      </p:sp>
      <p:sp>
        <p:nvSpPr>
          <p:cNvPr id="5" name="ZoneTexte 4"/>
          <p:cNvSpPr txBox="1"/>
          <p:nvPr/>
        </p:nvSpPr>
        <p:spPr>
          <a:xfrm>
            <a:off x="267300" y="2938821"/>
            <a:ext cx="8609400" cy="2862322"/>
          </a:xfrm>
          <a:prstGeom prst="rect">
            <a:avLst/>
          </a:prstGeom>
          <a:noFill/>
        </p:spPr>
        <p:txBody>
          <a:bodyPr wrap="square" rtlCol="0">
            <a:spAutoFit/>
          </a:bodyPr>
          <a:lstStyle/>
          <a:p>
            <a:pPr marL="800100" lvl="1"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Create the appropriate data model extensions</a:t>
            </a:r>
          </a:p>
          <a:p>
            <a:pPr marL="800100" lvl="1" indent="-342900">
              <a:buFont typeface="Arial" panose="020B0604020202020204" pitchFamily="34" charset="0"/>
              <a:buChar char="•"/>
            </a:pPr>
            <a:r>
              <a:rPr lang="en-US" sz="2000" dirty="0"/>
              <a:t>Name  = XXX  + ”UA_PRIMARY_SKILL” </a:t>
            </a:r>
          </a:p>
          <a:p>
            <a:pPr marL="800100" lvl="1" indent="-342900">
              <a:buFont typeface="Arial" panose="020B0604020202020204" pitchFamily="34" charset="0"/>
              <a:buChar char="•"/>
            </a:pPr>
            <a:r>
              <a:rPr lang="en-US" sz="2000" dirty="0"/>
              <a:t>Name = XXX + “UA_SKILLS”</a:t>
            </a:r>
            <a:br>
              <a:rPr lang="en-US" sz="2000" dirty="0"/>
            </a:br>
            <a:r>
              <a:rPr lang="en-US" sz="2000" dirty="0"/>
              <a:t>XXX = name of company + initials</a:t>
            </a:r>
            <a:br>
              <a:rPr lang="en-US" sz="2000" dirty="0"/>
            </a:br>
            <a:endParaRPr lang="en-US" sz="2000" dirty="0"/>
          </a:p>
          <a:p>
            <a:endParaRPr lang="en-US" sz="2000" dirty="0"/>
          </a:p>
          <a:p>
            <a:r>
              <a:rPr lang="en-US" sz="2000" dirty="0"/>
              <a:t>Test the attribute and possible values dropdown from the Project module</a:t>
            </a:r>
          </a:p>
          <a:p>
            <a:pPr marL="342900" indent="-342900">
              <a:buFont typeface="Arial" panose="020B0604020202020204" pitchFamily="34" charset="0"/>
              <a:buChar char="•"/>
            </a:pPr>
            <a:endParaRPr lang="en-US" sz="2000" dirty="0"/>
          </a:p>
        </p:txBody>
      </p:sp>
      <p:sp>
        <p:nvSpPr>
          <p:cNvPr id="6" name="Rectangle: Rounded Corners 5">
            <a:extLst>
              <a:ext uri="{FF2B5EF4-FFF2-40B4-BE49-F238E27FC236}">
                <a16:creationId xmlns:a16="http://schemas.microsoft.com/office/drawing/2014/main" xmlns="" id="{3C38E9E7-0E35-407E-9728-86985821ED62}"/>
              </a:ext>
            </a:extLst>
          </p:cNvPr>
          <p:cNvSpPr/>
          <p:nvPr/>
        </p:nvSpPr>
        <p:spPr>
          <a:xfrm>
            <a:off x="1051560" y="1252209"/>
            <a:ext cx="7559040" cy="1425003"/>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solidFill>
              </a:rPr>
              <a:t>We need to know the primary skill associated with an activity. Also we need to know all other skills that are associated with an activity. Can we extend the data model to meet this?</a:t>
            </a:r>
          </a:p>
        </p:txBody>
      </p:sp>
      <p:pic>
        <p:nvPicPr>
          <p:cNvPr id="7" name="Picture 2">
            <a:extLst>
              <a:ext uri="{FF2B5EF4-FFF2-40B4-BE49-F238E27FC236}">
                <a16:creationId xmlns:a16="http://schemas.microsoft.com/office/drawing/2014/main" xmlns="" id="{E4A88702-3D38-40D6-B901-1DC83E763A6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167640" y="1567190"/>
            <a:ext cx="836021" cy="836021"/>
          </a:xfrm>
          <a:prstGeom prst="ellipse">
            <a:avLst/>
          </a:prstGeom>
          <a:ln w="63500" cap="rnd">
            <a:solidFill>
              <a:schemeClr val="accent1"/>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xmlns="" id="{A4FA8BFB-E4EF-48DE-BFC8-EF826E8D7667}"/>
              </a:ext>
            </a:extLst>
          </p:cNvPr>
          <p:cNvSpPr txBox="1"/>
          <p:nvPr/>
        </p:nvSpPr>
        <p:spPr>
          <a:xfrm>
            <a:off x="76200" y="728990"/>
            <a:ext cx="2856586" cy="523220"/>
          </a:xfrm>
          <a:prstGeom prst="rect">
            <a:avLst/>
          </a:prstGeom>
          <a:noFill/>
        </p:spPr>
        <p:txBody>
          <a:bodyPr wrap="square" rtlCol="0">
            <a:spAutoFit/>
          </a:bodyPr>
          <a:lstStyle/>
          <a:p>
            <a:r>
              <a:rPr lang="en-US" sz="2800" b="1" dirty="0">
                <a:solidFill>
                  <a:schemeClr val="tx2"/>
                </a:solidFill>
              </a:rPr>
              <a:t>Scenario</a:t>
            </a:r>
          </a:p>
        </p:txBody>
      </p:sp>
      <p:sp>
        <p:nvSpPr>
          <p:cNvPr id="9" name="Footer Placeholder 3">
            <a:extLst>
              <a:ext uri="{FF2B5EF4-FFF2-40B4-BE49-F238E27FC236}">
                <a16:creationId xmlns:a16="http://schemas.microsoft.com/office/drawing/2014/main" xmlns="" id="{59E7D298-8369-440D-815D-F792FDCBDAFE}"/>
              </a:ext>
            </a:extLst>
          </p:cNvPr>
          <p:cNvSpPr>
            <a:spLocks noGrp="1"/>
          </p:cNvSpPr>
          <p:nvPr>
            <p:ph type="ftr" sz="quarter" idx="11"/>
          </p:nvPr>
        </p:nvSpPr>
        <p:spPr>
          <a:xfrm>
            <a:off x="5638800" y="6416679"/>
            <a:ext cx="2895600" cy="365125"/>
          </a:xfrm>
        </p:spPr>
        <p:txBody>
          <a:bodyPr/>
          <a:lstStyle/>
          <a:p>
            <a:r>
              <a:rPr lang="en-US" dirty="0"/>
              <a:t>© 2018 </a:t>
            </a:r>
            <a:r>
              <a:rPr lang="en-US" dirty="0" err="1"/>
              <a:t>Planisware</a:t>
            </a:r>
            <a:endParaRPr lang="en-US" dirty="0"/>
          </a:p>
        </p:txBody>
      </p:sp>
      <p:sp>
        <p:nvSpPr>
          <p:cNvPr id="10" name="Slide Number Placeholder 4">
            <a:extLst>
              <a:ext uri="{FF2B5EF4-FFF2-40B4-BE49-F238E27FC236}">
                <a16:creationId xmlns:a16="http://schemas.microsoft.com/office/drawing/2014/main" xmlns="" id="{6D17C92F-2101-418A-AFF0-9380D9633F0C}"/>
              </a:ext>
            </a:extLst>
          </p:cNvPr>
          <p:cNvSpPr>
            <a:spLocks noGrp="1"/>
          </p:cNvSpPr>
          <p:nvPr>
            <p:ph type="sldNum" sz="quarter" idx="12"/>
          </p:nvPr>
        </p:nvSpPr>
        <p:spPr>
          <a:xfrm>
            <a:off x="8610600" y="6416679"/>
            <a:ext cx="457200" cy="365125"/>
          </a:xfrm>
        </p:spPr>
        <p:txBody>
          <a:bodyPr/>
          <a:lstStyle/>
          <a:p>
            <a:fld id="{AA6609B8-1C18-4083-9988-A5F5F3686A15}" type="slidenum">
              <a:rPr lang="en-US" smtClean="0"/>
              <a:pPr/>
              <a:t>37</a:t>
            </a:fld>
            <a:endParaRPr lang="en-US" dirty="0"/>
          </a:p>
        </p:txBody>
      </p:sp>
    </p:spTree>
    <p:extLst>
      <p:ext uri="{BB962C8B-B14F-4D97-AF65-F5344CB8AC3E}">
        <p14:creationId xmlns:p14="http://schemas.microsoft.com/office/powerpoint/2010/main" val="169022375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30960"/>
            <a:ext cx="8839200" cy="914400"/>
          </a:xfrm>
        </p:spPr>
        <p:txBody>
          <a:bodyPr/>
          <a:lstStyle/>
          <a:p>
            <a:r>
              <a:rPr lang="en-US" noProof="0" dirty="0"/>
              <a:t>User Attributes – Named Formulas</a:t>
            </a:r>
          </a:p>
        </p:txBody>
      </p:sp>
      <p:sp>
        <p:nvSpPr>
          <p:cNvPr id="3" name="Rectangle: Rounded Corners 2"/>
          <p:cNvSpPr/>
          <p:nvPr/>
        </p:nvSpPr>
        <p:spPr>
          <a:xfrm>
            <a:off x="975360" y="1411119"/>
            <a:ext cx="8092440" cy="1506648"/>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solidFill>
              </a:rPr>
              <a:t>Its nice to know that we can extend our data model to include everything from simple data to all types of relational data! What if we need to perform some calculations? We want to have a simple project prioritization based on multiplying a project’s Difficulty level, Importance, Cost, and Leverage</a:t>
            </a:r>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91440" y="1726100"/>
            <a:ext cx="883920" cy="883920"/>
          </a:xfrm>
          <a:prstGeom prst="ellipse">
            <a:avLst/>
          </a:prstGeom>
          <a:ln w="63500" cap="rnd">
            <a:solidFill>
              <a:schemeClr val="accent1"/>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0" y="887900"/>
            <a:ext cx="3058160" cy="523220"/>
          </a:xfrm>
          <a:prstGeom prst="rect">
            <a:avLst/>
          </a:prstGeom>
          <a:noFill/>
        </p:spPr>
        <p:txBody>
          <a:bodyPr wrap="square" rtlCol="0">
            <a:spAutoFit/>
          </a:bodyPr>
          <a:lstStyle/>
          <a:p>
            <a:r>
              <a:rPr lang="en-US" sz="2800" b="1" dirty="0">
                <a:solidFill>
                  <a:schemeClr val="tx2"/>
                </a:solidFill>
              </a:rPr>
              <a:t>Scenario</a:t>
            </a:r>
          </a:p>
        </p:txBody>
      </p:sp>
      <p:sp>
        <p:nvSpPr>
          <p:cNvPr id="8" name="Footer Placeholder 3">
            <a:extLst>
              <a:ext uri="{FF2B5EF4-FFF2-40B4-BE49-F238E27FC236}">
                <a16:creationId xmlns:a16="http://schemas.microsoft.com/office/drawing/2014/main" xmlns="" id="{2770D0F9-270A-4012-B64D-62D144A48F38}"/>
              </a:ext>
            </a:extLst>
          </p:cNvPr>
          <p:cNvSpPr>
            <a:spLocks noGrp="1"/>
          </p:cNvSpPr>
          <p:nvPr>
            <p:ph type="ftr" sz="quarter" idx="11"/>
          </p:nvPr>
        </p:nvSpPr>
        <p:spPr>
          <a:xfrm>
            <a:off x="5638800" y="6416679"/>
            <a:ext cx="2895600" cy="365125"/>
          </a:xfrm>
        </p:spPr>
        <p:txBody>
          <a:bodyPr/>
          <a:lstStyle/>
          <a:p>
            <a:r>
              <a:rPr lang="en-US" dirty="0"/>
              <a:t>© 2018 </a:t>
            </a:r>
            <a:r>
              <a:rPr lang="en-US" dirty="0" err="1"/>
              <a:t>Planisware</a:t>
            </a:r>
            <a:endParaRPr lang="en-US" dirty="0"/>
          </a:p>
        </p:txBody>
      </p:sp>
      <p:sp>
        <p:nvSpPr>
          <p:cNvPr id="9" name="Slide Number Placeholder 4">
            <a:extLst>
              <a:ext uri="{FF2B5EF4-FFF2-40B4-BE49-F238E27FC236}">
                <a16:creationId xmlns:a16="http://schemas.microsoft.com/office/drawing/2014/main" xmlns="" id="{384104F6-5F5E-4906-8F3A-A49B76F8DA7F}"/>
              </a:ext>
            </a:extLst>
          </p:cNvPr>
          <p:cNvSpPr>
            <a:spLocks noGrp="1"/>
          </p:cNvSpPr>
          <p:nvPr>
            <p:ph type="sldNum" sz="quarter" idx="12"/>
          </p:nvPr>
        </p:nvSpPr>
        <p:spPr>
          <a:xfrm>
            <a:off x="8610600" y="6416679"/>
            <a:ext cx="457200" cy="365125"/>
          </a:xfrm>
        </p:spPr>
        <p:txBody>
          <a:bodyPr/>
          <a:lstStyle/>
          <a:p>
            <a:fld id="{AA6609B8-1C18-4083-9988-A5F5F3686A15}" type="slidenum">
              <a:rPr lang="en-US" smtClean="0"/>
              <a:pPr/>
              <a:t>38</a:t>
            </a:fld>
            <a:endParaRPr lang="en-US" dirty="0"/>
          </a:p>
        </p:txBody>
      </p:sp>
    </p:spTree>
    <p:extLst>
      <p:ext uri="{BB962C8B-B14F-4D97-AF65-F5344CB8AC3E}">
        <p14:creationId xmlns:p14="http://schemas.microsoft.com/office/powerpoint/2010/main" val="193879114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Rounded Corners 8"/>
          <p:cNvSpPr/>
          <p:nvPr/>
        </p:nvSpPr>
        <p:spPr>
          <a:xfrm>
            <a:off x="91440" y="3427822"/>
            <a:ext cx="8976360" cy="2975692"/>
          </a:xfrm>
          <a:prstGeom prst="roundRect">
            <a:avLst/>
          </a:prstGeom>
        </p:spPr>
        <p:style>
          <a:lnRef idx="2">
            <a:schemeClr val="accent4"/>
          </a:lnRef>
          <a:fillRef idx="1">
            <a:schemeClr val="lt1"/>
          </a:fillRef>
          <a:effectRef idx="0">
            <a:schemeClr val="accent4"/>
          </a:effectRef>
          <a:fontRef idx="minor">
            <a:schemeClr val="dk1"/>
          </a:fontRef>
        </p:style>
        <p:txBody>
          <a:bodyPr rtlCol="0" anchor="t"/>
          <a:lstStyle/>
          <a:p>
            <a:r>
              <a:rPr lang="en-GB" b="1" dirty="0">
                <a:solidFill>
                  <a:schemeClr val="accent4"/>
                </a:solidFill>
              </a:rPr>
              <a:t>	</a:t>
            </a:r>
            <a:r>
              <a:rPr lang="en-GB" dirty="0">
                <a:solidFill>
                  <a:schemeClr val="accent4"/>
                </a:solidFill>
              </a:rPr>
              <a:t>Named formulas can be used to perform a wide range of calculations and data transformations. The things to look for in a named formula are </a:t>
            </a:r>
            <a:br>
              <a:rPr lang="en-GB" dirty="0">
                <a:solidFill>
                  <a:schemeClr val="accent4"/>
                </a:solidFill>
              </a:rPr>
            </a:br>
            <a:r>
              <a:rPr lang="en-GB" dirty="0">
                <a:solidFill>
                  <a:schemeClr val="accent4"/>
                </a:solidFill>
              </a:rPr>
              <a:t>  Class: Project</a:t>
            </a:r>
            <a:br>
              <a:rPr lang="en-GB" dirty="0">
                <a:solidFill>
                  <a:schemeClr val="accent4"/>
                </a:solidFill>
              </a:rPr>
            </a:br>
            <a:r>
              <a:rPr lang="en-GB" dirty="0">
                <a:solidFill>
                  <a:schemeClr val="accent4"/>
                </a:solidFill>
              </a:rPr>
              <a:t>  Type : Since we are multiplying several digits we expect our type to be a number</a:t>
            </a:r>
          </a:p>
          <a:p>
            <a:r>
              <a:rPr lang="en-GB" dirty="0">
                <a:solidFill>
                  <a:schemeClr val="accent4"/>
                </a:solidFill>
              </a:rPr>
              <a:t>  Evaluation Formula: We will be multiplying the values of Difficulty Level, Importance, Cost, and Leverage</a:t>
            </a:r>
            <a:br>
              <a:rPr lang="en-GB" dirty="0">
                <a:solidFill>
                  <a:schemeClr val="accent4"/>
                </a:solidFill>
              </a:rPr>
            </a:br>
            <a:r>
              <a:rPr lang="en-US" b="1" dirty="0">
                <a:solidFill>
                  <a:schemeClr val="accent1"/>
                </a:solidFill>
              </a:rPr>
              <a:t>. </a:t>
            </a:r>
            <a:endParaRPr lang="en-GB" b="1" dirty="0">
              <a:solidFill>
                <a:schemeClr val="accent4"/>
              </a:solidFill>
            </a:endParaRPr>
          </a:p>
          <a:p>
            <a:r>
              <a:rPr lang="en-GB" dirty="0">
                <a:solidFill>
                  <a:schemeClr val="accent4"/>
                </a:solidFill>
              </a:rPr>
              <a:t>	</a:t>
            </a:r>
            <a:endParaRPr lang="en-GB" b="1" dirty="0">
              <a:solidFill>
                <a:schemeClr val="accent4"/>
              </a:solidFill>
            </a:endParaRPr>
          </a:p>
        </p:txBody>
      </p:sp>
      <p:sp>
        <p:nvSpPr>
          <p:cNvPr id="2" name="Title 1"/>
          <p:cNvSpPr>
            <a:spLocks noGrp="1"/>
          </p:cNvSpPr>
          <p:nvPr>
            <p:ph type="title"/>
          </p:nvPr>
        </p:nvSpPr>
        <p:spPr>
          <a:xfrm>
            <a:off x="0" y="130960"/>
            <a:ext cx="8839200" cy="914400"/>
          </a:xfrm>
        </p:spPr>
        <p:txBody>
          <a:bodyPr/>
          <a:lstStyle/>
          <a:p>
            <a:r>
              <a:rPr lang="en-US" noProof="0" dirty="0"/>
              <a:t>User Attributes – Named Formulas</a:t>
            </a:r>
          </a:p>
        </p:txBody>
      </p:sp>
      <p:sp>
        <p:nvSpPr>
          <p:cNvPr id="3" name="Rectangle: Rounded Corners 2"/>
          <p:cNvSpPr/>
          <p:nvPr/>
        </p:nvSpPr>
        <p:spPr>
          <a:xfrm>
            <a:off x="975360" y="1411119"/>
            <a:ext cx="8092440" cy="1506648"/>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solidFill>
              </a:rPr>
              <a:t>Its nice to know that we can extend our data model to include everything from simple data to all types of relational data! What if we need to perform some calculations? We want to have a simple </a:t>
            </a:r>
            <a:r>
              <a:rPr lang="en-US" b="1" dirty="0">
                <a:solidFill>
                  <a:schemeClr val="accent1"/>
                </a:solidFill>
              </a:rPr>
              <a:t>project</a:t>
            </a:r>
            <a:r>
              <a:rPr lang="en-US" dirty="0">
                <a:solidFill>
                  <a:schemeClr val="accent1"/>
                </a:solidFill>
              </a:rPr>
              <a:t> prioritization based on multiplying a project’s </a:t>
            </a:r>
            <a:r>
              <a:rPr lang="en-US" b="1" dirty="0">
                <a:solidFill>
                  <a:schemeClr val="accent1"/>
                </a:solidFill>
              </a:rPr>
              <a:t>Difficulty level, Importance, Cost, and Leverage</a:t>
            </a:r>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91440" y="1726100"/>
            <a:ext cx="883920" cy="883920"/>
          </a:xfrm>
          <a:prstGeom prst="ellipse">
            <a:avLst/>
          </a:prstGeom>
          <a:ln w="63500" cap="rnd">
            <a:solidFill>
              <a:schemeClr val="accent1"/>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0" y="887900"/>
            <a:ext cx="3058160" cy="523220"/>
          </a:xfrm>
          <a:prstGeom prst="rect">
            <a:avLst/>
          </a:prstGeom>
          <a:noFill/>
        </p:spPr>
        <p:txBody>
          <a:bodyPr wrap="square" rtlCol="0">
            <a:spAutoFit/>
          </a:bodyPr>
          <a:lstStyle/>
          <a:p>
            <a:r>
              <a:rPr lang="en-US" sz="2800" b="1" dirty="0">
                <a:solidFill>
                  <a:schemeClr val="tx2"/>
                </a:solidFill>
              </a:rPr>
              <a:t>Scenario</a:t>
            </a:r>
          </a:p>
        </p:txBody>
      </p:sp>
      <p:sp>
        <p:nvSpPr>
          <p:cNvPr id="8" name="TextBox 7"/>
          <p:cNvSpPr txBox="1"/>
          <p:nvPr/>
        </p:nvSpPr>
        <p:spPr>
          <a:xfrm>
            <a:off x="0" y="2917767"/>
            <a:ext cx="3058160" cy="523220"/>
          </a:xfrm>
          <a:prstGeom prst="rect">
            <a:avLst/>
          </a:prstGeom>
          <a:noFill/>
        </p:spPr>
        <p:txBody>
          <a:bodyPr wrap="square" rtlCol="0">
            <a:spAutoFit/>
          </a:bodyPr>
          <a:lstStyle/>
          <a:p>
            <a:r>
              <a:rPr lang="en-US" sz="2800" b="1" dirty="0">
                <a:solidFill>
                  <a:schemeClr val="accent4"/>
                </a:solidFill>
              </a:rPr>
              <a:t>Analysis</a:t>
            </a:r>
          </a:p>
        </p:txBody>
      </p:sp>
      <p:sp>
        <p:nvSpPr>
          <p:cNvPr id="10" name="Rectangle: Rounded Corners 9"/>
          <p:cNvSpPr/>
          <p:nvPr/>
        </p:nvSpPr>
        <p:spPr>
          <a:xfrm>
            <a:off x="523702" y="5419898"/>
            <a:ext cx="8163098" cy="781397"/>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Note: Named Formulas can perform a wide variety of calculations that are out of scope of this class. If you would like to learn more, please inform the trainer asking about in depth training on formulas and what they can do</a:t>
            </a:r>
          </a:p>
        </p:txBody>
      </p:sp>
      <p:pic>
        <p:nvPicPr>
          <p:cNvPr id="7" name="Picture 2" descr="Image result for caution sig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6527" y="5628606"/>
            <a:ext cx="514350" cy="449199"/>
          </a:xfrm>
          <a:prstGeom prst="rect">
            <a:avLst/>
          </a:prstGeom>
          <a:noFill/>
          <a:extLst>
            <a:ext uri="{909E8E84-426E-40DD-AFC4-6F175D3DCCD1}">
              <a14:hiddenFill xmlns:a14="http://schemas.microsoft.com/office/drawing/2010/main">
                <a:solidFill>
                  <a:srgbClr val="FFFFFF"/>
                </a:solidFill>
              </a14:hiddenFill>
            </a:ext>
          </a:extLst>
        </p:spPr>
      </p:pic>
      <p:sp>
        <p:nvSpPr>
          <p:cNvPr id="11" name="Oval 10"/>
          <p:cNvSpPr/>
          <p:nvPr/>
        </p:nvSpPr>
        <p:spPr>
          <a:xfrm>
            <a:off x="5493834" y="2164443"/>
            <a:ext cx="289931" cy="30108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3" name="Oval 12"/>
          <p:cNvSpPr/>
          <p:nvPr/>
        </p:nvSpPr>
        <p:spPr>
          <a:xfrm>
            <a:off x="3505200" y="2453543"/>
            <a:ext cx="289931" cy="30108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4" name="Oval 13"/>
          <p:cNvSpPr/>
          <p:nvPr/>
        </p:nvSpPr>
        <p:spPr>
          <a:xfrm>
            <a:off x="8608741" y="2453542"/>
            <a:ext cx="289931" cy="30108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15" name="Footer Placeholder 3">
            <a:extLst>
              <a:ext uri="{FF2B5EF4-FFF2-40B4-BE49-F238E27FC236}">
                <a16:creationId xmlns:a16="http://schemas.microsoft.com/office/drawing/2014/main" xmlns="" id="{505D5D61-093E-4F68-83C5-B71CBC732784}"/>
              </a:ext>
            </a:extLst>
          </p:cNvPr>
          <p:cNvSpPr>
            <a:spLocks noGrp="1"/>
          </p:cNvSpPr>
          <p:nvPr>
            <p:ph type="ftr" sz="quarter" idx="11"/>
          </p:nvPr>
        </p:nvSpPr>
        <p:spPr>
          <a:xfrm>
            <a:off x="5638800" y="6416679"/>
            <a:ext cx="2895600" cy="365125"/>
          </a:xfrm>
        </p:spPr>
        <p:txBody>
          <a:bodyPr/>
          <a:lstStyle/>
          <a:p>
            <a:r>
              <a:rPr lang="en-US" dirty="0"/>
              <a:t>© 2018 </a:t>
            </a:r>
            <a:r>
              <a:rPr lang="en-US" dirty="0" err="1"/>
              <a:t>Planisware</a:t>
            </a:r>
            <a:endParaRPr lang="en-US" dirty="0"/>
          </a:p>
        </p:txBody>
      </p:sp>
      <p:sp>
        <p:nvSpPr>
          <p:cNvPr id="16" name="Slide Number Placeholder 4">
            <a:extLst>
              <a:ext uri="{FF2B5EF4-FFF2-40B4-BE49-F238E27FC236}">
                <a16:creationId xmlns:a16="http://schemas.microsoft.com/office/drawing/2014/main" xmlns="" id="{FB0999DA-F2F4-4EA6-BB18-7DD3A71A2975}"/>
              </a:ext>
            </a:extLst>
          </p:cNvPr>
          <p:cNvSpPr>
            <a:spLocks noGrp="1"/>
          </p:cNvSpPr>
          <p:nvPr>
            <p:ph type="sldNum" sz="quarter" idx="12"/>
          </p:nvPr>
        </p:nvSpPr>
        <p:spPr>
          <a:xfrm>
            <a:off x="8610600" y="6416679"/>
            <a:ext cx="457200" cy="365125"/>
          </a:xfrm>
        </p:spPr>
        <p:txBody>
          <a:bodyPr/>
          <a:lstStyle/>
          <a:p>
            <a:fld id="{AA6609B8-1C18-4083-9988-A5F5F3686A15}" type="slidenum">
              <a:rPr lang="en-US" smtClean="0"/>
              <a:pPr/>
              <a:t>39</a:t>
            </a:fld>
            <a:endParaRPr lang="en-US" dirty="0"/>
          </a:p>
        </p:txBody>
      </p:sp>
    </p:spTree>
    <p:extLst>
      <p:ext uri="{BB962C8B-B14F-4D97-AF65-F5344CB8AC3E}">
        <p14:creationId xmlns:p14="http://schemas.microsoft.com/office/powerpoint/2010/main" val="8490273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Introductions</a:t>
            </a:r>
            <a:endParaRPr lang="en-US" noProof="0" dirty="0"/>
          </a:p>
        </p:txBody>
      </p:sp>
      <p:sp>
        <p:nvSpPr>
          <p:cNvPr id="4" name="Footer Placeholder 3"/>
          <p:cNvSpPr>
            <a:spLocks noGrp="1"/>
          </p:cNvSpPr>
          <p:nvPr>
            <p:ph type="ftr" sz="quarter" idx="11"/>
          </p:nvPr>
        </p:nvSpPr>
        <p:spPr/>
        <p:txBody>
          <a:bodyPr/>
          <a:lstStyle/>
          <a:p>
            <a:r>
              <a:rPr lang="en-US" dirty="0"/>
              <a:t>© 2018 </a:t>
            </a:r>
            <a:r>
              <a:rPr lang="en-US" dirty="0" err="1"/>
              <a:t>Planisware</a:t>
            </a:r>
            <a:endParaRPr lang="en-US" dirty="0"/>
          </a:p>
        </p:txBody>
      </p:sp>
      <p:sp>
        <p:nvSpPr>
          <p:cNvPr id="5" name="Slide Number Placeholder 4"/>
          <p:cNvSpPr>
            <a:spLocks noGrp="1"/>
          </p:cNvSpPr>
          <p:nvPr>
            <p:ph type="sldNum" sz="quarter" idx="12"/>
          </p:nvPr>
        </p:nvSpPr>
        <p:spPr/>
        <p:txBody>
          <a:bodyPr/>
          <a:lstStyle/>
          <a:p>
            <a:fld id="{AA6609B8-1C18-4083-9988-A5F5F3686A15}" type="slidenum">
              <a:rPr lang="en-US" smtClean="0"/>
              <a:pPr/>
              <a:t>4</a:t>
            </a:fld>
            <a:endParaRPr lang="en-US"/>
          </a:p>
        </p:txBody>
      </p:sp>
      <p:sp>
        <p:nvSpPr>
          <p:cNvPr id="8" name="Content Placeholder 7">
            <a:extLst>
              <a:ext uri="{FF2B5EF4-FFF2-40B4-BE49-F238E27FC236}">
                <a16:creationId xmlns:a16="http://schemas.microsoft.com/office/drawing/2014/main" xmlns="" id="{CD302DDF-7904-4FAD-B40D-991868BE50C7}"/>
              </a:ext>
            </a:extLst>
          </p:cNvPr>
          <p:cNvSpPr>
            <a:spLocks noGrp="1"/>
          </p:cNvSpPr>
          <p:nvPr>
            <p:ph idx="1"/>
          </p:nvPr>
        </p:nvSpPr>
        <p:spPr>
          <a:xfrm>
            <a:off x="152400" y="810706"/>
            <a:ext cx="8839200" cy="5381446"/>
          </a:xfrm>
        </p:spPr>
        <p:txBody>
          <a:bodyPr>
            <a:normAutofit/>
          </a:bodyPr>
          <a:lstStyle/>
          <a:p>
            <a:pPr marL="0" indent="0">
              <a:buNone/>
            </a:pPr>
            <a:r>
              <a:rPr lang="en-US" dirty="0"/>
              <a:t>Name 1 Cool fact about your company</a:t>
            </a:r>
          </a:p>
          <a:p>
            <a:r>
              <a:rPr lang="en-US" dirty="0"/>
              <a:t>Planisware was spun out of Arianespace </a:t>
            </a:r>
          </a:p>
        </p:txBody>
      </p:sp>
      <p:pic>
        <p:nvPicPr>
          <p:cNvPr id="2" name="Picture 1">
            <a:extLst>
              <a:ext uri="{FF2B5EF4-FFF2-40B4-BE49-F238E27FC236}">
                <a16:creationId xmlns:a16="http://schemas.microsoft.com/office/drawing/2014/main" xmlns="" id="{8D46F779-4F67-400B-ABAE-AF3544B48DA0}"/>
              </a:ext>
            </a:extLst>
          </p:cNvPr>
          <p:cNvPicPr>
            <a:picLocks noChangeAspect="1"/>
          </p:cNvPicPr>
          <p:nvPr/>
        </p:nvPicPr>
        <p:blipFill>
          <a:blip r:embed="rId2"/>
          <a:stretch>
            <a:fillRect/>
          </a:stretch>
        </p:blipFill>
        <p:spPr>
          <a:xfrm>
            <a:off x="6522828" y="810706"/>
            <a:ext cx="2316372" cy="900300"/>
          </a:xfrm>
          <a:prstGeom prst="rect">
            <a:avLst/>
          </a:prstGeom>
        </p:spPr>
      </p:pic>
      <p:pic>
        <p:nvPicPr>
          <p:cNvPr id="3" name="Picture 2">
            <a:extLst>
              <a:ext uri="{FF2B5EF4-FFF2-40B4-BE49-F238E27FC236}">
                <a16:creationId xmlns:a16="http://schemas.microsoft.com/office/drawing/2014/main" xmlns="" id="{930F50AC-F90F-42D0-AB63-01680CDD6BE5}"/>
              </a:ext>
            </a:extLst>
          </p:cNvPr>
          <p:cNvPicPr>
            <a:picLocks noChangeAspect="1"/>
          </p:cNvPicPr>
          <p:nvPr/>
        </p:nvPicPr>
        <p:blipFill>
          <a:blip r:embed="rId3"/>
          <a:stretch>
            <a:fillRect/>
          </a:stretch>
        </p:blipFill>
        <p:spPr>
          <a:xfrm>
            <a:off x="1244339" y="1935533"/>
            <a:ext cx="6787298" cy="4539316"/>
          </a:xfrm>
          <a:prstGeom prst="rect">
            <a:avLst/>
          </a:prstGeom>
        </p:spPr>
      </p:pic>
    </p:spTree>
    <p:extLst>
      <p:ext uri="{BB962C8B-B14F-4D97-AF65-F5344CB8AC3E}">
        <p14:creationId xmlns:p14="http://schemas.microsoft.com/office/powerpoint/2010/main" val="120371722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990600"/>
            <a:ext cx="8839200" cy="2080007"/>
          </a:xfrm>
        </p:spPr>
        <p:txBody>
          <a:bodyPr>
            <a:normAutofit lnSpcReduction="10000"/>
          </a:bodyPr>
          <a:lstStyle/>
          <a:p>
            <a:r>
              <a:rPr lang="en-US" noProof="0" dirty="0"/>
              <a:t>Select the Object Class of the Named Formula </a:t>
            </a:r>
            <a:br>
              <a:rPr lang="en-US" noProof="0" dirty="0"/>
            </a:br>
            <a:r>
              <a:rPr lang="en-US" noProof="0" dirty="0"/>
              <a:t>Select the name, Label, and return Type of the Named Formula</a:t>
            </a:r>
            <a:br>
              <a:rPr lang="en-US" noProof="0" dirty="0"/>
            </a:br>
            <a:r>
              <a:rPr lang="en-US" noProof="0" dirty="0"/>
              <a:t>Click on the     icon next to the computation formula to open up the formula builder form</a:t>
            </a:r>
            <a:br>
              <a:rPr lang="en-US" noProof="0" dirty="0"/>
            </a:br>
            <a:r>
              <a:rPr lang="en-US" noProof="0" dirty="0"/>
              <a:t> </a:t>
            </a:r>
          </a:p>
        </p:txBody>
      </p:sp>
      <p:pic>
        <p:nvPicPr>
          <p:cNvPr id="4" name="Picture 3"/>
          <p:cNvPicPr>
            <a:picLocks noChangeAspect="1"/>
          </p:cNvPicPr>
          <p:nvPr/>
        </p:nvPicPr>
        <p:blipFill>
          <a:blip r:embed="rId2"/>
          <a:stretch>
            <a:fillRect/>
          </a:stretch>
        </p:blipFill>
        <p:spPr>
          <a:xfrm>
            <a:off x="314602" y="3418931"/>
            <a:ext cx="8829398" cy="2897734"/>
          </a:xfrm>
          <a:prstGeom prst="rect">
            <a:avLst/>
          </a:prstGeom>
        </p:spPr>
      </p:pic>
      <p:sp>
        <p:nvSpPr>
          <p:cNvPr id="2" name="Title 1"/>
          <p:cNvSpPr>
            <a:spLocks noGrp="1"/>
          </p:cNvSpPr>
          <p:nvPr>
            <p:ph type="title"/>
          </p:nvPr>
        </p:nvSpPr>
        <p:spPr/>
        <p:txBody>
          <a:bodyPr/>
          <a:lstStyle/>
          <a:p>
            <a:r>
              <a:rPr lang="en-US" noProof="0" dirty="0" smtClean="0"/>
              <a:t>Data model extension: named formula</a:t>
            </a:r>
            <a:endParaRPr lang="en-US" noProof="0" dirty="0"/>
          </a:p>
        </p:txBody>
      </p:sp>
      <p:sp>
        <p:nvSpPr>
          <p:cNvPr id="11" name="Rectangle 10"/>
          <p:cNvSpPr/>
          <p:nvPr/>
        </p:nvSpPr>
        <p:spPr>
          <a:xfrm>
            <a:off x="4572001" y="5571850"/>
            <a:ext cx="3851636" cy="167140"/>
          </a:xfrm>
          <a:prstGeom prst="rect">
            <a:avLst/>
          </a:prstGeom>
          <a:noFill/>
          <a:ln w="38100">
            <a:solidFill>
              <a:schemeClr val="accent6"/>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9" name="Rectangle 18"/>
          <p:cNvSpPr/>
          <p:nvPr/>
        </p:nvSpPr>
        <p:spPr>
          <a:xfrm>
            <a:off x="8205294" y="5579470"/>
            <a:ext cx="218342" cy="159520"/>
          </a:xfrm>
          <a:prstGeom prst="rect">
            <a:avLst/>
          </a:prstGeom>
          <a:noFill/>
          <a:ln>
            <a:solidFill>
              <a:schemeClr val="accent6"/>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7" name="Oval 16"/>
          <p:cNvSpPr/>
          <p:nvPr/>
        </p:nvSpPr>
        <p:spPr>
          <a:xfrm>
            <a:off x="314602" y="3648282"/>
            <a:ext cx="289931" cy="30108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8" name="Oval 17"/>
          <p:cNvSpPr/>
          <p:nvPr/>
        </p:nvSpPr>
        <p:spPr>
          <a:xfrm>
            <a:off x="152400" y="1091591"/>
            <a:ext cx="289931" cy="30108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21" name="Oval 20"/>
          <p:cNvSpPr/>
          <p:nvPr/>
        </p:nvSpPr>
        <p:spPr>
          <a:xfrm>
            <a:off x="169636" y="5707307"/>
            <a:ext cx="289931" cy="30108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22" name="Oval 21"/>
          <p:cNvSpPr/>
          <p:nvPr/>
        </p:nvSpPr>
        <p:spPr>
          <a:xfrm>
            <a:off x="152399" y="1450523"/>
            <a:ext cx="289931" cy="30108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23" name="Oval 22"/>
          <p:cNvSpPr/>
          <p:nvPr/>
        </p:nvSpPr>
        <p:spPr>
          <a:xfrm>
            <a:off x="152399" y="2178952"/>
            <a:ext cx="289931" cy="30108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pic>
        <p:nvPicPr>
          <p:cNvPr id="6" name="Picture 5"/>
          <p:cNvPicPr>
            <a:picLocks noChangeAspect="1"/>
          </p:cNvPicPr>
          <p:nvPr/>
        </p:nvPicPr>
        <p:blipFill>
          <a:blip r:embed="rId3"/>
          <a:stretch>
            <a:fillRect/>
          </a:stretch>
        </p:blipFill>
        <p:spPr>
          <a:xfrm>
            <a:off x="2146809" y="2081843"/>
            <a:ext cx="314325" cy="247650"/>
          </a:xfrm>
          <a:prstGeom prst="rect">
            <a:avLst/>
          </a:prstGeom>
        </p:spPr>
      </p:pic>
      <p:sp>
        <p:nvSpPr>
          <p:cNvPr id="24" name="Oval 23"/>
          <p:cNvSpPr/>
          <p:nvPr/>
        </p:nvSpPr>
        <p:spPr>
          <a:xfrm>
            <a:off x="4282069" y="5354337"/>
            <a:ext cx="289931" cy="30108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26" name="Footer Placeholder 3">
            <a:extLst>
              <a:ext uri="{FF2B5EF4-FFF2-40B4-BE49-F238E27FC236}">
                <a16:creationId xmlns:a16="http://schemas.microsoft.com/office/drawing/2014/main" xmlns="" id="{2A0779BB-BE0C-45DE-A6FD-3420F4D41946}"/>
              </a:ext>
            </a:extLst>
          </p:cNvPr>
          <p:cNvSpPr>
            <a:spLocks noGrp="1"/>
          </p:cNvSpPr>
          <p:nvPr>
            <p:ph type="ftr" sz="quarter" idx="11"/>
          </p:nvPr>
        </p:nvSpPr>
        <p:spPr>
          <a:xfrm>
            <a:off x="5638800" y="6416679"/>
            <a:ext cx="2895600" cy="365125"/>
          </a:xfrm>
        </p:spPr>
        <p:txBody>
          <a:bodyPr/>
          <a:lstStyle/>
          <a:p>
            <a:r>
              <a:rPr lang="en-US" dirty="0"/>
              <a:t>© 2018 </a:t>
            </a:r>
            <a:r>
              <a:rPr lang="en-US" dirty="0" err="1"/>
              <a:t>Planisware</a:t>
            </a:r>
            <a:endParaRPr lang="en-US" dirty="0"/>
          </a:p>
        </p:txBody>
      </p:sp>
      <p:sp>
        <p:nvSpPr>
          <p:cNvPr id="27" name="Slide Number Placeholder 4">
            <a:extLst>
              <a:ext uri="{FF2B5EF4-FFF2-40B4-BE49-F238E27FC236}">
                <a16:creationId xmlns:a16="http://schemas.microsoft.com/office/drawing/2014/main" xmlns="" id="{DF365709-328B-491C-B60D-30F81D2B658A}"/>
              </a:ext>
            </a:extLst>
          </p:cNvPr>
          <p:cNvSpPr>
            <a:spLocks noGrp="1"/>
          </p:cNvSpPr>
          <p:nvPr>
            <p:ph type="sldNum" sz="quarter" idx="12"/>
          </p:nvPr>
        </p:nvSpPr>
        <p:spPr>
          <a:xfrm>
            <a:off x="8610600" y="6416679"/>
            <a:ext cx="457200" cy="365125"/>
          </a:xfrm>
        </p:spPr>
        <p:txBody>
          <a:bodyPr/>
          <a:lstStyle/>
          <a:p>
            <a:fld id="{AA6609B8-1C18-4083-9988-A5F5F3686A15}" type="slidenum">
              <a:rPr lang="en-US" smtClean="0"/>
              <a:pPr/>
              <a:t>40</a:t>
            </a:fld>
            <a:endParaRPr lang="en-US" dirty="0"/>
          </a:p>
        </p:txBody>
      </p:sp>
    </p:spTree>
    <p:extLst>
      <p:ext uri="{BB962C8B-B14F-4D97-AF65-F5344CB8AC3E}">
        <p14:creationId xmlns:p14="http://schemas.microsoft.com/office/powerpoint/2010/main" val="173764066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Data model extension: named formula</a:t>
            </a:r>
          </a:p>
        </p:txBody>
      </p:sp>
      <p:sp>
        <p:nvSpPr>
          <p:cNvPr id="3" name="Content Placeholder 2"/>
          <p:cNvSpPr>
            <a:spLocks noGrp="1"/>
          </p:cNvSpPr>
          <p:nvPr>
            <p:ph idx="1"/>
          </p:nvPr>
        </p:nvSpPr>
        <p:spPr>
          <a:xfrm>
            <a:off x="152400" y="990600"/>
            <a:ext cx="5395714" cy="5135563"/>
          </a:xfrm>
        </p:spPr>
        <p:txBody>
          <a:bodyPr>
            <a:normAutofit/>
          </a:bodyPr>
          <a:lstStyle/>
          <a:p>
            <a:pPr marL="457200" indent="-457200">
              <a:buAutoNum type="arabicPeriod"/>
            </a:pPr>
            <a:r>
              <a:rPr lang="en-US" noProof="0" dirty="0"/>
              <a:t>The Input field specifies the actual named Formula calculation</a:t>
            </a:r>
          </a:p>
          <a:p>
            <a:pPr marL="0" indent="0">
              <a:buNone/>
            </a:pPr>
            <a:r>
              <a:rPr lang="en-US" noProof="0" dirty="0"/>
              <a:t>    Use the attributes section to </a:t>
            </a:r>
            <a:br>
              <a:rPr lang="en-US" noProof="0" dirty="0"/>
            </a:br>
            <a:r>
              <a:rPr lang="en-US" noProof="0" dirty="0"/>
              <a:t>search for all attributes available on </a:t>
            </a:r>
            <a:br>
              <a:rPr lang="en-US" noProof="0" dirty="0"/>
            </a:br>
            <a:r>
              <a:rPr lang="en-US" noProof="0" dirty="0"/>
              <a:t>your selected class. Note that is </a:t>
            </a:r>
            <a:r>
              <a:rPr lang="en-US" noProof="0" dirty="0" err="1"/>
              <a:t>is</a:t>
            </a:r>
            <a:r>
              <a:rPr lang="en-US" noProof="0" dirty="0"/>
              <a:t> best practice to use the search feature</a:t>
            </a:r>
          </a:p>
          <a:p>
            <a:r>
              <a:rPr lang="en-US" noProof="0" dirty="0"/>
              <a:t>  Use the relations section to search for all other classes the current class is connected to</a:t>
            </a:r>
          </a:p>
          <a:p>
            <a:r>
              <a:rPr lang="en-US" noProof="0" dirty="0"/>
              <a:t>The keywords section lists available syntax offered by Named Formulas</a:t>
            </a:r>
          </a:p>
        </p:txBody>
      </p:sp>
      <p:sp>
        <p:nvSpPr>
          <p:cNvPr id="12" name="Rectangle 11"/>
          <p:cNvSpPr/>
          <p:nvPr/>
        </p:nvSpPr>
        <p:spPr>
          <a:xfrm>
            <a:off x="5616987" y="2733873"/>
            <a:ext cx="3228076" cy="220342"/>
          </a:xfrm>
          <a:prstGeom prst="rect">
            <a:avLst/>
          </a:prstGeom>
          <a:noFill/>
          <a:ln w="38100">
            <a:solidFill>
              <a:schemeClr val="accent6"/>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9" name="Rectangle 18"/>
          <p:cNvSpPr/>
          <p:nvPr/>
        </p:nvSpPr>
        <p:spPr>
          <a:xfrm>
            <a:off x="8362950" y="5574237"/>
            <a:ext cx="218342" cy="159520"/>
          </a:xfrm>
          <a:prstGeom prst="rect">
            <a:avLst/>
          </a:prstGeom>
          <a:noFill/>
          <a:ln>
            <a:solidFill>
              <a:schemeClr val="accent6"/>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4" name="Picture 3"/>
          <p:cNvPicPr>
            <a:picLocks noChangeAspect="1"/>
          </p:cNvPicPr>
          <p:nvPr/>
        </p:nvPicPr>
        <p:blipFill>
          <a:blip r:embed="rId2"/>
          <a:stretch>
            <a:fillRect/>
          </a:stretch>
        </p:blipFill>
        <p:spPr>
          <a:xfrm>
            <a:off x="5457780" y="821421"/>
            <a:ext cx="3595594" cy="2249702"/>
          </a:xfrm>
          <a:prstGeom prst="rect">
            <a:avLst/>
          </a:prstGeom>
        </p:spPr>
      </p:pic>
      <p:sp>
        <p:nvSpPr>
          <p:cNvPr id="20" name="Rectangle 19"/>
          <p:cNvSpPr/>
          <p:nvPr/>
        </p:nvSpPr>
        <p:spPr>
          <a:xfrm>
            <a:off x="5457780" y="810063"/>
            <a:ext cx="3610020" cy="4651112"/>
          </a:xfrm>
          <a:prstGeom prst="rect">
            <a:avLst/>
          </a:prstGeom>
          <a:noFill/>
          <a:ln w="38100">
            <a:solidFill>
              <a:schemeClr val="accent6"/>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 name="Oval 5"/>
          <p:cNvSpPr/>
          <p:nvPr/>
        </p:nvSpPr>
        <p:spPr>
          <a:xfrm>
            <a:off x="201798" y="1090974"/>
            <a:ext cx="340535" cy="3216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7" name="Oval 16"/>
          <p:cNvSpPr/>
          <p:nvPr/>
        </p:nvSpPr>
        <p:spPr>
          <a:xfrm>
            <a:off x="5989887" y="1708459"/>
            <a:ext cx="340535" cy="3216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8" name="Oval 17"/>
          <p:cNvSpPr/>
          <p:nvPr/>
        </p:nvSpPr>
        <p:spPr>
          <a:xfrm>
            <a:off x="201797" y="1920524"/>
            <a:ext cx="340535" cy="3216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pic>
        <p:nvPicPr>
          <p:cNvPr id="7" name="Picture 6"/>
          <p:cNvPicPr>
            <a:picLocks noChangeAspect="1"/>
          </p:cNvPicPr>
          <p:nvPr/>
        </p:nvPicPr>
        <p:blipFill>
          <a:blip r:embed="rId3"/>
          <a:stretch>
            <a:fillRect/>
          </a:stretch>
        </p:blipFill>
        <p:spPr>
          <a:xfrm>
            <a:off x="5494743" y="3020814"/>
            <a:ext cx="3496857" cy="1288814"/>
          </a:xfrm>
          <a:prstGeom prst="rect">
            <a:avLst/>
          </a:prstGeom>
        </p:spPr>
      </p:pic>
      <p:pic>
        <p:nvPicPr>
          <p:cNvPr id="8" name="Picture 7"/>
          <p:cNvPicPr>
            <a:picLocks noChangeAspect="1"/>
          </p:cNvPicPr>
          <p:nvPr/>
        </p:nvPicPr>
        <p:blipFill>
          <a:blip r:embed="rId4"/>
          <a:stretch>
            <a:fillRect/>
          </a:stretch>
        </p:blipFill>
        <p:spPr>
          <a:xfrm>
            <a:off x="5494743" y="4309628"/>
            <a:ext cx="2667131" cy="699885"/>
          </a:xfrm>
          <a:prstGeom prst="rect">
            <a:avLst/>
          </a:prstGeom>
        </p:spPr>
      </p:pic>
      <p:sp>
        <p:nvSpPr>
          <p:cNvPr id="21" name="Oval 20"/>
          <p:cNvSpPr/>
          <p:nvPr/>
        </p:nvSpPr>
        <p:spPr>
          <a:xfrm>
            <a:off x="5992798" y="2950184"/>
            <a:ext cx="340535" cy="3216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22" name="Oval 21"/>
          <p:cNvSpPr/>
          <p:nvPr/>
        </p:nvSpPr>
        <p:spPr>
          <a:xfrm>
            <a:off x="5989887" y="4188689"/>
            <a:ext cx="340535" cy="3216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23" name="Oval 22"/>
          <p:cNvSpPr/>
          <p:nvPr/>
        </p:nvSpPr>
        <p:spPr>
          <a:xfrm>
            <a:off x="201797" y="3504413"/>
            <a:ext cx="301647" cy="3216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24" name="Oval 23"/>
          <p:cNvSpPr/>
          <p:nvPr/>
        </p:nvSpPr>
        <p:spPr>
          <a:xfrm>
            <a:off x="152400" y="4687897"/>
            <a:ext cx="301648" cy="3216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25" name="Oval 24"/>
          <p:cNvSpPr/>
          <p:nvPr/>
        </p:nvSpPr>
        <p:spPr>
          <a:xfrm>
            <a:off x="8689953" y="1146736"/>
            <a:ext cx="301647" cy="3216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26" name="Footer Placeholder 3">
            <a:extLst>
              <a:ext uri="{FF2B5EF4-FFF2-40B4-BE49-F238E27FC236}">
                <a16:creationId xmlns:a16="http://schemas.microsoft.com/office/drawing/2014/main" xmlns="" id="{50F08049-2E28-4227-8FE8-0A333CF38207}"/>
              </a:ext>
            </a:extLst>
          </p:cNvPr>
          <p:cNvSpPr>
            <a:spLocks noGrp="1"/>
          </p:cNvSpPr>
          <p:nvPr>
            <p:ph type="ftr" sz="quarter" idx="11"/>
          </p:nvPr>
        </p:nvSpPr>
        <p:spPr>
          <a:xfrm>
            <a:off x="5638800" y="6416679"/>
            <a:ext cx="2895600" cy="365125"/>
          </a:xfrm>
        </p:spPr>
        <p:txBody>
          <a:bodyPr/>
          <a:lstStyle/>
          <a:p>
            <a:r>
              <a:rPr lang="en-US" dirty="0"/>
              <a:t>© 2018 </a:t>
            </a:r>
            <a:r>
              <a:rPr lang="en-US" dirty="0" err="1"/>
              <a:t>Planisware</a:t>
            </a:r>
            <a:endParaRPr lang="en-US" dirty="0"/>
          </a:p>
        </p:txBody>
      </p:sp>
      <p:sp>
        <p:nvSpPr>
          <p:cNvPr id="27" name="Slide Number Placeholder 4">
            <a:extLst>
              <a:ext uri="{FF2B5EF4-FFF2-40B4-BE49-F238E27FC236}">
                <a16:creationId xmlns:a16="http://schemas.microsoft.com/office/drawing/2014/main" xmlns="" id="{F7C8B848-B4ED-4FE1-8DCE-1B37605F17E9}"/>
              </a:ext>
            </a:extLst>
          </p:cNvPr>
          <p:cNvSpPr>
            <a:spLocks noGrp="1"/>
          </p:cNvSpPr>
          <p:nvPr>
            <p:ph type="sldNum" sz="quarter" idx="12"/>
          </p:nvPr>
        </p:nvSpPr>
        <p:spPr>
          <a:xfrm>
            <a:off x="8610600" y="6416679"/>
            <a:ext cx="457200" cy="365125"/>
          </a:xfrm>
        </p:spPr>
        <p:txBody>
          <a:bodyPr/>
          <a:lstStyle/>
          <a:p>
            <a:fld id="{AA6609B8-1C18-4083-9988-A5F5F3686A15}" type="slidenum">
              <a:rPr lang="en-US" smtClean="0"/>
              <a:pPr/>
              <a:t>41</a:t>
            </a:fld>
            <a:endParaRPr lang="en-US" dirty="0"/>
          </a:p>
        </p:txBody>
      </p:sp>
    </p:spTree>
    <p:extLst>
      <p:ext uri="{BB962C8B-B14F-4D97-AF65-F5344CB8AC3E}">
        <p14:creationId xmlns:p14="http://schemas.microsoft.com/office/powerpoint/2010/main" val="43006661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Data model extension: named formula</a:t>
            </a:r>
          </a:p>
        </p:txBody>
      </p:sp>
      <p:pic>
        <p:nvPicPr>
          <p:cNvPr id="10" name="Picture 9"/>
          <p:cNvPicPr>
            <a:picLocks noChangeAspect="1"/>
          </p:cNvPicPr>
          <p:nvPr/>
        </p:nvPicPr>
        <p:blipFill>
          <a:blip r:embed="rId2"/>
          <a:stretch>
            <a:fillRect/>
          </a:stretch>
        </p:blipFill>
        <p:spPr>
          <a:xfrm>
            <a:off x="185843" y="1043952"/>
            <a:ext cx="8805757" cy="1773125"/>
          </a:xfrm>
          <a:prstGeom prst="rect">
            <a:avLst/>
          </a:prstGeom>
          <a:ln>
            <a:solidFill>
              <a:schemeClr val="accent1"/>
            </a:solidFill>
          </a:ln>
        </p:spPr>
      </p:pic>
      <p:sp>
        <p:nvSpPr>
          <p:cNvPr id="8" name="Footer Placeholder 3">
            <a:extLst>
              <a:ext uri="{FF2B5EF4-FFF2-40B4-BE49-F238E27FC236}">
                <a16:creationId xmlns:a16="http://schemas.microsoft.com/office/drawing/2014/main" xmlns="" id="{4EF1CFD9-EA17-4994-ACE0-3367645F33EA}"/>
              </a:ext>
            </a:extLst>
          </p:cNvPr>
          <p:cNvSpPr>
            <a:spLocks noGrp="1"/>
          </p:cNvSpPr>
          <p:nvPr>
            <p:ph type="ftr" sz="quarter" idx="11"/>
          </p:nvPr>
        </p:nvSpPr>
        <p:spPr>
          <a:xfrm>
            <a:off x="5638800" y="6416679"/>
            <a:ext cx="2895600" cy="365125"/>
          </a:xfrm>
        </p:spPr>
        <p:txBody>
          <a:bodyPr/>
          <a:lstStyle/>
          <a:p>
            <a:r>
              <a:rPr lang="en-US" dirty="0"/>
              <a:t>© 2018 </a:t>
            </a:r>
            <a:r>
              <a:rPr lang="en-US" dirty="0" err="1"/>
              <a:t>Planisware</a:t>
            </a:r>
            <a:endParaRPr lang="en-US" dirty="0"/>
          </a:p>
        </p:txBody>
      </p:sp>
      <p:sp>
        <p:nvSpPr>
          <p:cNvPr id="9" name="Slide Number Placeholder 4">
            <a:extLst>
              <a:ext uri="{FF2B5EF4-FFF2-40B4-BE49-F238E27FC236}">
                <a16:creationId xmlns:a16="http://schemas.microsoft.com/office/drawing/2014/main" xmlns="" id="{A1BFDB79-108D-4701-8239-317C3C41EF35}"/>
              </a:ext>
            </a:extLst>
          </p:cNvPr>
          <p:cNvSpPr>
            <a:spLocks noGrp="1"/>
          </p:cNvSpPr>
          <p:nvPr>
            <p:ph type="sldNum" sz="quarter" idx="12"/>
          </p:nvPr>
        </p:nvSpPr>
        <p:spPr>
          <a:xfrm>
            <a:off x="8610600" y="6416679"/>
            <a:ext cx="457200" cy="365125"/>
          </a:xfrm>
        </p:spPr>
        <p:txBody>
          <a:bodyPr/>
          <a:lstStyle/>
          <a:p>
            <a:fld id="{AA6609B8-1C18-4083-9988-A5F5F3686A15}" type="slidenum">
              <a:rPr lang="en-US" smtClean="0"/>
              <a:pPr/>
              <a:t>42</a:t>
            </a:fld>
            <a:endParaRPr lang="en-US" dirty="0"/>
          </a:p>
        </p:txBody>
      </p:sp>
    </p:spTree>
    <p:extLst>
      <p:ext uri="{BB962C8B-B14F-4D97-AF65-F5344CB8AC3E}">
        <p14:creationId xmlns:p14="http://schemas.microsoft.com/office/powerpoint/2010/main" val="367610389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noProof="0" dirty="0"/>
              <a:t>Exercise</a:t>
            </a:r>
          </a:p>
        </p:txBody>
      </p:sp>
      <p:sp>
        <p:nvSpPr>
          <p:cNvPr id="5" name="ZoneTexte 4"/>
          <p:cNvSpPr txBox="1"/>
          <p:nvPr/>
        </p:nvSpPr>
        <p:spPr>
          <a:xfrm>
            <a:off x="306000" y="1219200"/>
            <a:ext cx="8609400" cy="3477875"/>
          </a:xfrm>
          <a:prstGeom prst="rect">
            <a:avLst/>
          </a:prstGeom>
          <a:noFill/>
        </p:spPr>
        <p:txBody>
          <a:bodyPr wrap="square" rtlCol="0">
            <a:spAutoFit/>
          </a:bodyPr>
          <a:lstStyle/>
          <a:p>
            <a:r>
              <a:rPr lang="en-US" sz="2000" dirty="0"/>
              <a:t>Create a new user attribute and use a named formula to calculate its value:</a:t>
            </a:r>
          </a:p>
          <a:p>
            <a:pPr marL="342900" indent="-342900">
              <a:buFont typeface="Arial" panose="020B0604020202020204" pitchFamily="34" charset="0"/>
              <a:buChar char="•"/>
            </a:pPr>
            <a:r>
              <a:rPr lang="en-US" sz="2000" dirty="0"/>
              <a:t>Name = XX_UA_S_DIFFICULTY_FACTOR</a:t>
            </a:r>
          </a:p>
          <a:p>
            <a:pPr marL="342900" indent="-342900">
              <a:buFont typeface="Arial" panose="020B0604020202020204" pitchFamily="34" charset="0"/>
              <a:buChar char="•"/>
            </a:pPr>
            <a:r>
              <a:rPr lang="en-US" sz="2000" dirty="0"/>
              <a:t>Label = XX Difficulty factor</a:t>
            </a:r>
          </a:p>
          <a:p>
            <a:pPr marL="342900" indent="-342900">
              <a:buFont typeface="Arial" panose="020B0604020202020204" pitchFamily="34" charset="0"/>
              <a:buChar char="•"/>
            </a:pPr>
            <a:r>
              <a:rPr lang="en-US" sz="2000" dirty="0"/>
              <a:t>Type = XX_DIFFICULTY_LEVEL</a:t>
            </a:r>
          </a:p>
          <a:p>
            <a:pPr marL="342900" indent="-342900">
              <a:buFont typeface="Arial" panose="020B0604020202020204" pitchFamily="34" charset="0"/>
              <a:buChar char="•"/>
            </a:pPr>
            <a:r>
              <a:rPr lang="en-US" sz="2000" dirty="0"/>
              <a:t>Computation formula = </a:t>
            </a:r>
          </a:p>
          <a:p>
            <a:endParaRPr lang="en-US" sz="2000" dirty="0"/>
          </a:p>
          <a:p>
            <a:r>
              <a:rPr lang="en-US" sz="2000" dirty="0"/>
              <a:t>IF XX_DIFFICULTY_LEVEL = "Low" THEN 1 ELSE IF XX_DIFFICULTY_LEVEL = "Medium" THEN 2 ELSE 3 FI </a:t>
            </a:r>
            <a:r>
              <a:rPr lang="en-US" sz="2000" dirty="0" err="1"/>
              <a:t>FI</a:t>
            </a:r>
            <a:endParaRPr lang="en-US" sz="2000" dirty="0"/>
          </a:p>
          <a:p>
            <a:endParaRPr lang="en-US" sz="2000" dirty="0"/>
          </a:p>
          <a:p>
            <a:r>
              <a:rPr lang="en-US" sz="2000" dirty="0"/>
              <a:t>Test the attribute and possible values dropdown from the Project module</a:t>
            </a:r>
          </a:p>
          <a:p>
            <a:pPr marL="342900" indent="-342900">
              <a:buFont typeface="Arial" panose="020B0604020202020204" pitchFamily="34" charset="0"/>
              <a:buChar char="•"/>
            </a:pPr>
            <a:endParaRPr lang="en-US" sz="2000" dirty="0"/>
          </a:p>
        </p:txBody>
      </p:sp>
      <p:sp>
        <p:nvSpPr>
          <p:cNvPr id="6" name="Footer Placeholder 3">
            <a:extLst>
              <a:ext uri="{FF2B5EF4-FFF2-40B4-BE49-F238E27FC236}">
                <a16:creationId xmlns:a16="http://schemas.microsoft.com/office/drawing/2014/main" xmlns="" id="{02ECB808-5079-4F3E-8B3A-C7D4C07B1586}"/>
              </a:ext>
            </a:extLst>
          </p:cNvPr>
          <p:cNvSpPr>
            <a:spLocks noGrp="1"/>
          </p:cNvSpPr>
          <p:nvPr>
            <p:ph type="ftr" sz="quarter" idx="11"/>
          </p:nvPr>
        </p:nvSpPr>
        <p:spPr>
          <a:xfrm>
            <a:off x="5638800" y="6416679"/>
            <a:ext cx="2895600" cy="365125"/>
          </a:xfrm>
        </p:spPr>
        <p:txBody>
          <a:bodyPr/>
          <a:lstStyle/>
          <a:p>
            <a:r>
              <a:rPr lang="en-US" dirty="0"/>
              <a:t>© 2018 </a:t>
            </a:r>
            <a:r>
              <a:rPr lang="en-US" dirty="0" err="1"/>
              <a:t>Planisware</a:t>
            </a:r>
            <a:endParaRPr lang="en-US" dirty="0"/>
          </a:p>
        </p:txBody>
      </p:sp>
      <p:sp>
        <p:nvSpPr>
          <p:cNvPr id="7" name="Slide Number Placeholder 4">
            <a:extLst>
              <a:ext uri="{FF2B5EF4-FFF2-40B4-BE49-F238E27FC236}">
                <a16:creationId xmlns:a16="http://schemas.microsoft.com/office/drawing/2014/main" xmlns="" id="{5F0CBC00-F65A-49A8-B335-F482F13FB900}"/>
              </a:ext>
            </a:extLst>
          </p:cNvPr>
          <p:cNvSpPr>
            <a:spLocks noGrp="1"/>
          </p:cNvSpPr>
          <p:nvPr>
            <p:ph type="sldNum" sz="quarter" idx="12"/>
          </p:nvPr>
        </p:nvSpPr>
        <p:spPr>
          <a:xfrm>
            <a:off x="8610600" y="6416679"/>
            <a:ext cx="457200" cy="365125"/>
          </a:xfrm>
        </p:spPr>
        <p:txBody>
          <a:bodyPr/>
          <a:lstStyle/>
          <a:p>
            <a:fld id="{AA6609B8-1C18-4083-9988-A5F5F3686A15}" type="slidenum">
              <a:rPr lang="en-US" smtClean="0"/>
              <a:pPr/>
              <a:t>43</a:t>
            </a:fld>
            <a:endParaRPr lang="en-US" dirty="0"/>
          </a:p>
        </p:txBody>
      </p:sp>
    </p:spTree>
    <p:extLst>
      <p:ext uri="{BB962C8B-B14F-4D97-AF65-F5344CB8AC3E}">
        <p14:creationId xmlns:p14="http://schemas.microsoft.com/office/powerpoint/2010/main" val="216088269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noProof="0" dirty="0"/>
              <a:t>Demo</a:t>
            </a:r>
          </a:p>
        </p:txBody>
      </p:sp>
      <p:sp>
        <p:nvSpPr>
          <p:cNvPr id="5" name="ZoneTexte 4"/>
          <p:cNvSpPr txBox="1"/>
          <p:nvPr/>
        </p:nvSpPr>
        <p:spPr>
          <a:xfrm>
            <a:off x="306000" y="1219200"/>
            <a:ext cx="8609400" cy="3477875"/>
          </a:xfrm>
          <a:prstGeom prst="rect">
            <a:avLst/>
          </a:prstGeom>
          <a:noFill/>
        </p:spPr>
        <p:txBody>
          <a:bodyPr wrap="square" rtlCol="0">
            <a:spAutoFit/>
          </a:bodyPr>
          <a:lstStyle/>
          <a:p>
            <a:r>
              <a:rPr lang="en-US" sz="2000" b="1" dirty="0"/>
              <a:t>name formula common tasks</a:t>
            </a:r>
          </a:p>
          <a:p>
            <a:r>
              <a:rPr lang="en-US" sz="2000" dirty="0"/>
              <a:t>    equality</a:t>
            </a:r>
          </a:p>
          <a:p>
            <a:r>
              <a:rPr lang="en-US" sz="2000" dirty="0"/>
              <a:t>    non equality &lt;&gt;</a:t>
            </a:r>
          </a:p>
          <a:p>
            <a:r>
              <a:rPr lang="en-US" sz="2000" dirty="0"/>
              <a:t>   </a:t>
            </a:r>
          </a:p>
          <a:p>
            <a:r>
              <a:rPr lang="en-US" sz="2000" dirty="0"/>
              <a:t>    </a:t>
            </a:r>
            <a:r>
              <a:rPr lang="en-US" sz="2000" dirty="0" err="1"/>
              <a:t>concat</a:t>
            </a:r>
            <a:r>
              <a:rPr lang="en-US" sz="2000" dirty="0"/>
              <a:t> string (+) </a:t>
            </a:r>
          </a:p>
          <a:p>
            <a:r>
              <a:rPr lang="en-US" sz="2000" dirty="0"/>
              <a:t>    .</a:t>
            </a:r>
          </a:p>
          <a:p>
            <a:r>
              <a:rPr lang="en-US" sz="2000" dirty="0"/>
              <a:t>    from("")</a:t>
            </a:r>
          </a:p>
          <a:p>
            <a:r>
              <a:rPr lang="en-US" sz="2000" dirty="0"/>
              <a:t>    AND , OR</a:t>
            </a:r>
          </a:p>
          <a:p>
            <a:r>
              <a:rPr lang="en-US" sz="2000" dirty="0"/>
              <a:t>    &gt;, &lt; </a:t>
            </a:r>
          </a:p>
          <a:p>
            <a:r>
              <a:rPr lang="en-US" sz="2000" dirty="0"/>
              <a:t>    DATE_OF_THE_DAY</a:t>
            </a:r>
          </a:p>
          <a:p>
            <a:r>
              <a:rPr lang="en-US" sz="2000" dirty="0"/>
              <a:t>    using the relations part of the builder</a:t>
            </a:r>
          </a:p>
        </p:txBody>
      </p:sp>
      <p:sp>
        <p:nvSpPr>
          <p:cNvPr id="6" name="Footer Placeholder 3">
            <a:extLst>
              <a:ext uri="{FF2B5EF4-FFF2-40B4-BE49-F238E27FC236}">
                <a16:creationId xmlns:a16="http://schemas.microsoft.com/office/drawing/2014/main" xmlns="" id="{7439A139-73C0-4452-9C53-B4F9A3E17142}"/>
              </a:ext>
            </a:extLst>
          </p:cNvPr>
          <p:cNvSpPr>
            <a:spLocks noGrp="1"/>
          </p:cNvSpPr>
          <p:nvPr>
            <p:ph type="ftr" sz="quarter" idx="11"/>
          </p:nvPr>
        </p:nvSpPr>
        <p:spPr>
          <a:xfrm>
            <a:off x="5638800" y="6416679"/>
            <a:ext cx="2895600" cy="365125"/>
          </a:xfrm>
        </p:spPr>
        <p:txBody>
          <a:bodyPr/>
          <a:lstStyle/>
          <a:p>
            <a:r>
              <a:rPr lang="en-US" dirty="0"/>
              <a:t>© 2018 </a:t>
            </a:r>
            <a:r>
              <a:rPr lang="en-US" dirty="0" err="1"/>
              <a:t>Planisware</a:t>
            </a:r>
            <a:endParaRPr lang="en-US" dirty="0"/>
          </a:p>
        </p:txBody>
      </p:sp>
      <p:sp>
        <p:nvSpPr>
          <p:cNvPr id="7" name="Slide Number Placeholder 4">
            <a:extLst>
              <a:ext uri="{FF2B5EF4-FFF2-40B4-BE49-F238E27FC236}">
                <a16:creationId xmlns:a16="http://schemas.microsoft.com/office/drawing/2014/main" xmlns="" id="{E6BC0E5C-3393-4EE1-B8A5-914F6E0E7BB4}"/>
              </a:ext>
            </a:extLst>
          </p:cNvPr>
          <p:cNvSpPr>
            <a:spLocks noGrp="1"/>
          </p:cNvSpPr>
          <p:nvPr>
            <p:ph type="sldNum" sz="quarter" idx="12"/>
          </p:nvPr>
        </p:nvSpPr>
        <p:spPr>
          <a:xfrm>
            <a:off x="8610600" y="6416679"/>
            <a:ext cx="457200" cy="365125"/>
          </a:xfrm>
        </p:spPr>
        <p:txBody>
          <a:bodyPr/>
          <a:lstStyle/>
          <a:p>
            <a:fld id="{AA6609B8-1C18-4083-9988-A5F5F3686A15}" type="slidenum">
              <a:rPr lang="en-US" smtClean="0"/>
              <a:pPr/>
              <a:t>44</a:t>
            </a:fld>
            <a:endParaRPr lang="en-US" dirty="0"/>
          </a:p>
        </p:txBody>
      </p:sp>
    </p:spTree>
    <p:extLst>
      <p:ext uri="{BB962C8B-B14F-4D97-AF65-F5344CB8AC3E}">
        <p14:creationId xmlns:p14="http://schemas.microsoft.com/office/powerpoint/2010/main" val="134286629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30960"/>
            <a:ext cx="8839200" cy="914400"/>
          </a:xfrm>
        </p:spPr>
        <p:txBody>
          <a:bodyPr/>
          <a:lstStyle/>
          <a:p>
            <a:r>
              <a:rPr lang="en-US" noProof="0" dirty="0"/>
              <a:t>User Attributes - </a:t>
            </a:r>
            <a:r>
              <a:rPr lang="en-US" noProof="0" dirty="0" err="1"/>
              <a:t>Hyperdoc</a:t>
            </a:r>
            <a:endParaRPr lang="en-US" noProof="0" dirty="0"/>
          </a:p>
        </p:txBody>
      </p:sp>
      <p:sp>
        <p:nvSpPr>
          <p:cNvPr id="3" name="Rectangle: Rounded Corners 2"/>
          <p:cNvSpPr/>
          <p:nvPr/>
        </p:nvSpPr>
        <p:spPr>
          <a:xfrm>
            <a:off x="975360" y="1411120"/>
            <a:ext cx="8092440" cy="1506648"/>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solidFill>
              </a:rPr>
              <a:t>Our Data Model is expanding so much! How are end users expected to know details about each of our attributes? Is there any way to help guide and teach end user about user attributes we create? Lets take the last Project Priority Score for example. Can we explain to end users how it is calculated?</a:t>
            </a:r>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91440" y="1726100"/>
            <a:ext cx="883920" cy="883920"/>
          </a:xfrm>
          <a:prstGeom prst="ellipse">
            <a:avLst/>
          </a:prstGeom>
          <a:ln w="63500" cap="rnd">
            <a:solidFill>
              <a:schemeClr val="accent1"/>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0" y="887900"/>
            <a:ext cx="3058160" cy="523220"/>
          </a:xfrm>
          <a:prstGeom prst="rect">
            <a:avLst/>
          </a:prstGeom>
          <a:noFill/>
        </p:spPr>
        <p:txBody>
          <a:bodyPr wrap="square" rtlCol="0">
            <a:spAutoFit/>
          </a:bodyPr>
          <a:lstStyle/>
          <a:p>
            <a:r>
              <a:rPr lang="en-US" sz="2800" b="1" dirty="0">
                <a:solidFill>
                  <a:schemeClr val="tx2"/>
                </a:solidFill>
              </a:rPr>
              <a:t>Scenario</a:t>
            </a:r>
          </a:p>
        </p:txBody>
      </p:sp>
      <p:sp>
        <p:nvSpPr>
          <p:cNvPr id="8" name="Footer Placeholder 3">
            <a:extLst>
              <a:ext uri="{FF2B5EF4-FFF2-40B4-BE49-F238E27FC236}">
                <a16:creationId xmlns:a16="http://schemas.microsoft.com/office/drawing/2014/main" xmlns="" id="{8CF61AA2-6C21-4A01-8DE2-89E956F20258}"/>
              </a:ext>
            </a:extLst>
          </p:cNvPr>
          <p:cNvSpPr>
            <a:spLocks noGrp="1"/>
          </p:cNvSpPr>
          <p:nvPr>
            <p:ph type="ftr" sz="quarter" idx="11"/>
          </p:nvPr>
        </p:nvSpPr>
        <p:spPr>
          <a:xfrm>
            <a:off x="5638800" y="6416679"/>
            <a:ext cx="2895600" cy="365125"/>
          </a:xfrm>
        </p:spPr>
        <p:txBody>
          <a:bodyPr/>
          <a:lstStyle/>
          <a:p>
            <a:r>
              <a:rPr lang="en-US" dirty="0"/>
              <a:t>© 2018 </a:t>
            </a:r>
            <a:r>
              <a:rPr lang="en-US" dirty="0" err="1"/>
              <a:t>Planisware</a:t>
            </a:r>
            <a:endParaRPr lang="en-US" dirty="0"/>
          </a:p>
        </p:txBody>
      </p:sp>
      <p:sp>
        <p:nvSpPr>
          <p:cNvPr id="9" name="Slide Number Placeholder 4">
            <a:extLst>
              <a:ext uri="{FF2B5EF4-FFF2-40B4-BE49-F238E27FC236}">
                <a16:creationId xmlns:a16="http://schemas.microsoft.com/office/drawing/2014/main" xmlns="" id="{4B36B361-DECE-4580-8C4A-88BF578DA0A5}"/>
              </a:ext>
            </a:extLst>
          </p:cNvPr>
          <p:cNvSpPr>
            <a:spLocks noGrp="1"/>
          </p:cNvSpPr>
          <p:nvPr>
            <p:ph type="sldNum" sz="quarter" idx="12"/>
          </p:nvPr>
        </p:nvSpPr>
        <p:spPr>
          <a:xfrm>
            <a:off x="8610600" y="6416679"/>
            <a:ext cx="457200" cy="365125"/>
          </a:xfrm>
        </p:spPr>
        <p:txBody>
          <a:bodyPr/>
          <a:lstStyle/>
          <a:p>
            <a:fld id="{AA6609B8-1C18-4083-9988-A5F5F3686A15}" type="slidenum">
              <a:rPr lang="en-US" smtClean="0"/>
              <a:pPr/>
              <a:t>45</a:t>
            </a:fld>
            <a:endParaRPr lang="en-US" dirty="0"/>
          </a:p>
        </p:txBody>
      </p:sp>
    </p:spTree>
    <p:extLst>
      <p:ext uri="{BB962C8B-B14F-4D97-AF65-F5344CB8AC3E}">
        <p14:creationId xmlns:p14="http://schemas.microsoft.com/office/powerpoint/2010/main" val="329505202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30960"/>
            <a:ext cx="8839200" cy="914400"/>
          </a:xfrm>
        </p:spPr>
        <p:txBody>
          <a:bodyPr/>
          <a:lstStyle/>
          <a:p>
            <a:r>
              <a:rPr lang="en-US" noProof="0" dirty="0"/>
              <a:t>User Attributes - </a:t>
            </a:r>
            <a:r>
              <a:rPr lang="en-US" noProof="0" dirty="0" err="1"/>
              <a:t>Hyperdoc</a:t>
            </a:r>
            <a:endParaRPr lang="en-US" noProof="0" dirty="0"/>
          </a:p>
        </p:txBody>
      </p:sp>
      <p:sp>
        <p:nvSpPr>
          <p:cNvPr id="3" name="Rectangle: Rounded Corners 2"/>
          <p:cNvSpPr/>
          <p:nvPr/>
        </p:nvSpPr>
        <p:spPr>
          <a:xfrm>
            <a:off x="975360" y="1411120"/>
            <a:ext cx="8092440" cy="1506648"/>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solidFill>
              </a:rPr>
              <a:t>Our Data Model is expanding so much! How are end users expected to know details about each of our attributes? Is there any way to help guide and teach end user about user attributes we create? Lets take the last </a:t>
            </a:r>
            <a:r>
              <a:rPr lang="en-US" b="1" dirty="0">
                <a:solidFill>
                  <a:schemeClr val="accent1"/>
                </a:solidFill>
              </a:rPr>
              <a:t>Project Priority </a:t>
            </a:r>
            <a:r>
              <a:rPr lang="en-US" dirty="0">
                <a:solidFill>
                  <a:schemeClr val="accent1"/>
                </a:solidFill>
              </a:rPr>
              <a:t>Score for example. </a:t>
            </a:r>
            <a:r>
              <a:rPr lang="en-US" b="1" dirty="0">
                <a:solidFill>
                  <a:schemeClr val="accent1"/>
                </a:solidFill>
              </a:rPr>
              <a:t>Can we explain to end users how it is calculated</a:t>
            </a:r>
            <a:r>
              <a:rPr lang="en-US" dirty="0">
                <a:solidFill>
                  <a:schemeClr val="accent1"/>
                </a:solidFill>
              </a:rPr>
              <a:t>?</a:t>
            </a:r>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91440" y="1726100"/>
            <a:ext cx="883920" cy="883920"/>
          </a:xfrm>
          <a:prstGeom prst="ellipse">
            <a:avLst/>
          </a:prstGeom>
          <a:ln w="63500" cap="rnd">
            <a:solidFill>
              <a:schemeClr val="accent1"/>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0" y="887900"/>
            <a:ext cx="3058160" cy="523220"/>
          </a:xfrm>
          <a:prstGeom prst="rect">
            <a:avLst/>
          </a:prstGeom>
          <a:noFill/>
        </p:spPr>
        <p:txBody>
          <a:bodyPr wrap="square" rtlCol="0">
            <a:spAutoFit/>
          </a:bodyPr>
          <a:lstStyle/>
          <a:p>
            <a:r>
              <a:rPr lang="en-US" sz="2800" b="1" dirty="0">
                <a:solidFill>
                  <a:schemeClr val="tx2"/>
                </a:solidFill>
              </a:rPr>
              <a:t>Scenario</a:t>
            </a:r>
          </a:p>
        </p:txBody>
      </p:sp>
      <p:sp>
        <p:nvSpPr>
          <p:cNvPr id="8" name="Rectangle: Rounded Corners 7"/>
          <p:cNvSpPr/>
          <p:nvPr/>
        </p:nvSpPr>
        <p:spPr>
          <a:xfrm>
            <a:off x="91440" y="3427822"/>
            <a:ext cx="8976360" cy="2975692"/>
          </a:xfrm>
          <a:prstGeom prst="roundRect">
            <a:avLst/>
          </a:prstGeom>
        </p:spPr>
        <p:style>
          <a:lnRef idx="2">
            <a:schemeClr val="accent4"/>
          </a:lnRef>
          <a:fillRef idx="1">
            <a:schemeClr val="lt1"/>
          </a:fillRef>
          <a:effectRef idx="0">
            <a:schemeClr val="accent4"/>
          </a:effectRef>
          <a:fontRef idx="minor">
            <a:schemeClr val="dk1"/>
          </a:fontRef>
        </p:style>
        <p:txBody>
          <a:bodyPr rtlCol="0" anchor="t"/>
          <a:lstStyle/>
          <a:p>
            <a:r>
              <a:rPr lang="en-GB" b="1" dirty="0">
                <a:solidFill>
                  <a:schemeClr val="accent4"/>
                </a:solidFill>
              </a:rPr>
              <a:t>	</a:t>
            </a:r>
            <a:r>
              <a:rPr lang="en-US" dirty="0" err="1">
                <a:solidFill>
                  <a:schemeClr val="accent4"/>
                </a:solidFill>
              </a:rPr>
              <a:t>Hyperdoc</a:t>
            </a:r>
            <a:r>
              <a:rPr lang="en-US" dirty="0">
                <a:solidFill>
                  <a:schemeClr val="accent4"/>
                </a:solidFill>
              </a:rPr>
              <a:t> is a new feature within Planisware to allow admins help end users know more about their data. This new feature allows end users hover over attributes to get more insight on attributes as determined by the system admin. </a:t>
            </a:r>
            <a:endParaRPr lang="en-GB" b="1" dirty="0">
              <a:solidFill>
                <a:schemeClr val="accent4"/>
              </a:solidFill>
            </a:endParaRPr>
          </a:p>
          <a:p>
            <a:r>
              <a:rPr lang="en-GB" dirty="0">
                <a:solidFill>
                  <a:schemeClr val="accent4"/>
                </a:solidFill>
              </a:rPr>
              <a:t>	First you need to know: </a:t>
            </a:r>
            <a:br>
              <a:rPr lang="en-GB" dirty="0">
                <a:solidFill>
                  <a:schemeClr val="accent4"/>
                </a:solidFill>
              </a:rPr>
            </a:br>
            <a:r>
              <a:rPr lang="en-GB" dirty="0">
                <a:solidFill>
                  <a:schemeClr val="accent4"/>
                </a:solidFill>
              </a:rPr>
              <a:t> 		1) The Attribute you wish to document</a:t>
            </a:r>
            <a:br>
              <a:rPr lang="en-GB" dirty="0">
                <a:solidFill>
                  <a:schemeClr val="accent4"/>
                </a:solidFill>
              </a:rPr>
            </a:br>
            <a:r>
              <a:rPr lang="en-GB" dirty="0">
                <a:solidFill>
                  <a:schemeClr val="accent4"/>
                </a:solidFill>
              </a:rPr>
              <a:t> 		2) What information you want to convey</a:t>
            </a:r>
            <a:endParaRPr lang="en-GB" b="1" dirty="0">
              <a:solidFill>
                <a:schemeClr val="accent4"/>
              </a:solidFill>
            </a:endParaRPr>
          </a:p>
        </p:txBody>
      </p:sp>
      <p:sp>
        <p:nvSpPr>
          <p:cNvPr id="9" name="TextBox 8"/>
          <p:cNvSpPr txBox="1"/>
          <p:nvPr/>
        </p:nvSpPr>
        <p:spPr>
          <a:xfrm>
            <a:off x="0" y="2917767"/>
            <a:ext cx="3058160" cy="523220"/>
          </a:xfrm>
          <a:prstGeom prst="rect">
            <a:avLst/>
          </a:prstGeom>
          <a:noFill/>
        </p:spPr>
        <p:txBody>
          <a:bodyPr wrap="square" rtlCol="0">
            <a:spAutoFit/>
          </a:bodyPr>
          <a:lstStyle/>
          <a:p>
            <a:r>
              <a:rPr lang="en-US" sz="2800" b="1" dirty="0">
                <a:solidFill>
                  <a:schemeClr val="accent4"/>
                </a:solidFill>
              </a:rPr>
              <a:t>Analysis</a:t>
            </a:r>
          </a:p>
        </p:txBody>
      </p:sp>
      <p:sp>
        <p:nvSpPr>
          <p:cNvPr id="7" name="Oval 6"/>
          <p:cNvSpPr/>
          <p:nvPr/>
        </p:nvSpPr>
        <p:spPr>
          <a:xfrm>
            <a:off x="7025114" y="2106272"/>
            <a:ext cx="245942" cy="26486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1" name="Oval 10"/>
          <p:cNvSpPr/>
          <p:nvPr/>
        </p:nvSpPr>
        <p:spPr>
          <a:xfrm>
            <a:off x="3273972" y="2420833"/>
            <a:ext cx="245942" cy="26486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2" name="Oval 11"/>
          <p:cNvSpPr/>
          <p:nvPr/>
        </p:nvSpPr>
        <p:spPr>
          <a:xfrm>
            <a:off x="2132548" y="4720609"/>
            <a:ext cx="245942" cy="26486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a:t>
            </a:r>
          </a:p>
        </p:txBody>
      </p:sp>
      <p:sp>
        <p:nvSpPr>
          <p:cNvPr id="13" name="Oval 12"/>
          <p:cNvSpPr/>
          <p:nvPr/>
        </p:nvSpPr>
        <p:spPr>
          <a:xfrm>
            <a:off x="2132548" y="5052322"/>
            <a:ext cx="245942" cy="26486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4" name="Footer Placeholder 3">
            <a:extLst>
              <a:ext uri="{FF2B5EF4-FFF2-40B4-BE49-F238E27FC236}">
                <a16:creationId xmlns:a16="http://schemas.microsoft.com/office/drawing/2014/main" xmlns="" id="{91326C49-A2C4-494F-889A-7217268682C1}"/>
              </a:ext>
            </a:extLst>
          </p:cNvPr>
          <p:cNvSpPr>
            <a:spLocks noGrp="1"/>
          </p:cNvSpPr>
          <p:nvPr>
            <p:ph type="ftr" sz="quarter" idx="11"/>
          </p:nvPr>
        </p:nvSpPr>
        <p:spPr>
          <a:xfrm>
            <a:off x="5638800" y="6416679"/>
            <a:ext cx="2895600" cy="365125"/>
          </a:xfrm>
        </p:spPr>
        <p:txBody>
          <a:bodyPr/>
          <a:lstStyle/>
          <a:p>
            <a:r>
              <a:rPr lang="en-US" dirty="0"/>
              <a:t>© 2018 </a:t>
            </a:r>
            <a:r>
              <a:rPr lang="en-US" dirty="0" err="1"/>
              <a:t>Planisware</a:t>
            </a:r>
            <a:endParaRPr lang="en-US" dirty="0"/>
          </a:p>
        </p:txBody>
      </p:sp>
      <p:sp>
        <p:nvSpPr>
          <p:cNvPr id="15" name="Slide Number Placeholder 4">
            <a:extLst>
              <a:ext uri="{FF2B5EF4-FFF2-40B4-BE49-F238E27FC236}">
                <a16:creationId xmlns:a16="http://schemas.microsoft.com/office/drawing/2014/main" xmlns="" id="{DAE1B3E5-A112-48DF-BE7A-4BB8A681D4F1}"/>
              </a:ext>
            </a:extLst>
          </p:cNvPr>
          <p:cNvSpPr>
            <a:spLocks noGrp="1"/>
          </p:cNvSpPr>
          <p:nvPr>
            <p:ph type="sldNum" sz="quarter" idx="12"/>
          </p:nvPr>
        </p:nvSpPr>
        <p:spPr>
          <a:xfrm>
            <a:off x="8610600" y="6416679"/>
            <a:ext cx="457200" cy="365125"/>
          </a:xfrm>
        </p:spPr>
        <p:txBody>
          <a:bodyPr/>
          <a:lstStyle/>
          <a:p>
            <a:fld id="{AA6609B8-1C18-4083-9988-A5F5F3686A15}" type="slidenum">
              <a:rPr lang="en-US" smtClean="0"/>
              <a:pPr/>
              <a:t>46</a:t>
            </a:fld>
            <a:endParaRPr lang="en-US" dirty="0"/>
          </a:p>
        </p:txBody>
      </p:sp>
    </p:spTree>
    <p:extLst>
      <p:ext uri="{BB962C8B-B14F-4D97-AF65-F5344CB8AC3E}">
        <p14:creationId xmlns:p14="http://schemas.microsoft.com/office/powerpoint/2010/main" val="213935090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Data model markup - </a:t>
            </a:r>
            <a:r>
              <a:rPr lang="en-US" noProof="0" dirty="0" err="1"/>
              <a:t>Hyperdoc</a:t>
            </a:r>
            <a:endParaRPr lang="en-US" noProof="0" dirty="0"/>
          </a:p>
        </p:txBody>
      </p:sp>
      <p:pic>
        <p:nvPicPr>
          <p:cNvPr id="3" name="Picture 2"/>
          <p:cNvPicPr>
            <a:picLocks noChangeAspect="1"/>
          </p:cNvPicPr>
          <p:nvPr/>
        </p:nvPicPr>
        <p:blipFill>
          <a:blip r:embed="rId2"/>
          <a:stretch>
            <a:fillRect/>
          </a:stretch>
        </p:blipFill>
        <p:spPr>
          <a:xfrm>
            <a:off x="309005" y="938183"/>
            <a:ext cx="8362030" cy="3631131"/>
          </a:xfrm>
          <a:prstGeom prst="rect">
            <a:avLst/>
          </a:prstGeom>
          <a:ln>
            <a:solidFill>
              <a:schemeClr val="accent1"/>
            </a:solidFill>
          </a:ln>
        </p:spPr>
      </p:pic>
      <p:sp>
        <p:nvSpPr>
          <p:cNvPr id="5" name="Oval 4"/>
          <p:cNvSpPr/>
          <p:nvPr/>
        </p:nvSpPr>
        <p:spPr>
          <a:xfrm>
            <a:off x="517109" y="2869325"/>
            <a:ext cx="296392" cy="24594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9" name="Oval 8"/>
          <p:cNvSpPr/>
          <p:nvPr/>
        </p:nvSpPr>
        <p:spPr>
          <a:xfrm>
            <a:off x="309005" y="4805328"/>
            <a:ext cx="245942" cy="26486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1" name="Oval 10"/>
          <p:cNvSpPr/>
          <p:nvPr/>
        </p:nvSpPr>
        <p:spPr>
          <a:xfrm>
            <a:off x="309005" y="5228135"/>
            <a:ext cx="245942" cy="26486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2" name="Oval 11"/>
          <p:cNvSpPr/>
          <p:nvPr/>
        </p:nvSpPr>
        <p:spPr>
          <a:xfrm>
            <a:off x="8364658" y="2869325"/>
            <a:ext cx="245942" cy="26486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4" name="Oval 13"/>
          <p:cNvSpPr/>
          <p:nvPr/>
        </p:nvSpPr>
        <p:spPr>
          <a:xfrm>
            <a:off x="4090890" y="2976937"/>
            <a:ext cx="245942" cy="26486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15" name="Oval 14"/>
          <p:cNvSpPr/>
          <p:nvPr/>
        </p:nvSpPr>
        <p:spPr>
          <a:xfrm>
            <a:off x="309005" y="5708576"/>
            <a:ext cx="245942" cy="26486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6" name="TextBox 5"/>
          <p:cNvSpPr txBox="1"/>
          <p:nvPr/>
        </p:nvSpPr>
        <p:spPr>
          <a:xfrm>
            <a:off x="201799" y="4700857"/>
            <a:ext cx="8637401" cy="1754326"/>
          </a:xfrm>
          <a:prstGeom prst="rect">
            <a:avLst/>
          </a:prstGeom>
          <a:noFill/>
        </p:spPr>
        <p:txBody>
          <a:bodyPr wrap="square" rtlCol="0">
            <a:spAutoFit/>
          </a:bodyPr>
          <a:lstStyle/>
          <a:p>
            <a:r>
              <a:rPr lang="en-US" dirty="0"/>
              <a:t>      Find the attribute you wish to document</a:t>
            </a:r>
          </a:p>
          <a:p>
            <a:endParaRPr lang="en-US" dirty="0"/>
          </a:p>
          <a:p>
            <a:r>
              <a:rPr lang="en-US" dirty="0"/>
              <a:t>      Click on the </a:t>
            </a:r>
            <a:r>
              <a:rPr lang="en-US" dirty="0" err="1"/>
              <a:t>Hyperdoc</a:t>
            </a:r>
            <a:r>
              <a:rPr lang="en-US" dirty="0"/>
              <a:t> button associated to the attribute</a:t>
            </a:r>
          </a:p>
          <a:p>
            <a:endParaRPr lang="en-US" dirty="0"/>
          </a:p>
          <a:p>
            <a:r>
              <a:rPr lang="en-US" dirty="0"/>
              <a:t>      Add in the bubble text any rich text information you would like to convey to end users</a:t>
            </a:r>
          </a:p>
        </p:txBody>
      </p:sp>
      <p:sp>
        <p:nvSpPr>
          <p:cNvPr id="17" name="Footer Placeholder 3">
            <a:extLst>
              <a:ext uri="{FF2B5EF4-FFF2-40B4-BE49-F238E27FC236}">
                <a16:creationId xmlns:a16="http://schemas.microsoft.com/office/drawing/2014/main" xmlns="" id="{41FAFEA5-D7D8-433C-9723-3A01BE205692}"/>
              </a:ext>
            </a:extLst>
          </p:cNvPr>
          <p:cNvSpPr>
            <a:spLocks noGrp="1"/>
          </p:cNvSpPr>
          <p:nvPr>
            <p:ph type="ftr" sz="quarter" idx="11"/>
          </p:nvPr>
        </p:nvSpPr>
        <p:spPr>
          <a:xfrm>
            <a:off x="5638800" y="6416679"/>
            <a:ext cx="2895600" cy="365125"/>
          </a:xfrm>
        </p:spPr>
        <p:txBody>
          <a:bodyPr/>
          <a:lstStyle/>
          <a:p>
            <a:r>
              <a:rPr lang="en-US" dirty="0"/>
              <a:t>© 2018 </a:t>
            </a:r>
            <a:r>
              <a:rPr lang="en-US" dirty="0" err="1"/>
              <a:t>Planisware</a:t>
            </a:r>
            <a:endParaRPr lang="en-US" dirty="0"/>
          </a:p>
        </p:txBody>
      </p:sp>
      <p:sp>
        <p:nvSpPr>
          <p:cNvPr id="18" name="Slide Number Placeholder 4">
            <a:extLst>
              <a:ext uri="{FF2B5EF4-FFF2-40B4-BE49-F238E27FC236}">
                <a16:creationId xmlns:a16="http://schemas.microsoft.com/office/drawing/2014/main" xmlns="" id="{FA7E73AD-F401-4D15-8AB9-6ABEBADF499B}"/>
              </a:ext>
            </a:extLst>
          </p:cNvPr>
          <p:cNvSpPr>
            <a:spLocks noGrp="1"/>
          </p:cNvSpPr>
          <p:nvPr>
            <p:ph type="sldNum" sz="quarter" idx="12"/>
          </p:nvPr>
        </p:nvSpPr>
        <p:spPr>
          <a:xfrm>
            <a:off x="8610600" y="6416679"/>
            <a:ext cx="457200" cy="365125"/>
          </a:xfrm>
        </p:spPr>
        <p:txBody>
          <a:bodyPr/>
          <a:lstStyle/>
          <a:p>
            <a:fld id="{AA6609B8-1C18-4083-9988-A5F5F3686A15}" type="slidenum">
              <a:rPr lang="en-US" smtClean="0"/>
              <a:pPr/>
              <a:t>47</a:t>
            </a:fld>
            <a:endParaRPr lang="en-US" dirty="0"/>
          </a:p>
        </p:txBody>
      </p:sp>
    </p:spTree>
    <p:extLst>
      <p:ext uri="{BB962C8B-B14F-4D97-AF65-F5344CB8AC3E}">
        <p14:creationId xmlns:p14="http://schemas.microsoft.com/office/powerpoint/2010/main" val="197728549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Data model markup - </a:t>
            </a:r>
            <a:r>
              <a:rPr lang="en-US" noProof="0" dirty="0" err="1"/>
              <a:t>Hyperdoc</a:t>
            </a:r>
            <a:endParaRPr lang="en-US" noProof="0" dirty="0"/>
          </a:p>
        </p:txBody>
      </p:sp>
      <p:pic>
        <p:nvPicPr>
          <p:cNvPr id="3" name="Picture 2"/>
          <p:cNvPicPr>
            <a:picLocks noChangeAspect="1"/>
          </p:cNvPicPr>
          <p:nvPr/>
        </p:nvPicPr>
        <p:blipFill>
          <a:blip r:embed="rId2"/>
          <a:stretch>
            <a:fillRect/>
          </a:stretch>
        </p:blipFill>
        <p:spPr>
          <a:xfrm>
            <a:off x="309005" y="938183"/>
            <a:ext cx="8362030" cy="3631131"/>
          </a:xfrm>
          <a:prstGeom prst="rect">
            <a:avLst/>
          </a:prstGeom>
          <a:ln>
            <a:solidFill>
              <a:schemeClr val="accent1"/>
            </a:solidFill>
          </a:ln>
        </p:spPr>
      </p:pic>
      <p:sp>
        <p:nvSpPr>
          <p:cNvPr id="5" name="Oval 4"/>
          <p:cNvSpPr/>
          <p:nvPr/>
        </p:nvSpPr>
        <p:spPr>
          <a:xfrm>
            <a:off x="517109" y="2869325"/>
            <a:ext cx="296392" cy="24594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9" name="Oval 8"/>
          <p:cNvSpPr/>
          <p:nvPr/>
        </p:nvSpPr>
        <p:spPr>
          <a:xfrm>
            <a:off x="309005" y="4805328"/>
            <a:ext cx="245942" cy="26486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1" name="Oval 10"/>
          <p:cNvSpPr/>
          <p:nvPr/>
        </p:nvSpPr>
        <p:spPr>
          <a:xfrm>
            <a:off x="309005" y="5228135"/>
            <a:ext cx="245942" cy="26486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2" name="Oval 11"/>
          <p:cNvSpPr/>
          <p:nvPr/>
        </p:nvSpPr>
        <p:spPr>
          <a:xfrm>
            <a:off x="8364658" y="2869325"/>
            <a:ext cx="245942" cy="26486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4" name="Oval 13"/>
          <p:cNvSpPr/>
          <p:nvPr/>
        </p:nvSpPr>
        <p:spPr>
          <a:xfrm>
            <a:off x="4071972" y="3241798"/>
            <a:ext cx="245942" cy="26486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15" name="Oval 14"/>
          <p:cNvSpPr/>
          <p:nvPr/>
        </p:nvSpPr>
        <p:spPr>
          <a:xfrm>
            <a:off x="309005" y="5708576"/>
            <a:ext cx="245942" cy="26486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6" name="TextBox 5"/>
          <p:cNvSpPr txBox="1"/>
          <p:nvPr/>
        </p:nvSpPr>
        <p:spPr>
          <a:xfrm>
            <a:off x="201799" y="4700857"/>
            <a:ext cx="8637401" cy="1754326"/>
          </a:xfrm>
          <a:prstGeom prst="rect">
            <a:avLst/>
          </a:prstGeom>
          <a:noFill/>
        </p:spPr>
        <p:txBody>
          <a:bodyPr wrap="square" rtlCol="0">
            <a:spAutoFit/>
          </a:bodyPr>
          <a:lstStyle/>
          <a:p>
            <a:r>
              <a:rPr lang="en-US" dirty="0"/>
              <a:t>      Find the attribute you wish to document</a:t>
            </a:r>
          </a:p>
          <a:p>
            <a:endParaRPr lang="en-US" dirty="0"/>
          </a:p>
          <a:p>
            <a:r>
              <a:rPr lang="en-US" dirty="0"/>
              <a:t>      Click on the </a:t>
            </a:r>
            <a:r>
              <a:rPr lang="en-US" dirty="0" err="1"/>
              <a:t>Hyperdoc</a:t>
            </a:r>
            <a:r>
              <a:rPr lang="en-US" dirty="0"/>
              <a:t> button associated to the attribute</a:t>
            </a:r>
          </a:p>
          <a:p>
            <a:endParaRPr lang="en-US" dirty="0"/>
          </a:p>
          <a:p>
            <a:r>
              <a:rPr lang="en-US" dirty="0"/>
              <a:t>      Add in the bubble text any rich text information you would like to convey to end users</a:t>
            </a:r>
          </a:p>
        </p:txBody>
      </p:sp>
      <p:sp>
        <p:nvSpPr>
          <p:cNvPr id="17" name="Footer Placeholder 3">
            <a:extLst>
              <a:ext uri="{FF2B5EF4-FFF2-40B4-BE49-F238E27FC236}">
                <a16:creationId xmlns:a16="http://schemas.microsoft.com/office/drawing/2014/main" xmlns="" id="{7DCA4D08-C486-426A-B837-3144BD0E5D3B}"/>
              </a:ext>
            </a:extLst>
          </p:cNvPr>
          <p:cNvSpPr>
            <a:spLocks noGrp="1"/>
          </p:cNvSpPr>
          <p:nvPr>
            <p:ph type="ftr" sz="quarter" idx="11"/>
          </p:nvPr>
        </p:nvSpPr>
        <p:spPr>
          <a:xfrm>
            <a:off x="5638800" y="6416679"/>
            <a:ext cx="2895600" cy="365125"/>
          </a:xfrm>
        </p:spPr>
        <p:txBody>
          <a:bodyPr/>
          <a:lstStyle/>
          <a:p>
            <a:r>
              <a:rPr lang="en-US" dirty="0"/>
              <a:t>© 2018 </a:t>
            </a:r>
            <a:r>
              <a:rPr lang="en-US" dirty="0" err="1"/>
              <a:t>Planisware</a:t>
            </a:r>
            <a:endParaRPr lang="en-US" dirty="0"/>
          </a:p>
        </p:txBody>
      </p:sp>
      <p:sp>
        <p:nvSpPr>
          <p:cNvPr id="18" name="Slide Number Placeholder 4">
            <a:extLst>
              <a:ext uri="{FF2B5EF4-FFF2-40B4-BE49-F238E27FC236}">
                <a16:creationId xmlns:a16="http://schemas.microsoft.com/office/drawing/2014/main" xmlns="" id="{A634DFC6-09D3-44D0-B636-A38635722040}"/>
              </a:ext>
            </a:extLst>
          </p:cNvPr>
          <p:cNvSpPr>
            <a:spLocks noGrp="1"/>
          </p:cNvSpPr>
          <p:nvPr>
            <p:ph type="sldNum" sz="quarter" idx="12"/>
          </p:nvPr>
        </p:nvSpPr>
        <p:spPr>
          <a:xfrm>
            <a:off x="8610600" y="6416679"/>
            <a:ext cx="457200" cy="365125"/>
          </a:xfrm>
        </p:spPr>
        <p:txBody>
          <a:bodyPr/>
          <a:lstStyle/>
          <a:p>
            <a:fld id="{AA6609B8-1C18-4083-9988-A5F5F3686A15}" type="slidenum">
              <a:rPr lang="en-US" smtClean="0"/>
              <a:pPr/>
              <a:t>48</a:t>
            </a:fld>
            <a:endParaRPr lang="en-US" dirty="0"/>
          </a:p>
        </p:txBody>
      </p:sp>
    </p:spTree>
    <p:extLst>
      <p:ext uri="{BB962C8B-B14F-4D97-AF65-F5344CB8AC3E}">
        <p14:creationId xmlns:p14="http://schemas.microsoft.com/office/powerpoint/2010/main" val="231433058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err="1"/>
              <a:t>Hyperdoc</a:t>
            </a:r>
            <a:endParaRPr lang="en-US" noProof="0" dirty="0"/>
          </a:p>
        </p:txBody>
      </p:sp>
      <p:pic>
        <p:nvPicPr>
          <p:cNvPr id="4" name="Content Placeholder 3"/>
          <p:cNvPicPr>
            <a:picLocks noGrp="1" noChangeAspect="1"/>
          </p:cNvPicPr>
          <p:nvPr>
            <p:ph idx="1"/>
          </p:nvPr>
        </p:nvPicPr>
        <p:blipFill>
          <a:blip r:embed="rId2"/>
          <a:stretch>
            <a:fillRect/>
          </a:stretch>
        </p:blipFill>
        <p:spPr>
          <a:xfrm>
            <a:off x="152400" y="1901671"/>
            <a:ext cx="8839200" cy="1787317"/>
          </a:xfrm>
          <a:prstGeom prst="rect">
            <a:avLst/>
          </a:prstGeom>
          <a:ln>
            <a:solidFill>
              <a:schemeClr val="accent6"/>
            </a:solidFill>
          </a:ln>
        </p:spPr>
      </p:pic>
      <p:sp>
        <p:nvSpPr>
          <p:cNvPr id="5" name="Footer Placeholder 3">
            <a:extLst>
              <a:ext uri="{FF2B5EF4-FFF2-40B4-BE49-F238E27FC236}">
                <a16:creationId xmlns:a16="http://schemas.microsoft.com/office/drawing/2014/main" xmlns="" id="{724DF289-E3E7-4BEE-B6BE-AF0529429845}"/>
              </a:ext>
            </a:extLst>
          </p:cNvPr>
          <p:cNvSpPr>
            <a:spLocks noGrp="1"/>
          </p:cNvSpPr>
          <p:nvPr>
            <p:ph type="ftr" sz="quarter" idx="11"/>
          </p:nvPr>
        </p:nvSpPr>
        <p:spPr>
          <a:xfrm>
            <a:off x="5638800" y="6416679"/>
            <a:ext cx="2895600" cy="365125"/>
          </a:xfrm>
        </p:spPr>
        <p:txBody>
          <a:bodyPr/>
          <a:lstStyle/>
          <a:p>
            <a:r>
              <a:rPr lang="en-US" dirty="0"/>
              <a:t>© 2018 </a:t>
            </a:r>
            <a:r>
              <a:rPr lang="en-US" dirty="0" err="1"/>
              <a:t>Planisware</a:t>
            </a:r>
            <a:endParaRPr lang="en-US" dirty="0"/>
          </a:p>
        </p:txBody>
      </p:sp>
      <p:sp>
        <p:nvSpPr>
          <p:cNvPr id="6" name="Slide Number Placeholder 4">
            <a:extLst>
              <a:ext uri="{FF2B5EF4-FFF2-40B4-BE49-F238E27FC236}">
                <a16:creationId xmlns:a16="http://schemas.microsoft.com/office/drawing/2014/main" xmlns="" id="{946AF1FB-17C3-458C-AFCB-71C4E9488BA0}"/>
              </a:ext>
            </a:extLst>
          </p:cNvPr>
          <p:cNvSpPr>
            <a:spLocks noGrp="1"/>
          </p:cNvSpPr>
          <p:nvPr>
            <p:ph type="sldNum" sz="quarter" idx="12"/>
          </p:nvPr>
        </p:nvSpPr>
        <p:spPr>
          <a:xfrm>
            <a:off x="8610600" y="6416679"/>
            <a:ext cx="457200" cy="365125"/>
          </a:xfrm>
        </p:spPr>
        <p:txBody>
          <a:bodyPr/>
          <a:lstStyle/>
          <a:p>
            <a:fld id="{AA6609B8-1C18-4083-9988-A5F5F3686A15}" type="slidenum">
              <a:rPr lang="en-US" smtClean="0"/>
              <a:pPr/>
              <a:t>49</a:t>
            </a:fld>
            <a:endParaRPr lang="en-US" dirty="0"/>
          </a:p>
        </p:txBody>
      </p:sp>
    </p:spTree>
    <p:extLst>
      <p:ext uri="{BB962C8B-B14F-4D97-AF65-F5344CB8AC3E}">
        <p14:creationId xmlns:p14="http://schemas.microsoft.com/office/powerpoint/2010/main" val="6056142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Introductions</a:t>
            </a:r>
            <a:endParaRPr lang="en-US" noProof="0" dirty="0"/>
          </a:p>
        </p:txBody>
      </p:sp>
      <p:sp>
        <p:nvSpPr>
          <p:cNvPr id="4" name="Footer Placeholder 3"/>
          <p:cNvSpPr>
            <a:spLocks noGrp="1"/>
          </p:cNvSpPr>
          <p:nvPr>
            <p:ph type="ftr" sz="quarter" idx="11"/>
          </p:nvPr>
        </p:nvSpPr>
        <p:spPr/>
        <p:txBody>
          <a:bodyPr/>
          <a:lstStyle/>
          <a:p>
            <a:r>
              <a:rPr lang="en-US" dirty="0"/>
              <a:t>© 2018 </a:t>
            </a:r>
            <a:r>
              <a:rPr lang="en-US" dirty="0" err="1"/>
              <a:t>Planisware</a:t>
            </a:r>
            <a:endParaRPr lang="en-US" dirty="0"/>
          </a:p>
        </p:txBody>
      </p:sp>
      <p:sp>
        <p:nvSpPr>
          <p:cNvPr id="5" name="Slide Number Placeholder 4"/>
          <p:cNvSpPr>
            <a:spLocks noGrp="1"/>
          </p:cNvSpPr>
          <p:nvPr>
            <p:ph type="sldNum" sz="quarter" idx="12"/>
          </p:nvPr>
        </p:nvSpPr>
        <p:spPr/>
        <p:txBody>
          <a:bodyPr/>
          <a:lstStyle/>
          <a:p>
            <a:fld id="{AA6609B8-1C18-4083-9988-A5F5F3686A15}" type="slidenum">
              <a:rPr lang="en-US" smtClean="0"/>
              <a:pPr/>
              <a:t>5</a:t>
            </a:fld>
            <a:endParaRPr lang="en-US"/>
          </a:p>
        </p:txBody>
      </p:sp>
      <p:sp>
        <p:nvSpPr>
          <p:cNvPr id="8" name="Content Placeholder 7">
            <a:extLst>
              <a:ext uri="{FF2B5EF4-FFF2-40B4-BE49-F238E27FC236}">
                <a16:creationId xmlns:a16="http://schemas.microsoft.com/office/drawing/2014/main" xmlns="" id="{CD302DDF-7904-4FAD-B40D-991868BE50C7}"/>
              </a:ext>
            </a:extLst>
          </p:cNvPr>
          <p:cNvSpPr>
            <a:spLocks noGrp="1"/>
          </p:cNvSpPr>
          <p:nvPr>
            <p:ph idx="1"/>
          </p:nvPr>
        </p:nvSpPr>
        <p:spPr>
          <a:xfrm>
            <a:off x="152400" y="810706"/>
            <a:ext cx="8839200" cy="5381446"/>
          </a:xfrm>
        </p:spPr>
        <p:txBody>
          <a:bodyPr>
            <a:normAutofit/>
          </a:bodyPr>
          <a:lstStyle/>
          <a:p>
            <a:pPr marL="0" indent="0">
              <a:buNone/>
            </a:pPr>
            <a:r>
              <a:rPr lang="en-US" dirty="0"/>
              <a:t>Name 1 Cool fact about your company</a:t>
            </a:r>
          </a:p>
          <a:p>
            <a:r>
              <a:rPr lang="en-US" dirty="0"/>
              <a:t>Planisware was spun out of Arianespace </a:t>
            </a:r>
          </a:p>
        </p:txBody>
      </p:sp>
      <p:pic>
        <p:nvPicPr>
          <p:cNvPr id="2" name="Picture 1">
            <a:extLst>
              <a:ext uri="{FF2B5EF4-FFF2-40B4-BE49-F238E27FC236}">
                <a16:creationId xmlns:a16="http://schemas.microsoft.com/office/drawing/2014/main" xmlns="" id="{8D46F779-4F67-400B-ABAE-AF3544B48DA0}"/>
              </a:ext>
            </a:extLst>
          </p:cNvPr>
          <p:cNvPicPr>
            <a:picLocks noChangeAspect="1"/>
          </p:cNvPicPr>
          <p:nvPr/>
        </p:nvPicPr>
        <p:blipFill>
          <a:blip r:embed="rId2"/>
          <a:stretch>
            <a:fillRect/>
          </a:stretch>
        </p:blipFill>
        <p:spPr>
          <a:xfrm>
            <a:off x="6522828" y="810706"/>
            <a:ext cx="2316372" cy="900300"/>
          </a:xfrm>
          <a:prstGeom prst="rect">
            <a:avLst/>
          </a:prstGeom>
        </p:spPr>
      </p:pic>
      <p:pic>
        <p:nvPicPr>
          <p:cNvPr id="3" name="Picture 2">
            <a:extLst>
              <a:ext uri="{FF2B5EF4-FFF2-40B4-BE49-F238E27FC236}">
                <a16:creationId xmlns:a16="http://schemas.microsoft.com/office/drawing/2014/main" xmlns="" id="{930F50AC-F90F-42D0-AB63-01680CDD6BE5}"/>
              </a:ext>
            </a:extLst>
          </p:cNvPr>
          <p:cNvPicPr>
            <a:picLocks noChangeAspect="1"/>
          </p:cNvPicPr>
          <p:nvPr/>
        </p:nvPicPr>
        <p:blipFill>
          <a:blip r:embed="rId3"/>
          <a:stretch>
            <a:fillRect/>
          </a:stretch>
        </p:blipFill>
        <p:spPr>
          <a:xfrm>
            <a:off x="1268053" y="1954387"/>
            <a:ext cx="6787298" cy="4539316"/>
          </a:xfrm>
          <a:prstGeom prst="rect">
            <a:avLst/>
          </a:prstGeom>
        </p:spPr>
      </p:pic>
      <p:pic>
        <p:nvPicPr>
          <p:cNvPr id="7" name="Picture 6">
            <a:extLst>
              <a:ext uri="{FF2B5EF4-FFF2-40B4-BE49-F238E27FC236}">
                <a16:creationId xmlns:a16="http://schemas.microsoft.com/office/drawing/2014/main" xmlns="" id="{56D1CF2C-962B-46DB-80FF-34FFD5B326EB}"/>
              </a:ext>
            </a:extLst>
          </p:cNvPr>
          <p:cNvPicPr>
            <a:picLocks noChangeAspect="1"/>
          </p:cNvPicPr>
          <p:nvPr/>
        </p:nvPicPr>
        <p:blipFill>
          <a:blip r:embed="rId4"/>
          <a:stretch>
            <a:fillRect/>
          </a:stretch>
        </p:blipFill>
        <p:spPr>
          <a:xfrm>
            <a:off x="3808429" y="2960015"/>
            <a:ext cx="1706546" cy="1111841"/>
          </a:xfrm>
          <a:prstGeom prst="rect">
            <a:avLst/>
          </a:prstGeom>
        </p:spPr>
      </p:pic>
    </p:spTree>
    <p:extLst>
      <p:ext uri="{BB962C8B-B14F-4D97-AF65-F5344CB8AC3E}">
        <p14:creationId xmlns:p14="http://schemas.microsoft.com/office/powerpoint/2010/main" val="325357813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30960"/>
            <a:ext cx="8839200" cy="914400"/>
          </a:xfrm>
        </p:spPr>
        <p:txBody>
          <a:bodyPr/>
          <a:lstStyle/>
          <a:p>
            <a:r>
              <a:rPr lang="en-US" noProof="0" dirty="0"/>
              <a:t>Attribute Settings </a:t>
            </a:r>
          </a:p>
        </p:txBody>
      </p:sp>
      <p:sp>
        <p:nvSpPr>
          <p:cNvPr id="3" name="Rectangle: Rounded Corners 2"/>
          <p:cNvSpPr/>
          <p:nvPr/>
        </p:nvSpPr>
        <p:spPr>
          <a:xfrm>
            <a:off x="975360" y="1411120"/>
            <a:ext cx="8092440" cy="1650942"/>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solidFill>
              </a:rPr>
              <a:t>Can we have more control over attributes? For example we do not want end users to be able to add sales information to their project tables. Also, our European counterparts are fed up with seeing some European milestone dates in the American Format. Lastly, we need to be able to set default values. For example a project’s default description should be “Please fill me out” so users do not forget to provide a description </a:t>
            </a:r>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91440" y="1726100"/>
            <a:ext cx="883920" cy="883920"/>
          </a:xfrm>
          <a:prstGeom prst="ellipse">
            <a:avLst/>
          </a:prstGeom>
          <a:ln w="63500" cap="rnd">
            <a:solidFill>
              <a:schemeClr val="accent1"/>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0" y="887900"/>
            <a:ext cx="3058160" cy="523220"/>
          </a:xfrm>
          <a:prstGeom prst="rect">
            <a:avLst/>
          </a:prstGeom>
          <a:noFill/>
        </p:spPr>
        <p:txBody>
          <a:bodyPr wrap="square" rtlCol="0">
            <a:spAutoFit/>
          </a:bodyPr>
          <a:lstStyle/>
          <a:p>
            <a:r>
              <a:rPr lang="en-US" sz="2800" b="1" dirty="0">
                <a:solidFill>
                  <a:schemeClr val="tx2"/>
                </a:solidFill>
              </a:rPr>
              <a:t>Scenario</a:t>
            </a:r>
          </a:p>
        </p:txBody>
      </p:sp>
      <p:sp>
        <p:nvSpPr>
          <p:cNvPr id="9" name="TextBox 8"/>
          <p:cNvSpPr txBox="1"/>
          <p:nvPr/>
        </p:nvSpPr>
        <p:spPr>
          <a:xfrm>
            <a:off x="0" y="2917767"/>
            <a:ext cx="3058160" cy="523220"/>
          </a:xfrm>
          <a:prstGeom prst="rect">
            <a:avLst/>
          </a:prstGeom>
          <a:noFill/>
        </p:spPr>
        <p:txBody>
          <a:bodyPr wrap="square" rtlCol="0">
            <a:spAutoFit/>
          </a:bodyPr>
          <a:lstStyle/>
          <a:p>
            <a:r>
              <a:rPr lang="en-US" sz="2800" b="1" dirty="0">
                <a:solidFill>
                  <a:schemeClr val="accent4"/>
                </a:solidFill>
              </a:rPr>
              <a:t>Analysis</a:t>
            </a:r>
          </a:p>
        </p:txBody>
      </p:sp>
      <p:sp>
        <p:nvSpPr>
          <p:cNvPr id="10" name="Footer Placeholder 3">
            <a:extLst>
              <a:ext uri="{FF2B5EF4-FFF2-40B4-BE49-F238E27FC236}">
                <a16:creationId xmlns:a16="http://schemas.microsoft.com/office/drawing/2014/main" xmlns="" id="{8316D4D2-88FC-42FB-8084-DAB1A6057BD0}"/>
              </a:ext>
            </a:extLst>
          </p:cNvPr>
          <p:cNvSpPr>
            <a:spLocks noGrp="1"/>
          </p:cNvSpPr>
          <p:nvPr>
            <p:ph type="ftr" sz="quarter" idx="11"/>
          </p:nvPr>
        </p:nvSpPr>
        <p:spPr>
          <a:xfrm>
            <a:off x="5638800" y="6416679"/>
            <a:ext cx="2895600" cy="365125"/>
          </a:xfrm>
        </p:spPr>
        <p:txBody>
          <a:bodyPr/>
          <a:lstStyle/>
          <a:p>
            <a:r>
              <a:rPr lang="en-US" dirty="0"/>
              <a:t>© 2018 </a:t>
            </a:r>
            <a:r>
              <a:rPr lang="en-US" dirty="0" err="1"/>
              <a:t>Planisware</a:t>
            </a:r>
            <a:endParaRPr lang="en-US" dirty="0"/>
          </a:p>
        </p:txBody>
      </p:sp>
      <p:sp>
        <p:nvSpPr>
          <p:cNvPr id="11" name="Slide Number Placeholder 4">
            <a:extLst>
              <a:ext uri="{FF2B5EF4-FFF2-40B4-BE49-F238E27FC236}">
                <a16:creationId xmlns:a16="http://schemas.microsoft.com/office/drawing/2014/main" xmlns="" id="{B03CDC1C-4E68-453B-B583-5CC2634E8478}"/>
              </a:ext>
            </a:extLst>
          </p:cNvPr>
          <p:cNvSpPr>
            <a:spLocks noGrp="1"/>
          </p:cNvSpPr>
          <p:nvPr>
            <p:ph type="sldNum" sz="quarter" idx="12"/>
          </p:nvPr>
        </p:nvSpPr>
        <p:spPr>
          <a:xfrm>
            <a:off x="8610600" y="6416679"/>
            <a:ext cx="457200" cy="365125"/>
          </a:xfrm>
        </p:spPr>
        <p:txBody>
          <a:bodyPr/>
          <a:lstStyle/>
          <a:p>
            <a:fld id="{AA6609B8-1C18-4083-9988-A5F5F3686A15}" type="slidenum">
              <a:rPr lang="en-US" smtClean="0"/>
              <a:pPr/>
              <a:t>50</a:t>
            </a:fld>
            <a:endParaRPr lang="en-US" dirty="0"/>
          </a:p>
        </p:txBody>
      </p:sp>
    </p:spTree>
    <p:extLst>
      <p:ext uri="{BB962C8B-B14F-4D97-AF65-F5344CB8AC3E}">
        <p14:creationId xmlns:p14="http://schemas.microsoft.com/office/powerpoint/2010/main" val="100869175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30960"/>
            <a:ext cx="8839200" cy="914400"/>
          </a:xfrm>
        </p:spPr>
        <p:txBody>
          <a:bodyPr/>
          <a:lstStyle/>
          <a:p>
            <a:r>
              <a:rPr lang="en-US" noProof="0" dirty="0"/>
              <a:t>Attribute Settings </a:t>
            </a:r>
          </a:p>
        </p:txBody>
      </p:sp>
      <p:sp>
        <p:nvSpPr>
          <p:cNvPr id="3" name="Rectangle: Rounded Corners 2"/>
          <p:cNvSpPr/>
          <p:nvPr/>
        </p:nvSpPr>
        <p:spPr>
          <a:xfrm>
            <a:off x="975360" y="1411120"/>
            <a:ext cx="8092440" cy="1650942"/>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solidFill>
              </a:rPr>
              <a:t>Can we have more control over attributes? For example we do not want end users to be able to add </a:t>
            </a:r>
            <a:r>
              <a:rPr lang="en-US" b="1" dirty="0">
                <a:solidFill>
                  <a:schemeClr val="accent1"/>
                </a:solidFill>
              </a:rPr>
              <a:t>sales</a:t>
            </a:r>
            <a:r>
              <a:rPr lang="en-US" dirty="0">
                <a:solidFill>
                  <a:schemeClr val="accent1"/>
                </a:solidFill>
              </a:rPr>
              <a:t> information to their project tables. Also, our European counterparts are fed up with seeing some </a:t>
            </a:r>
            <a:r>
              <a:rPr lang="en-US" b="1" dirty="0">
                <a:solidFill>
                  <a:schemeClr val="accent1"/>
                </a:solidFill>
              </a:rPr>
              <a:t>European Start </a:t>
            </a:r>
            <a:r>
              <a:rPr lang="en-US" dirty="0">
                <a:solidFill>
                  <a:schemeClr val="accent1"/>
                </a:solidFill>
              </a:rPr>
              <a:t>dates in the American Format. Lastly, we need to be able to set default values. For example a project’s default </a:t>
            </a:r>
            <a:r>
              <a:rPr lang="en-US" b="1" dirty="0">
                <a:solidFill>
                  <a:schemeClr val="accent1"/>
                </a:solidFill>
              </a:rPr>
              <a:t>description</a:t>
            </a:r>
            <a:r>
              <a:rPr lang="en-US" dirty="0">
                <a:solidFill>
                  <a:schemeClr val="accent1"/>
                </a:solidFill>
              </a:rPr>
              <a:t> should be “Please fill me out” so users do not forget to provide a description </a:t>
            </a:r>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91440" y="1726100"/>
            <a:ext cx="883920" cy="883920"/>
          </a:xfrm>
          <a:prstGeom prst="ellipse">
            <a:avLst/>
          </a:prstGeom>
          <a:ln w="63500" cap="rnd">
            <a:solidFill>
              <a:schemeClr val="accent1"/>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0" y="887900"/>
            <a:ext cx="3058160" cy="523220"/>
          </a:xfrm>
          <a:prstGeom prst="rect">
            <a:avLst/>
          </a:prstGeom>
          <a:noFill/>
        </p:spPr>
        <p:txBody>
          <a:bodyPr wrap="square" rtlCol="0">
            <a:spAutoFit/>
          </a:bodyPr>
          <a:lstStyle/>
          <a:p>
            <a:r>
              <a:rPr lang="en-US" sz="2800" b="1" dirty="0">
                <a:solidFill>
                  <a:schemeClr val="tx2"/>
                </a:solidFill>
              </a:rPr>
              <a:t>Scenario</a:t>
            </a:r>
          </a:p>
        </p:txBody>
      </p:sp>
      <p:sp>
        <p:nvSpPr>
          <p:cNvPr id="8" name="Rectangle: Rounded Corners 7"/>
          <p:cNvSpPr/>
          <p:nvPr/>
        </p:nvSpPr>
        <p:spPr>
          <a:xfrm>
            <a:off x="91440" y="3427822"/>
            <a:ext cx="8976360" cy="2975692"/>
          </a:xfrm>
          <a:prstGeom prst="roundRect">
            <a:avLst/>
          </a:prstGeom>
        </p:spPr>
        <p:style>
          <a:lnRef idx="2">
            <a:schemeClr val="accent4"/>
          </a:lnRef>
          <a:fillRef idx="1">
            <a:schemeClr val="lt1"/>
          </a:fillRef>
          <a:effectRef idx="0">
            <a:schemeClr val="accent4"/>
          </a:effectRef>
          <a:fontRef idx="minor">
            <a:schemeClr val="dk1"/>
          </a:fontRef>
        </p:style>
        <p:txBody>
          <a:bodyPr rtlCol="0" anchor="t"/>
          <a:lstStyle/>
          <a:p>
            <a:r>
              <a:rPr lang="en-GB" b="1" dirty="0">
                <a:solidFill>
                  <a:schemeClr val="accent4"/>
                </a:solidFill>
              </a:rPr>
              <a:t>	</a:t>
            </a:r>
            <a:r>
              <a:rPr lang="en-US" dirty="0">
                <a:solidFill>
                  <a:schemeClr val="accent4"/>
                </a:solidFill>
              </a:rPr>
              <a:t>Attribute Settings allow admins to hide attributes from table insertion, set default formats, and set default values. </a:t>
            </a:r>
            <a:endParaRPr lang="en-GB" b="1" dirty="0">
              <a:solidFill>
                <a:schemeClr val="accent4"/>
              </a:solidFill>
            </a:endParaRPr>
          </a:p>
          <a:p>
            <a:r>
              <a:rPr lang="en-GB" dirty="0">
                <a:solidFill>
                  <a:schemeClr val="accent4"/>
                </a:solidFill>
              </a:rPr>
              <a:t>	For this configuration an admin needs to know:</a:t>
            </a:r>
            <a:br>
              <a:rPr lang="en-GB" dirty="0">
                <a:solidFill>
                  <a:schemeClr val="accent4"/>
                </a:solidFill>
              </a:rPr>
            </a:br>
            <a:r>
              <a:rPr lang="en-GB" dirty="0">
                <a:solidFill>
                  <a:schemeClr val="accent4"/>
                </a:solidFill>
              </a:rPr>
              <a:t>  	    The Attributes they wish to control : Sales, European Start, Description</a:t>
            </a:r>
            <a:br>
              <a:rPr lang="en-GB" dirty="0">
                <a:solidFill>
                  <a:schemeClr val="accent4"/>
                </a:solidFill>
              </a:rPr>
            </a:br>
            <a:r>
              <a:rPr lang="en-GB" dirty="0">
                <a:solidFill>
                  <a:schemeClr val="accent4"/>
                </a:solidFill>
              </a:rPr>
              <a:t>	     Control Definitions: </a:t>
            </a:r>
            <a:br>
              <a:rPr lang="en-GB" dirty="0">
                <a:solidFill>
                  <a:schemeClr val="accent4"/>
                </a:solidFill>
              </a:rPr>
            </a:br>
            <a:r>
              <a:rPr lang="en-GB" dirty="0">
                <a:solidFill>
                  <a:schemeClr val="accent4"/>
                </a:solidFill>
              </a:rPr>
              <a:t>  		Sales – Should be hidden</a:t>
            </a:r>
            <a:br>
              <a:rPr lang="en-GB" dirty="0">
                <a:solidFill>
                  <a:schemeClr val="accent4"/>
                </a:solidFill>
              </a:rPr>
            </a:br>
            <a:r>
              <a:rPr lang="en-GB" dirty="0">
                <a:solidFill>
                  <a:schemeClr val="accent4"/>
                </a:solidFill>
              </a:rPr>
              <a:t>		European Start  - Should be in format DD-MM-YYYY</a:t>
            </a:r>
          </a:p>
          <a:p>
            <a:r>
              <a:rPr lang="en-GB" dirty="0">
                <a:solidFill>
                  <a:schemeClr val="accent4"/>
                </a:solidFill>
              </a:rPr>
              <a:t> 		Project Description – Should default to “Please fill me out”</a:t>
            </a:r>
            <a:br>
              <a:rPr lang="en-GB" dirty="0">
                <a:solidFill>
                  <a:schemeClr val="accent4"/>
                </a:solidFill>
              </a:rPr>
            </a:br>
            <a:r>
              <a:rPr lang="en-GB" dirty="0">
                <a:solidFill>
                  <a:schemeClr val="accent4"/>
                </a:solidFill>
              </a:rPr>
              <a:t>		</a:t>
            </a:r>
            <a:endParaRPr lang="en-GB" b="1" dirty="0">
              <a:solidFill>
                <a:schemeClr val="accent4"/>
              </a:solidFill>
            </a:endParaRPr>
          </a:p>
        </p:txBody>
      </p:sp>
      <p:sp>
        <p:nvSpPr>
          <p:cNvPr id="9" name="TextBox 8"/>
          <p:cNvSpPr txBox="1"/>
          <p:nvPr/>
        </p:nvSpPr>
        <p:spPr>
          <a:xfrm>
            <a:off x="0" y="2917767"/>
            <a:ext cx="3058160" cy="523220"/>
          </a:xfrm>
          <a:prstGeom prst="rect">
            <a:avLst/>
          </a:prstGeom>
          <a:noFill/>
        </p:spPr>
        <p:txBody>
          <a:bodyPr wrap="square" rtlCol="0">
            <a:spAutoFit/>
          </a:bodyPr>
          <a:lstStyle/>
          <a:p>
            <a:r>
              <a:rPr lang="en-US" sz="2800" b="1" dirty="0">
                <a:solidFill>
                  <a:schemeClr val="accent4"/>
                </a:solidFill>
              </a:rPr>
              <a:t>Analysis</a:t>
            </a:r>
          </a:p>
        </p:txBody>
      </p:sp>
      <p:sp>
        <p:nvSpPr>
          <p:cNvPr id="12" name="Oval 11"/>
          <p:cNvSpPr/>
          <p:nvPr/>
        </p:nvSpPr>
        <p:spPr>
          <a:xfrm>
            <a:off x="1193974" y="4436278"/>
            <a:ext cx="245942" cy="26486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a:t>
            </a:r>
          </a:p>
        </p:txBody>
      </p:sp>
      <p:sp>
        <p:nvSpPr>
          <p:cNvPr id="13" name="Oval 12"/>
          <p:cNvSpPr/>
          <p:nvPr/>
        </p:nvSpPr>
        <p:spPr>
          <a:xfrm>
            <a:off x="1193974" y="4783237"/>
            <a:ext cx="245942" cy="26486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4" name="Oval 13"/>
          <p:cNvSpPr/>
          <p:nvPr/>
        </p:nvSpPr>
        <p:spPr>
          <a:xfrm>
            <a:off x="3503096" y="1726100"/>
            <a:ext cx="245942" cy="26486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a:t>
            </a:r>
          </a:p>
        </p:txBody>
      </p:sp>
      <p:sp>
        <p:nvSpPr>
          <p:cNvPr id="15" name="Oval 14"/>
          <p:cNvSpPr/>
          <p:nvPr/>
        </p:nvSpPr>
        <p:spPr>
          <a:xfrm>
            <a:off x="6251813" y="1971730"/>
            <a:ext cx="245942" cy="26486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a:t>
            </a:r>
          </a:p>
        </p:txBody>
      </p:sp>
      <p:sp>
        <p:nvSpPr>
          <p:cNvPr id="16" name="Oval 15"/>
          <p:cNvSpPr/>
          <p:nvPr/>
        </p:nvSpPr>
        <p:spPr>
          <a:xfrm>
            <a:off x="4017309" y="2477589"/>
            <a:ext cx="222821" cy="26486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a:t>
            </a:r>
          </a:p>
        </p:txBody>
      </p:sp>
      <p:sp>
        <p:nvSpPr>
          <p:cNvPr id="17" name="Footer Placeholder 3">
            <a:extLst>
              <a:ext uri="{FF2B5EF4-FFF2-40B4-BE49-F238E27FC236}">
                <a16:creationId xmlns:a16="http://schemas.microsoft.com/office/drawing/2014/main" xmlns="" id="{40897850-F069-4A3C-A38D-3778F2AB177A}"/>
              </a:ext>
            </a:extLst>
          </p:cNvPr>
          <p:cNvSpPr>
            <a:spLocks noGrp="1"/>
          </p:cNvSpPr>
          <p:nvPr>
            <p:ph type="ftr" sz="quarter" idx="11"/>
          </p:nvPr>
        </p:nvSpPr>
        <p:spPr>
          <a:xfrm>
            <a:off x="5638800" y="6416679"/>
            <a:ext cx="2895600" cy="365125"/>
          </a:xfrm>
        </p:spPr>
        <p:txBody>
          <a:bodyPr/>
          <a:lstStyle/>
          <a:p>
            <a:r>
              <a:rPr lang="en-US" dirty="0"/>
              <a:t>© 2018 </a:t>
            </a:r>
            <a:r>
              <a:rPr lang="en-US" dirty="0" err="1"/>
              <a:t>Planisware</a:t>
            </a:r>
            <a:endParaRPr lang="en-US" dirty="0"/>
          </a:p>
        </p:txBody>
      </p:sp>
      <p:sp>
        <p:nvSpPr>
          <p:cNvPr id="18" name="Slide Number Placeholder 4">
            <a:extLst>
              <a:ext uri="{FF2B5EF4-FFF2-40B4-BE49-F238E27FC236}">
                <a16:creationId xmlns:a16="http://schemas.microsoft.com/office/drawing/2014/main" xmlns="" id="{25EDBFAF-7367-4892-9D2C-7B9EFC8B4F4F}"/>
              </a:ext>
            </a:extLst>
          </p:cNvPr>
          <p:cNvSpPr>
            <a:spLocks noGrp="1"/>
          </p:cNvSpPr>
          <p:nvPr>
            <p:ph type="sldNum" sz="quarter" idx="12"/>
          </p:nvPr>
        </p:nvSpPr>
        <p:spPr>
          <a:xfrm>
            <a:off x="8610600" y="6416679"/>
            <a:ext cx="457200" cy="365125"/>
          </a:xfrm>
        </p:spPr>
        <p:txBody>
          <a:bodyPr/>
          <a:lstStyle/>
          <a:p>
            <a:fld id="{AA6609B8-1C18-4083-9988-A5F5F3686A15}" type="slidenum">
              <a:rPr lang="en-US" smtClean="0"/>
              <a:pPr/>
              <a:t>51</a:t>
            </a:fld>
            <a:endParaRPr lang="en-US" dirty="0"/>
          </a:p>
        </p:txBody>
      </p:sp>
    </p:spTree>
    <p:extLst>
      <p:ext uri="{BB962C8B-B14F-4D97-AF65-F5344CB8AC3E}">
        <p14:creationId xmlns:p14="http://schemas.microsoft.com/office/powerpoint/2010/main" val="57545682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30960"/>
            <a:ext cx="8839200" cy="914400"/>
          </a:xfrm>
        </p:spPr>
        <p:txBody>
          <a:bodyPr/>
          <a:lstStyle/>
          <a:p>
            <a:r>
              <a:rPr lang="en-US" noProof="0" dirty="0"/>
              <a:t>Attribute Settings – Hiding in Intranet Server </a:t>
            </a:r>
          </a:p>
        </p:txBody>
      </p:sp>
      <p:pic>
        <p:nvPicPr>
          <p:cNvPr id="7" name="Picture 6"/>
          <p:cNvPicPr>
            <a:picLocks noChangeAspect="1"/>
          </p:cNvPicPr>
          <p:nvPr/>
        </p:nvPicPr>
        <p:blipFill>
          <a:blip r:embed="rId2"/>
          <a:stretch>
            <a:fillRect/>
          </a:stretch>
        </p:blipFill>
        <p:spPr>
          <a:xfrm>
            <a:off x="1254114" y="1045360"/>
            <a:ext cx="5876925" cy="3914775"/>
          </a:xfrm>
          <a:prstGeom prst="rect">
            <a:avLst/>
          </a:prstGeom>
          <a:ln>
            <a:solidFill>
              <a:schemeClr val="accent6"/>
            </a:solidFill>
          </a:ln>
        </p:spPr>
      </p:pic>
      <p:sp>
        <p:nvSpPr>
          <p:cNvPr id="10" name="TextBox 9"/>
          <p:cNvSpPr txBox="1"/>
          <p:nvPr/>
        </p:nvSpPr>
        <p:spPr>
          <a:xfrm>
            <a:off x="277473" y="5101721"/>
            <a:ext cx="8488155" cy="646331"/>
          </a:xfrm>
          <a:prstGeom prst="rect">
            <a:avLst/>
          </a:prstGeom>
          <a:noFill/>
        </p:spPr>
        <p:txBody>
          <a:bodyPr wrap="square" rtlCol="0">
            <a:spAutoFit/>
          </a:bodyPr>
          <a:lstStyle/>
          <a:p>
            <a:r>
              <a:rPr lang="en-US" dirty="0"/>
              <a:t>1. Find the attribute on which you want to limit information. It will help to take note of the internal nickname</a:t>
            </a:r>
          </a:p>
        </p:txBody>
      </p:sp>
      <p:sp>
        <p:nvSpPr>
          <p:cNvPr id="8" name="Footer Placeholder 3">
            <a:extLst>
              <a:ext uri="{FF2B5EF4-FFF2-40B4-BE49-F238E27FC236}">
                <a16:creationId xmlns:a16="http://schemas.microsoft.com/office/drawing/2014/main" xmlns="" id="{8968257E-81DB-444F-9190-BDF2639D2BF0}"/>
              </a:ext>
            </a:extLst>
          </p:cNvPr>
          <p:cNvSpPr>
            <a:spLocks noGrp="1"/>
          </p:cNvSpPr>
          <p:nvPr>
            <p:ph type="ftr" sz="quarter" idx="11"/>
          </p:nvPr>
        </p:nvSpPr>
        <p:spPr>
          <a:xfrm>
            <a:off x="5638800" y="6416679"/>
            <a:ext cx="2895600" cy="365125"/>
          </a:xfrm>
        </p:spPr>
        <p:txBody>
          <a:bodyPr/>
          <a:lstStyle/>
          <a:p>
            <a:r>
              <a:rPr lang="en-US" dirty="0"/>
              <a:t>© 2018 </a:t>
            </a:r>
            <a:r>
              <a:rPr lang="en-US" dirty="0" err="1"/>
              <a:t>Planisware</a:t>
            </a:r>
            <a:endParaRPr lang="en-US" dirty="0"/>
          </a:p>
        </p:txBody>
      </p:sp>
      <p:sp>
        <p:nvSpPr>
          <p:cNvPr id="9" name="Slide Number Placeholder 4">
            <a:extLst>
              <a:ext uri="{FF2B5EF4-FFF2-40B4-BE49-F238E27FC236}">
                <a16:creationId xmlns:a16="http://schemas.microsoft.com/office/drawing/2014/main" xmlns="" id="{2B92A014-6E52-4BD8-8F52-A96A5A136AAD}"/>
              </a:ext>
            </a:extLst>
          </p:cNvPr>
          <p:cNvSpPr>
            <a:spLocks noGrp="1"/>
          </p:cNvSpPr>
          <p:nvPr>
            <p:ph type="sldNum" sz="quarter" idx="12"/>
          </p:nvPr>
        </p:nvSpPr>
        <p:spPr>
          <a:xfrm>
            <a:off x="8610600" y="6416679"/>
            <a:ext cx="457200" cy="365125"/>
          </a:xfrm>
        </p:spPr>
        <p:txBody>
          <a:bodyPr/>
          <a:lstStyle/>
          <a:p>
            <a:fld id="{AA6609B8-1C18-4083-9988-A5F5F3686A15}" type="slidenum">
              <a:rPr lang="en-US" smtClean="0"/>
              <a:pPr/>
              <a:t>52</a:t>
            </a:fld>
            <a:endParaRPr lang="en-US" dirty="0"/>
          </a:p>
        </p:txBody>
      </p:sp>
    </p:spTree>
    <p:extLst>
      <p:ext uri="{BB962C8B-B14F-4D97-AF65-F5344CB8AC3E}">
        <p14:creationId xmlns:p14="http://schemas.microsoft.com/office/powerpoint/2010/main" val="37329520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30960"/>
            <a:ext cx="8839200" cy="914400"/>
          </a:xfrm>
        </p:spPr>
        <p:txBody>
          <a:bodyPr/>
          <a:lstStyle/>
          <a:p>
            <a:r>
              <a:rPr lang="en-US" noProof="0" dirty="0"/>
              <a:t>Attribute Settings </a:t>
            </a:r>
          </a:p>
        </p:txBody>
      </p:sp>
      <p:sp>
        <p:nvSpPr>
          <p:cNvPr id="10" name="TextBox 9"/>
          <p:cNvSpPr txBox="1"/>
          <p:nvPr/>
        </p:nvSpPr>
        <p:spPr>
          <a:xfrm>
            <a:off x="100900" y="4421261"/>
            <a:ext cx="8488155" cy="2031325"/>
          </a:xfrm>
          <a:prstGeom prst="rect">
            <a:avLst/>
          </a:prstGeom>
          <a:noFill/>
        </p:spPr>
        <p:txBody>
          <a:bodyPr wrap="square" rtlCol="0">
            <a:spAutoFit/>
          </a:bodyPr>
          <a:lstStyle/>
          <a:p>
            <a:r>
              <a:rPr lang="en-US" dirty="0"/>
              <a:t>	Select the correct class of the attribute you wish to limit</a:t>
            </a:r>
          </a:p>
          <a:p>
            <a:r>
              <a:rPr lang="en-US" dirty="0"/>
              <a:t>	Find the exact Attribute for the attribute setting using the nickname</a:t>
            </a:r>
          </a:p>
          <a:p>
            <a:r>
              <a:rPr lang="en-US" dirty="0"/>
              <a:t>	Mark hide in intranet Server</a:t>
            </a:r>
            <a:br>
              <a:rPr lang="en-US" dirty="0"/>
            </a:br>
            <a:r>
              <a:rPr lang="en-US" dirty="0"/>
              <a:t>	After clicking Save, this attribute will no longer be available for insertion, however if the attribute is already on a table, this flag will not remove the attribute from the style</a:t>
            </a:r>
          </a:p>
          <a:p>
            <a:pPr marL="342900" indent="-342900">
              <a:buAutoNum type="arabicPeriod"/>
            </a:pPr>
            <a:endParaRPr lang="en-US" dirty="0"/>
          </a:p>
        </p:txBody>
      </p:sp>
      <p:pic>
        <p:nvPicPr>
          <p:cNvPr id="3" name="Picture 2"/>
          <p:cNvPicPr>
            <a:picLocks noChangeAspect="1"/>
          </p:cNvPicPr>
          <p:nvPr/>
        </p:nvPicPr>
        <p:blipFill>
          <a:blip r:embed="rId2"/>
          <a:stretch>
            <a:fillRect/>
          </a:stretch>
        </p:blipFill>
        <p:spPr>
          <a:xfrm>
            <a:off x="138737" y="963549"/>
            <a:ext cx="8853914" cy="3304284"/>
          </a:xfrm>
          <a:prstGeom prst="rect">
            <a:avLst/>
          </a:prstGeom>
          <a:ln>
            <a:solidFill>
              <a:schemeClr val="accent1"/>
            </a:solidFill>
          </a:ln>
        </p:spPr>
      </p:pic>
      <p:sp>
        <p:nvSpPr>
          <p:cNvPr id="6" name="Oval 5"/>
          <p:cNvSpPr/>
          <p:nvPr/>
        </p:nvSpPr>
        <p:spPr>
          <a:xfrm>
            <a:off x="237506" y="1389413"/>
            <a:ext cx="273297" cy="25650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9" name="Oval 8"/>
          <p:cNvSpPr/>
          <p:nvPr/>
        </p:nvSpPr>
        <p:spPr>
          <a:xfrm>
            <a:off x="795635" y="4432047"/>
            <a:ext cx="264860" cy="2333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2" name="Oval 11"/>
          <p:cNvSpPr/>
          <p:nvPr/>
        </p:nvSpPr>
        <p:spPr>
          <a:xfrm>
            <a:off x="26278" y="3421173"/>
            <a:ext cx="264860" cy="2333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3" name="Oval 12"/>
          <p:cNvSpPr/>
          <p:nvPr/>
        </p:nvSpPr>
        <p:spPr>
          <a:xfrm>
            <a:off x="795635" y="4773792"/>
            <a:ext cx="264860" cy="2333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8" name="Rectangle 7"/>
          <p:cNvSpPr/>
          <p:nvPr/>
        </p:nvSpPr>
        <p:spPr>
          <a:xfrm>
            <a:off x="5265683" y="1198179"/>
            <a:ext cx="2825180" cy="222299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5" name="Straight Arrow Connector 14"/>
          <p:cNvCxnSpPr/>
          <p:nvPr/>
        </p:nvCxnSpPr>
        <p:spPr>
          <a:xfrm flipV="1">
            <a:off x="4300833" y="3165716"/>
            <a:ext cx="901788" cy="255457"/>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6" name="Oval 15"/>
          <p:cNvSpPr/>
          <p:nvPr/>
        </p:nvSpPr>
        <p:spPr>
          <a:xfrm>
            <a:off x="795635" y="5108926"/>
            <a:ext cx="264860" cy="2333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17" name="Oval 16"/>
          <p:cNvSpPr/>
          <p:nvPr/>
        </p:nvSpPr>
        <p:spPr>
          <a:xfrm>
            <a:off x="0" y="3905068"/>
            <a:ext cx="264860" cy="2333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18" name="Oval 17"/>
          <p:cNvSpPr/>
          <p:nvPr/>
        </p:nvSpPr>
        <p:spPr>
          <a:xfrm>
            <a:off x="795635" y="5403994"/>
            <a:ext cx="264860" cy="2333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19" name="Oval 18"/>
          <p:cNvSpPr/>
          <p:nvPr/>
        </p:nvSpPr>
        <p:spPr>
          <a:xfrm>
            <a:off x="8401970" y="4021733"/>
            <a:ext cx="264860" cy="2333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20" name="Footer Placeholder 3">
            <a:extLst>
              <a:ext uri="{FF2B5EF4-FFF2-40B4-BE49-F238E27FC236}">
                <a16:creationId xmlns:a16="http://schemas.microsoft.com/office/drawing/2014/main" xmlns="" id="{908E77B4-E30D-4A85-A524-A29E09596669}"/>
              </a:ext>
            </a:extLst>
          </p:cNvPr>
          <p:cNvSpPr>
            <a:spLocks noGrp="1"/>
          </p:cNvSpPr>
          <p:nvPr>
            <p:ph type="ftr" sz="quarter" idx="11"/>
          </p:nvPr>
        </p:nvSpPr>
        <p:spPr>
          <a:xfrm>
            <a:off x="5638800" y="6416679"/>
            <a:ext cx="2895600" cy="365125"/>
          </a:xfrm>
        </p:spPr>
        <p:txBody>
          <a:bodyPr/>
          <a:lstStyle/>
          <a:p>
            <a:r>
              <a:rPr lang="en-US" dirty="0"/>
              <a:t>© 2018 </a:t>
            </a:r>
            <a:r>
              <a:rPr lang="en-US" dirty="0" err="1"/>
              <a:t>Planisware</a:t>
            </a:r>
            <a:endParaRPr lang="en-US" dirty="0"/>
          </a:p>
        </p:txBody>
      </p:sp>
      <p:sp>
        <p:nvSpPr>
          <p:cNvPr id="21" name="Slide Number Placeholder 4">
            <a:extLst>
              <a:ext uri="{FF2B5EF4-FFF2-40B4-BE49-F238E27FC236}">
                <a16:creationId xmlns:a16="http://schemas.microsoft.com/office/drawing/2014/main" xmlns="" id="{3FA07DDF-37E4-4F93-9FFE-24A5003328DA}"/>
              </a:ext>
            </a:extLst>
          </p:cNvPr>
          <p:cNvSpPr>
            <a:spLocks noGrp="1"/>
          </p:cNvSpPr>
          <p:nvPr>
            <p:ph type="sldNum" sz="quarter" idx="12"/>
          </p:nvPr>
        </p:nvSpPr>
        <p:spPr>
          <a:xfrm>
            <a:off x="8610600" y="6416679"/>
            <a:ext cx="457200" cy="365125"/>
          </a:xfrm>
        </p:spPr>
        <p:txBody>
          <a:bodyPr/>
          <a:lstStyle/>
          <a:p>
            <a:fld id="{AA6609B8-1C18-4083-9988-A5F5F3686A15}" type="slidenum">
              <a:rPr lang="en-US" smtClean="0"/>
              <a:pPr/>
              <a:t>53</a:t>
            </a:fld>
            <a:endParaRPr lang="en-US" dirty="0"/>
          </a:p>
        </p:txBody>
      </p:sp>
    </p:spTree>
    <p:extLst>
      <p:ext uri="{BB962C8B-B14F-4D97-AF65-F5344CB8AC3E}">
        <p14:creationId xmlns:p14="http://schemas.microsoft.com/office/powerpoint/2010/main" val="124774187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noProof="0" dirty="0"/>
              <a:t>Exercise</a:t>
            </a:r>
          </a:p>
        </p:txBody>
      </p:sp>
      <p:sp>
        <p:nvSpPr>
          <p:cNvPr id="5" name="ZoneTexte 4"/>
          <p:cNvSpPr txBox="1"/>
          <p:nvPr/>
        </p:nvSpPr>
        <p:spPr>
          <a:xfrm>
            <a:off x="306000" y="1219200"/>
            <a:ext cx="8609400" cy="1938992"/>
          </a:xfrm>
          <a:prstGeom prst="rect">
            <a:avLst/>
          </a:prstGeom>
          <a:noFill/>
        </p:spPr>
        <p:txBody>
          <a:bodyPr wrap="square" rtlCol="0">
            <a:spAutoFit/>
          </a:bodyPr>
          <a:lstStyle/>
          <a:p>
            <a:pPr marL="457200" indent="-457200">
              <a:buAutoNum type="arabicPeriod"/>
            </a:pPr>
            <a:r>
              <a:rPr lang="en-US" sz="2000" dirty="0"/>
              <a:t>Choose a user attribute you created</a:t>
            </a:r>
          </a:p>
          <a:p>
            <a:pPr marL="457200" indent="-457200">
              <a:buAutoNum type="arabicPeriod"/>
            </a:pPr>
            <a:r>
              <a:rPr lang="en-US" sz="2000" dirty="0"/>
              <a:t>Verify that you can insert the attribute to a table</a:t>
            </a:r>
          </a:p>
          <a:p>
            <a:pPr marL="457200" indent="-457200">
              <a:buAutoNum type="arabicPeriod"/>
            </a:pPr>
            <a:r>
              <a:rPr lang="en-US" sz="2000" dirty="0"/>
              <a:t>If the attribute it on the table, remove the attribute from the table</a:t>
            </a:r>
          </a:p>
          <a:p>
            <a:pPr marL="457200" indent="-457200">
              <a:buAutoNum type="arabicPeriod"/>
            </a:pPr>
            <a:r>
              <a:rPr lang="en-US" sz="2000" dirty="0"/>
              <a:t>Hide the attribute</a:t>
            </a:r>
          </a:p>
          <a:p>
            <a:pPr marL="457200" indent="-457200">
              <a:buAutoNum type="arabicPeriod"/>
            </a:pPr>
            <a:r>
              <a:rPr lang="en-US" sz="2000" dirty="0"/>
              <a:t>Verify that the attribute is no longer available for selection</a:t>
            </a:r>
          </a:p>
          <a:p>
            <a:endParaRPr lang="en-US" sz="2000" dirty="0"/>
          </a:p>
        </p:txBody>
      </p:sp>
      <p:sp>
        <p:nvSpPr>
          <p:cNvPr id="6" name="Footer Placeholder 3">
            <a:extLst>
              <a:ext uri="{FF2B5EF4-FFF2-40B4-BE49-F238E27FC236}">
                <a16:creationId xmlns:a16="http://schemas.microsoft.com/office/drawing/2014/main" xmlns="" id="{71466E89-F6D5-49F0-96D8-F61DB0DD18E9}"/>
              </a:ext>
            </a:extLst>
          </p:cNvPr>
          <p:cNvSpPr>
            <a:spLocks noGrp="1"/>
          </p:cNvSpPr>
          <p:nvPr>
            <p:ph type="ftr" sz="quarter" idx="11"/>
          </p:nvPr>
        </p:nvSpPr>
        <p:spPr>
          <a:xfrm>
            <a:off x="5638800" y="6416679"/>
            <a:ext cx="2895600" cy="365125"/>
          </a:xfrm>
        </p:spPr>
        <p:txBody>
          <a:bodyPr/>
          <a:lstStyle/>
          <a:p>
            <a:r>
              <a:rPr lang="en-US" dirty="0"/>
              <a:t>© 2018 </a:t>
            </a:r>
            <a:r>
              <a:rPr lang="en-US" dirty="0" err="1"/>
              <a:t>Planisware</a:t>
            </a:r>
            <a:endParaRPr lang="en-US" dirty="0"/>
          </a:p>
        </p:txBody>
      </p:sp>
      <p:sp>
        <p:nvSpPr>
          <p:cNvPr id="7" name="Slide Number Placeholder 4">
            <a:extLst>
              <a:ext uri="{FF2B5EF4-FFF2-40B4-BE49-F238E27FC236}">
                <a16:creationId xmlns:a16="http://schemas.microsoft.com/office/drawing/2014/main" xmlns="" id="{ED8E86F1-97B0-43F8-92AD-94D93E7922E5}"/>
              </a:ext>
            </a:extLst>
          </p:cNvPr>
          <p:cNvSpPr>
            <a:spLocks noGrp="1"/>
          </p:cNvSpPr>
          <p:nvPr>
            <p:ph type="sldNum" sz="quarter" idx="12"/>
          </p:nvPr>
        </p:nvSpPr>
        <p:spPr>
          <a:xfrm>
            <a:off x="8610600" y="6416679"/>
            <a:ext cx="457200" cy="365125"/>
          </a:xfrm>
        </p:spPr>
        <p:txBody>
          <a:bodyPr/>
          <a:lstStyle/>
          <a:p>
            <a:fld id="{AA6609B8-1C18-4083-9988-A5F5F3686A15}" type="slidenum">
              <a:rPr lang="en-US" smtClean="0"/>
              <a:pPr/>
              <a:t>54</a:t>
            </a:fld>
            <a:endParaRPr lang="en-US" dirty="0"/>
          </a:p>
        </p:txBody>
      </p:sp>
    </p:spTree>
    <p:extLst>
      <p:ext uri="{BB962C8B-B14F-4D97-AF65-F5344CB8AC3E}">
        <p14:creationId xmlns:p14="http://schemas.microsoft.com/office/powerpoint/2010/main" val="312002176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30960"/>
            <a:ext cx="8839200" cy="914400"/>
          </a:xfrm>
        </p:spPr>
        <p:txBody>
          <a:bodyPr/>
          <a:lstStyle/>
          <a:p>
            <a:r>
              <a:rPr lang="en-US" noProof="0" dirty="0"/>
              <a:t>Attribute Settings – Default Date Format</a:t>
            </a:r>
          </a:p>
        </p:txBody>
      </p:sp>
      <p:pic>
        <p:nvPicPr>
          <p:cNvPr id="9" name="Picture 8"/>
          <p:cNvPicPr>
            <a:picLocks noChangeAspect="1"/>
          </p:cNvPicPr>
          <p:nvPr/>
        </p:nvPicPr>
        <p:blipFill>
          <a:blip r:embed="rId2"/>
          <a:stretch>
            <a:fillRect/>
          </a:stretch>
        </p:blipFill>
        <p:spPr>
          <a:xfrm>
            <a:off x="932267" y="2282363"/>
            <a:ext cx="6974665" cy="2092695"/>
          </a:xfrm>
          <a:prstGeom prst="rect">
            <a:avLst/>
          </a:prstGeom>
          <a:ln>
            <a:solidFill>
              <a:schemeClr val="accent1"/>
            </a:solidFill>
          </a:ln>
        </p:spPr>
      </p:pic>
      <p:sp>
        <p:nvSpPr>
          <p:cNvPr id="11" name="Rectangle 10"/>
          <p:cNvSpPr/>
          <p:nvPr/>
        </p:nvSpPr>
        <p:spPr>
          <a:xfrm>
            <a:off x="6866409" y="3014367"/>
            <a:ext cx="1040523" cy="136069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p:cNvSpPr txBox="1"/>
          <p:nvPr/>
        </p:nvSpPr>
        <p:spPr>
          <a:xfrm>
            <a:off x="277473" y="5101721"/>
            <a:ext cx="8488155" cy="646331"/>
          </a:xfrm>
          <a:prstGeom prst="rect">
            <a:avLst/>
          </a:prstGeom>
          <a:noFill/>
        </p:spPr>
        <p:txBody>
          <a:bodyPr wrap="square" rtlCol="0">
            <a:spAutoFit/>
          </a:bodyPr>
          <a:lstStyle/>
          <a:p>
            <a:r>
              <a:rPr lang="en-US" dirty="0"/>
              <a:t>1. Find the attribute on which you want to limit information. It will help to take note of the internal nickname</a:t>
            </a:r>
          </a:p>
        </p:txBody>
      </p:sp>
      <p:sp>
        <p:nvSpPr>
          <p:cNvPr id="8" name="Footer Placeholder 3">
            <a:extLst>
              <a:ext uri="{FF2B5EF4-FFF2-40B4-BE49-F238E27FC236}">
                <a16:creationId xmlns:a16="http://schemas.microsoft.com/office/drawing/2014/main" xmlns="" id="{D8EB7764-E38C-49AD-B1D0-EA8E9CBF6C2A}"/>
              </a:ext>
            </a:extLst>
          </p:cNvPr>
          <p:cNvSpPr>
            <a:spLocks noGrp="1"/>
          </p:cNvSpPr>
          <p:nvPr>
            <p:ph type="ftr" sz="quarter" idx="11"/>
          </p:nvPr>
        </p:nvSpPr>
        <p:spPr>
          <a:xfrm>
            <a:off x="5638800" y="6416679"/>
            <a:ext cx="2895600" cy="365125"/>
          </a:xfrm>
        </p:spPr>
        <p:txBody>
          <a:bodyPr/>
          <a:lstStyle/>
          <a:p>
            <a:r>
              <a:rPr lang="en-US" dirty="0"/>
              <a:t>© 2018 </a:t>
            </a:r>
            <a:r>
              <a:rPr lang="en-US" dirty="0" err="1"/>
              <a:t>Planisware</a:t>
            </a:r>
            <a:endParaRPr lang="en-US" dirty="0"/>
          </a:p>
        </p:txBody>
      </p:sp>
      <p:sp>
        <p:nvSpPr>
          <p:cNvPr id="10" name="Slide Number Placeholder 4">
            <a:extLst>
              <a:ext uri="{FF2B5EF4-FFF2-40B4-BE49-F238E27FC236}">
                <a16:creationId xmlns:a16="http://schemas.microsoft.com/office/drawing/2014/main" xmlns="" id="{ED3CEEC2-D589-4E49-9424-057E0975707A}"/>
              </a:ext>
            </a:extLst>
          </p:cNvPr>
          <p:cNvSpPr>
            <a:spLocks noGrp="1"/>
          </p:cNvSpPr>
          <p:nvPr>
            <p:ph type="sldNum" sz="quarter" idx="12"/>
          </p:nvPr>
        </p:nvSpPr>
        <p:spPr>
          <a:xfrm>
            <a:off x="8610600" y="6416679"/>
            <a:ext cx="457200" cy="365125"/>
          </a:xfrm>
        </p:spPr>
        <p:txBody>
          <a:bodyPr/>
          <a:lstStyle/>
          <a:p>
            <a:fld id="{AA6609B8-1C18-4083-9988-A5F5F3686A15}" type="slidenum">
              <a:rPr lang="en-US" smtClean="0"/>
              <a:pPr/>
              <a:t>55</a:t>
            </a:fld>
            <a:endParaRPr lang="en-US" dirty="0"/>
          </a:p>
        </p:txBody>
      </p:sp>
    </p:spTree>
    <p:extLst>
      <p:ext uri="{BB962C8B-B14F-4D97-AF65-F5344CB8AC3E}">
        <p14:creationId xmlns:p14="http://schemas.microsoft.com/office/powerpoint/2010/main" val="297760623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100900" y="886729"/>
            <a:ext cx="8860220" cy="3124417"/>
          </a:xfrm>
          <a:prstGeom prst="rect">
            <a:avLst/>
          </a:prstGeom>
        </p:spPr>
      </p:pic>
      <p:sp>
        <p:nvSpPr>
          <p:cNvPr id="2" name="Title 1"/>
          <p:cNvSpPr>
            <a:spLocks noGrp="1"/>
          </p:cNvSpPr>
          <p:nvPr>
            <p:ph type="title"/>
          </p:nvPr>
        </p:nvSpPr>
        <p:spPr>
          <a:xfrm>
            <a:off x="0" y="130960"/>
            <a:ext cx="8839200" cy="914400"/>
          </a:xfrm>
        </p:spPr>
        <p:txBody>
          <a:bodyPr/>
          <a:lstStyle/>
          <a:p>
            <a:r>
              <a:rPr lang="en-US" noProof="0" dirty="0"/>
              <a:t>Attribute Settings </a:t>
            </a:r>
          </a:p>
        </p:txBody>
      </p:sp>
      <p:sp>
        <p:nvSpPr>
          <p:cNvPr id="10" name="TextBox 9"/>
          <p:cNvSpPr txBox="1"/>
          <p:nvPr/>
        </p:nvSpPr>
        <p:spPr>
          <a:xfrm>
            <a:off x="100900" y="4421261"/>
            <a:ext cx="8488155" cy="1754326"/>
          </a:xfrm>
          <a:prstGeom prst="rect">
            <a:avLst/>
          </a:prstGeom>
          <a:noFill/>
        </p:spPr>
        <p:txBody>
          <a:bodyPr wrap="square" rtlCol="0">
            <a:spAutoFit/>
          </a:bodyPr>
          <a:lstStyle/>
          <a:p>
            <a:r>
              <a:rPr lang="en-US" dirty="0"/>
              <a:t>	Select the correct class of the attribute you wish to limit</a:t>
            </a:r>
          </a:p>
          <a:p>
            <a:r>
              <a:rPr lang="en-US" dirty="0"/>
              <a:t>	Find the exact Attribute for the attribute setting using the nickname</a:t>
            </a:r>
          </a:p>
          <a:p>
            <a:r>
              <a:rPr lang="en-US" dirty="0"/>
              <a:t>	Set the Format (this picklist is dynamic based on the type of attribute)</a:t>
            </a:r>
            <a:br>
              <a:rPr lang="en-US" dirty="0"/>
            </a:br>
            <a:r>
              <a:rPr lang="en-US" dirty="0"/>
              <a:t>	After clicking Save, this attribute will by default display in the attribute setting format</a:t>
            </a:r>
          </a:p>
          <a:p>
            <a:pPr marL="342900" indent="-342900">
              <a:buAutoNum type="arabicPeriod"/>
            </a:pPr>
            <a:endParaRPr lang="en-US" dirty="0"/>
          </a:p>
        </p:txBody>
      </p:sp>
      <p:sp>
        <p:nvSpPr>
          <p:cNvPr id="6" name="Oval 5"/>
          <p:cNvSpPr/>
          <p:nvPr/>
        </p:nvSpPr>
        <p:spPr>
          <a:xfrm>
            <a:off x="271168" y="1425202"/>
            <a:ext cx="239635" cy="2207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9" name="Oval 8"/>
          <p:cNvSpPr/>
          <p:nvPr/>
        </p:nvSpPr>
        <p:spPr>
          <a:xfrm>
            <a:off x="795635" y="4432047"/>
            <a:ext cx="264860" cy="2333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2" name="Oval 11"/>
          <p:cNvSpPr/>
          <p:nvPr/>
        </p:nvSpPr>
        <p:spPr>
          <a:xfrm>
            <a:off x="26278" y="3421173"/>
            <a:ext cx="264860" cy="2333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3" name="Oval 12"/>
          <p:cNvSpPr/>
          <p:nvPr/>
        </p:nvSpPr>
        <p:spPr>
          <a:xfrm>
            <a:off x="795635" y="4773792"/>
            <a:ext cx="264860" cy="2333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6" name="Oval 15"/>
          <p:cNvSpPr/>
          <p:nvPr/>
        </p:nvSpPr>
        <p:spPr>
          <a:xfrm>
            <a:off x="795635" y="5108926"/>
            <a:ext cx="264860" cy="2333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17" name="Oval 16"/>
          <p:cNvSpPr/>
          <p:nvPr/>
        </p:nvSpPr>
        <p:spPr>
          <a:xfrm>
            <a:off x="0" y="3905068"/>
            <a:ext cx="264860" cy="2333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18" name="Oval 17"/>
          <p:cNvSpPr/>
          <p:nvPr/>
        </p:nvSpPr>
        <p:spPr>
          <a:xfrm>
            <a:off x="795635" y="5403994"/>
            <a:ext cx="264860" cy="2333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19" name="Oval 18"/>
          <p:cNvSpPr/>
          <p:nvPr/>
        </p:nvSpPr>
        <p:spPr>
          <a:xfrm>
            <a:off x="8010986" y="3866208"/>
            <a:ext cx="264860" cy="2333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15" name="Footer Placeholder 3">
            <a:extLst>
              <a:ext uri="{FF2B5EF4-FFF2-40B4-BE49-F238E27FC236}">
                <a16:creationId xmlns:a16="http://schemas.microsoft.com/office/drawing/2014/main" xmlns="" id="{018A0804-6549-4DD2-BCB7-796FD876D75A}"/>
              </a:ext>
            </a:extLst>
          </p:cNvPr>
          <p:cNvSpPr>
            <a:spLocks noGrp="1"/>
          </p:cNvSpPr>
          <p:nvPr>
            <p:ph type="ftr" sz="quarter" idx="11"/>
          </p:nvPr>
        </p:nvSpPr>
        <p:spPr>
          <a:xfrm>
            <a:off x="5638800" y="6416679"/>
            <a:ext cx="2895600" cy="365125"/>
          </a:xfrm>
        </p:spPr>
        <p:txBody>
          <a:bodyPr/>
          <a:lstStyle/>
          <a:p>
            <a:r>
              <a:rPr lang="en-US" dirty="0"/>
              <a:t>© 2018 </a:t>
            </a:r>
            <a:r>
              <a:rPr lang="en-US" dirty="0" err="1"/>
              <a:t>Planisware</a:t>
            </a:r>
            <a:endParaRPr lang="en-US" dirty="0"/>
          </a:p>
        </p:txBody>
      </p:sp>
      <p:sp>
        <p:nvSpPr>
          <p:cNvPr id="20" name="Slide Number Placeholder 4">
            <a:extLst>
              <a:ext uri="{FF2B5EF4-FFF2-40B4-BE49-F238E27FC236}">
                <a16:creationId xmlns:a16="http://schemas.microsoft.com/office/drawing/2014/main" xmlns="" id="{F86A9AC6-18D9-4321-9DFA-C8FBCD252A63}"/>
              </a:ext>
            </a:extLst>
          </p:cNvPr>
          <p:cNvSpPr>
            <a:spLocks noGrp="1"/>
          </p:cNvSpPr>
          <p:nvPr>
            <p:ph type="sldNum" sz="quarter" idx="12"/>
          </p:nvPr>
        </p:nvSpPr>
        <p:spPr>
          <a:xfrm>
            <a:off x="8610600" y="6416679"/>
            <a:ext cx="457200" cy="365125"/>
          </a:xfrm>
        </p:spPr>
        <p:txBody>
          <a:bodyPr/>
          <a:lstStyle/>
          <a:p>
            <a:fld id="{AA6609B8-1C18-4083-9988-A5F5F3686A15}" type="slidenum">
              <a:rPr lang="en-US" smtClean="0"/>
              <a:pPr/>
              <a:t>56</a:t>
            </a:fld>
            <a:endParaRPr lang="en-US" dirty="0"/>
          </a:p>
        </p:txBody>
      </p:sp>
    </p:spTree>
    <p:extLst>
      <p:ext uri="{BB962C8B-B14F-4D97-AF65-F5344CB8AC3E}">
        <p14:creationId xmlns:p14="http://schemas.microsoft.com/office/powerpoint/2010/main" val="149732605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30960"/>
            <a:ext cx="8839200" cy="914400"/>
          </a:xfrm>
        </p:spPr>
        <p:txBody>
          <a:bodyPr/>
          <a:lstStyle/>
          <a:p>
            <a:r>
              <a:rPr lang="en-US" noProof="0" dirty="0"/>
              <a:t>Attribute Settings – Default Date Format</a:t>
            </a:r>
          </a:p>
        </p:txBody>
      </p:sp>
      <p:pic>
        <p:nvPicPr>
          <p:cNvPr id="8" name="Picture 7"/>
          <p:cNvPicPr>
            <a:picLocks noChangeAspect="1"/>
          </p:cNvPicPr>
          <p:nvPr/>
        </p:nvPicPr>
        <p:blipFill>
          <a:blip r:embed="rId2"/>
          <a:stretch>
            <a:fillRect/>
          </a:stretch>
        </p:blipFill>
        <p:spPr>
          <a:xfrm>
            <a:off x="959068" y="2285515"/>
            <a:ext cx="6921063" cy="1997304"/>
          </a:xfrm>
          <a:prstGeom prst="rect">
            <a:avLst/>
          </a:prstGeom>
          <a:ln>
            <a:solidFill>
              <a:schemeClr val="accent1"/>
            </a:solidFill>
          </a:ln>
        </p:spPr>
      </p:pic>
      <p:sp>
        <p:nvSpPr>
          <p:cNvPr id="12" name="Rectangle 11"/>
          <p:cNvSpPr/>
          <p:nvPr/>
        </p:nvSpPr>
        <p:spPr>
          <a:xfrm>
            <a:off x="6839608" y="2965860"/>
            <a:ext cx="1040523" cy="136069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Footer Placeholder 3">
            <a:extLst>
              <a:ext uri="{FF2B5EF4-FFF2-40B4-BE49-F238E27FC236}">
                <a16:creationId xmlns:a16="http://schemas.microsoft.com/office/drawing/2014/main" xmlns="" id="{0981B44C-95FD-4D4D-916D-C47C962B710B}"/>
              </a:ext>
            </a:extLst>
          </p:cNvPr>
          <p:cNvSpPr>
            <a:spLocks noGrp="1"/>
          </p:cNvSpPr>
          <p:nvPr>
            <p:ph type="ftr" sz="quarter" idx="11"/>
          </p:nvPr>
        </p:nvSpPr>
        <p:spPr>
          <a:xfrm>
            <a:off x="5638800" y="6416679"/>
            <a:ext cx="2895600" cy="365125"/>
          </a:xfrm>
        </p:spPr>
        <p:txBody>
          <a:bodyPr/>
          <a:lstStyle/>
          <a:p>
            <a:r>
              <a:rPr lang="en-US" dirty="0"/>
              <a:t>© 2018 </a:t>
            </a:r>
            <a:r>
              <a:rPr lang="en-US" dirty="0" err="1"/>
              <a:t>Planisware</a:t>
            </a:r>
            <a:endParaRPr lang="en-US" dirty="0"/>
          </a:p>
        </p:txBody>
      </p:sp>
      <p:sp>
        <p:nvSpPr>
          <p:cNvPr id="9" name="Slide Number Placeholder 4">
            <a:extLst>
              <a:ext uri="{FF2B5EF4-FFF2-40B4-BE49-F238E27FC236}">
                <a16:creationId xmlns:a16="http://schemas.microsoft.com/office/drawing/2014/main" xmlns="" id="{1E3BB09D-3888-4042-B454-B4FC79D896C3}"/>
              </a:ext>
            </a:extLst>
          </p:cNvPr>
          <p:cNvSpPr>
            <a:spLocks noGrp="1"/>
          </p:cNvSpPr>
          <p:nvPr>
            <p:ph type="sldNum" sz="quarter" idx="12"/>
          </p:nvPr>
        </p:nvSpPr>
        <p:spPr>
          <a:xfrm>
            <a:off x="8610600" y="6416679"/>
            <a:ext cx="457200" cy="365125"/>
          </a:xfrm>
        </p:spPr>
        <p:txBody>
          <a:bodyPr/>
          <a:lstStyle/>
          <a:p>
            <a:fld id="{AA6609B8-1C18-4083-9988-A5F5F3686A15}" type="slidenum">
              <a:rPr lang="en-US" smtClean="0"/>
              <a:pPr/>
              <a:t>57</a:t>
            </a:fld>
            <a:endParaRPr lang="en-US" dirty="0"/>
          </a:p>
        </p:txBody>
      </p:sp>
    </p:spTree>
    <p:extLst>
      <p:ext uri="{BB962C8B-B14F-4D97-AF65-F5344CB8AC3E}">
        <p14:creationId xmlns:p14="http://schemas.microsoft.com/office/powerpoint/2010/main" val="334895265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noProof="0" dirty="0"/>
              <a:t>Exercise</a:t>
            </a:r>
          </a:p>
        </p:txBody>
      </p:sp>
      <p:sp>
        <p:nvSpPr>
          <p:cNvPr id="5" name="ZoneTexte 4"/>
          <p:cNvSpPr txBox="1"/>
          <p:nvPr/>
        </p:nvSpPr>
        <p:spPr>
          <a:xfrm>
            <a:off x="306000" y="1219200"/>
            <a:ext cx="8609400" cy="1323439"/>
          </a:xfrm>
          <a:prstGeom prst="rect">
            <a:avLst/>
          </a:prstGeom>
          <a:noFill/>
        </p:spPr>
        <p:txBody>
          <a:bodyPr wrap="square" rtlCol="0">
            <a:spAutoFit/>
          </a:bodyPr>
          <a:lstStyle/>
          <a:p>
            <a:pPr marL="457200" indent="-457200">
              <a:buAutoNum type="arabicPeriod"/>
            </a:pPr>
            <a:r>
              <a:rPr lang="en-US" sz="2000" dirty="0"/>
              <a:t>Create a new Date Type User attribute on Project</a:t>
            </a:r>
          </a:p>
          <a:p>
            <a:pPr marL="457200" indent="-457200">
              <a:buAutoNum type="arabicPeriod"/>
            </a:pPr>
            <a:r>
              <a:rPr lang="en-US" sz="2000" dirty="0"/>
              <a:t>Set the default Date format of this attribute to “MM-DD-YYYY”</a:t>
            </a:r>
          </a:p>
          <a:p>
            <a:pPr marL="457200" indent="-457200">
              <a:buAutoNum type="arabicPeriod"/>
            </a:pPr>
            <a:r>
              <a:rPr lang="en-US" sz="2000" dirty="0"/>
              <a:t>Verify that the Date format is enforced</a:t>
            </a:r>
          </a:p>
          <a:p>
            <a:endParaRPr lang="en-US" sz="2000" dirty="0"/>
          </a:p>
        </p:txBody>
      </p:sp>
      <p:sp>
        <p:nvSpPr>
          <p:cNvPr id="6" name="Footer Placeholder 3">
            <a:extLst>
              <a:ext uri="{FF2B5EF4-FFF2-40B4-BE49-F238E27FC236}">
                <a16:creationId xmlns:a16="http://schemas.microsoft.com/office/drawing/2014/main" xmlns="" id="{BB3FBAF4-D1C1-4C50-B720-F8AF161152F9}"/>
              </a:ext>
            </a:extLst>
          </p:cNvPr>
          <p:cNvSpPr>
            <a:spLocks noGrp="1"/>
          </p:cNvSpPr>
          <p:nvPr>
            <p:ph type="ftr" sz="quarter" idx="11"/>
          </p:nvPr>
        </p:nvSpPr>
        <p:spPr>
          <a:xfrm>
            <a:off x="5638800" y="6416679"/>
            <a:ext cx="2895600" cy="365125"/>
          </a:xfrm>
        </p:spPr>
        <p:txBody>
          <a:bodyPr/>
          <a:lstStyle/>
          <a:p>
            <a:r>
              <a:rPr lang="en-US" dirty="0"/>
              <a:t>© 2018 </a:t>
            </a:r>
            <a:r>
              <a:rPr lang="en-US" dirty="0" err="1"/>
              <a:t>Planisware</a:t>
            </a:r>
            <a:endParaRPr lang="en-US" dirty="0"/>
          </a:p>
        </p:txBody>
      </p:sp>
      <p:sp>
        <p:nvSpPr>
          <p:cNvPr id="7" name="Slide Number Placeholder 4">
            <a:extLst>
              <a:ext uri="{FF2B5EF4-FFF2-40B4-BE49-F238E27FC236}">
                <a16:creationId xmlns:a16="http://schemas.microsoft.com/office/drawing/2014/main" xmlns="" id="{5C37B9F3-2ABB-48D4-90F5-D3FE29050C32}"/>
              </a:ext>
            </a:extLst>
          </p:cNvPr>
          <p:cNvSpPr>
            <a:spLocks noGrp="1"/>
          </p:cNvSpPr>
          <p:nvPr>
            <p:ph type="sldNum" sz="quarter" idx="12"/>
          </p:nvPr>
        </p:nvSpPr>
        <p:spPr>
          <a:xfrm>
            <a:off x="8610600" y="6416679"/>
            <a:ext cx="457200" cy="365125"/>
          </a:xfrm>
        </p:spPr>
        <p:txBody>
          <a:bodyPr/>
          <a:lstStyle/>
          <a:p>
            <a:fld id="{AA6609B8-1C18-4083-9988-A5F5F3686A15}" type="slidenum">
              <a:rPr lang="en-US" smtClean="0"/>
              <a:pPr/>
              <a:t>58</a:t>
            </a:fld>
            <a:endParaRPr lang="en-US" dirty="0"/>
          </a:p>
        </p:txBody>
      </p:sp>
    </p:spTree>
    <p:extLst>
      <p:ext uri="{BB962C8B-B14F-4D97-AF65-F5344CB8AC3E}">
        <p14:creationId xmlns:p14="http://schemas.microsoft.com/office/powerpoint/2010/main" val="388334639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2"/>
          <a:stretch>
            <a:fillRect/>
          </a:stretch>
        </p:blipFill>
        <p:spPr>
          <a:xfrm>
            <a:off x="76200" y="983546"/>
            <a:ext cx="8670509" cy="3354106"/>
          </a:xfrm>
          <a:prstGeom prst="rect">
            <a:avLst/>
          </a:prstGeom>
          <a:ln>
            <a:solidFill>
              <a:schemeClr val="accent1"/>
            </a:solidFill>
          </a:ln>
        </p:spPr>
      </p:pic>
      <p:sp>
        <p:nvSpPr>
          <p:cNvPr id="2" name="Title 1"/>
          <p:cNvSpPr>
            <a:spLocks noGrp="1"/>
          </p:cNvSpPr>
          <p:nvPr>
            <p:ph type="title"/>
          </p:nvPr>
        </p:nvSpPr>
        <p:spPr>
          <a:xfrm>
            <a:off x="0" y="130960"/>
            <a:ext cx="8839200" cy="914400"/>
          </a:xfrm>
        </p:spPr>
        <p:txBody>
          <a:bodyPr/>
          <a:lstStyle/>
          <a:p>
            <a:r>
              <a:rPr lang="en-US" noProof="0" dirty="0"/>
              <a:t>Attribute Settings </a:t>
            </a:r>
          </a:p>
        </p:txBody>
      </p:sp>
      <p:sp>
        <p:nvSpPr>
          <p:cNvPr id="10" name="TextBox 9"/>
          <p:cNvSpPr txBox="1"/>
          <p:nvPr/>
        </p:nvSpPr>
        <p:spPr>
          <a:xfrm>
            <a:off x="100900" y="4421261"/>
            <a:ext cx="8488155" cy="1754326"/>
          </a:xfrm>
          <a:prstGeom prst="rect">
            <a:avLst/>
          </a:prstGeom>
          <a:noFill/>
        </p:spPr>
        <p:txBody>
          <a:bodyPr wrap="square" rtlCol="0">
            <a:spAutoFit/>
          </a:bodyPr>
          <a:lstStyle/>
          <a:p>
            <a:r>
              <a:rPr lang="en-US" dirty="0"/>
              <a:t>	Select the correct class of the attribute you wish to limit</a:t>
            </a:r>
          </a:p>
          <a:p>
            <a:r>
              <a:rPr lang="en-US" dirty="0"/>
              <a:t>	Find the exact Attribute for the attribute setting using the nickname</a:t>
            </a:r>
          </a:p>
          <a:p>
            <a:r>
              <a:rPr lang="en-US" dirty="0"/>
              <a:t>	Set the Default Value</a:t>
            </a:r>
            <a:br>
              <a:rPr lang="en-US" dirty="0"/>
            </a:br>
            <a:r>
              <a:rPr lang="en-US" dirty="0"/>
              <a:t>	After clicking Save, this attribute will by default display in the attribute setting format</a:t>
            </a:r>
          </a:p>
          <a:p>
            <a:pPr marL="342900" indent="-342900">
              <a:buAutoNum type="arabicPeriod"/>
            </a:pPr>
            <a:endParaRPr lang="en-US" dirty="0"/>
          </a:p>
        </p:txBody>
      </p:sp>
      <p:sp>
        <p:nvSpPr>
          <p:cNvPr id="6" name="Oval 5"/>
          <p:cNvSpPr/>
          <p:nvPr/>
        </p:nvSpPr>
        <p:spPr>
          <a:xfrm>
            <a:off x="271168" y="1425202"/>
            <a:ext cx="239635" cy="2207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9" name="Oval 8"/>
          <p:cNvSpPr/>
          <p:nvPr/>
        </p:nvSpPr>
        <p:spPr>
          <a:xfrm>
            <a:off x="795635" y="4432047"/>
            <a:ext cx="264860" cy="2333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2" name="Oval 11"/>
          <p:cNvSpPr/>
          <p:nvPr/>
        </p:nvSpPr>
        <p:spPr>
          <a:xfrm>
            <a:off x="26278" y="3421173"/>
            <a:ext cx="264860" cy="2333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3" name="Oval 12"/>
          <p:cNvSpPr/>
          <p:nvPr/>
        </p:nvSpPr>
        <p:spPr>
          <a:xfrm>
            <a:off x="795635" y="4773792"/>
            <a:ext cx="264860" cy="2333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6" name="Oval 15"/>
          <p:cNvSpPr/>
          <p:nvPr/>
        </p:nvSpPr>
        <p:spPr>
          <a:xfrm>
            <a:off x="795635" y="5108926"/>
            <a:ext cx="264860" cy="2333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17" name="Oval 16"/>
          <p:cNvSpPr/>
          <p:nvPr/>
        </p:nvSpPr>
        <p:spPr>
          <a:xfrm>
            <a:off x="4080117" y="3759506"/>
            <a:ext cx="264860" cy="2333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18" name="Oval 17"/>
          <p:cNvSpPr/>
          <p:nvPr/>
        </p:nvSpPr>
        <p:spPr>
          <a:xfrm>
            <a:off x="795635" y="5403994"/>
            <a:ext cx="264860" cy="2333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19" name="Oval 18"/>
          <p:cNvSpPr/>
          <p:nvPr/>
        </p:nvSpPr>
        <p:spPr>
          <a:xfrm>
            <a:off x="8010986" y="3866208"/>
            <a:ext cx="264860" cy="2333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20" name="Footer Placeholder 3">
            <a:extLst>
              <a:ext uri="{FF2B5EF4-FFF2-40B4-BE49-F238E27FC236}">
                <a16:creationId xmlns:a16="http://schemas.microsoft.com/office/drawing/2014/main" xmlns="" id="{0992CE40-A050-4279-A0A5-E1428B451BA0}"/>
              </a:ext>
            </a:extLst>
          </p:cNvPr>
          <p:cNvSpPr>
            <a:spLocks noGrp="1"/>
          </p:cNvSpPr>
          <p:nvPr>
            <p:ph type="ftr" sz="quarter" idx="11"/>
          </p:nvPr>
        </p:nvSpPr>
        <p:spPr>
          <a:xfrm>
            <a:off x="5638800" y="6416679"/>
            <a:ext cx="2895600" cy="365125"/>
          </a:xfrm>
        </p:spPr>
        <p:txBody>
          <a:bodyPr/>
          <a:lstStyle/>
          <a:p>
            <a:r>
              <a:rPr lang="en-US" dirty="0"/>
              <a:t>© 2018 </a:t>
            </a:r>
            <a:r>
              <a:rPr lang="en-US" dirty="0" err="1"/>
              <a:t>Planisware</a:t>
            </a:r>
            <a:endParaRPr lang="en-US" dirty="0"/>
          </a:p>
        </p:txBody>
      </p:sp>
      <p:sp>
        <p:nvSpPr>
          <p:cNvPr id="21" name="Slide Number Placeholder 4">
            <a:extLst>
              <a:ext uri="{FF2B5EF4-FFF2-40B4-BE49-F238E27FC236}">
                <a16:creationId xmlns:a16="http://schemas.microsoft.com/office/drawing/2014/main" xmlns="" id="{1610E975-4498-4724-91A0-1A4364D217B2}"/>
              </a:ext>
            </a:extLst>
          </p:cNvPr>
          <p:cNvSpPr>
            <a:spLocks noGrp="1"/>
          </p:cNvSpPr>
          <p:nvPr>
            <p:ph type="sldNum" sz="quarter" idx="12"/>
          </p:nvPr>
        </p:nvSpPr>
        <p:spPr>
          <a:xfrm>
            <a:off x="8610600" y="6416679"/>
            <a:ext cx="457200" cy="365125"/>
          </a:xfrm>
        </p:spPr>
        <p:txBody>
          <a:bodyPr/>
          <a:lstStyle/>
          <a:p>
            <a:fld id="{AA6609B8-1C18-4083-9988-A5F5F3686A15}" type="slidenum">
              <a:rPr lang="en-US" smtClean="0"/>
              <a:pPr/>
              <a:t>59</a:t>
            </a:fld>
            <a:endParaRPr lang="en-US" dirty="0"/>
          </a:p>
        </p:txBody>
      </p:sp>
    </p:spTree>
    <p:extLst>
      <p:ext uri="{BB962C8B-B14F-4D97-AF65-F5344CB8AC3E}">
        <p14:creationId xmlns:p14="http://schemas.microsoft.com/office/powerpoint/2010/main" val="28987172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Introductions</a:t>
            </a:r>
            <a:endParaRPr lang="en-US" noProof="0" dirty="0"/>
          </a:p>
        </p:txBody>
      </p:sp>
      <p:sp>
        <p:nvSpPr>
          <p:cNvPr id="4" name="Footer Placeholder 3"/>
          <p:cNvSpPr>
            <a:spLocks noGrp="1"/>
          </p:cNvSpPr>
          <p:nvPr>
            <p:ph type="ftr" sz="quarter" idx="11"/>
          </p:nvPr>
        </p:nvSpPr>
        <p:spPr/>
        <p:txBody>
          <a:bodyPr/>
          <a:lstStyle/>
          <a:p>
            <a:r>
              <a:rPr lang="en-US" dirty="0"/>
              <a:t>© 2018 </a:t>
            </a:r>
            <a:r>
              <a:rPr lang="en-US" dirty="0" err="1"/>
              <a:t>Planisware</a:t>
            </a:r>
            <a:endParaRPr lang="en-US" dirty="0"/>
          </a:p>
        </p:txBody>
      </p:sp>
      <p:sp>
        <p:nvSpPr>
          <p:cNvPr id="5" name="Slide Number Placeholder 4"/>
          <p:cNvSpPr>
            <a:spLocks noGrp="1"/>
          </p:cNvSpPr>
          <p:nvPr>
            <p:ph type="sldNum" sz="quarter" idx="12"/>
          </p:nvPr>
        </p:nvSpPr>
        <p:spPr/>
        <p:txBody>
          <a:bodyPr/>
          <a:lstStyle/>
          <a:p>
            <a:fld id="{AA6609B8-1C18-4083-9988-A5F5F3686A15}" type="slidenum">
              <a:rPr lang="en-US" smtClean="0"/>
              <a:pPr/>
              <a:t>6</a:t>
            </a:fld>
            <a:endParaRPr lang="en-US" dirty="0"/>
          </a:p>
        </p:txBody>
      </p:sp>
      <p:sp>
        <p:nvSpPr>
          <p:cNvPr id="8" name="Content Placeholder 7">
            <a:extLst>
              <a:ext uri="{FF2B5EF4-FFF2-40B4-BE49-F238E27FC236}">
                <a16:creationId xmlns:a16="http://schemas.microsoft.com/office/drawing/2014/main" xmlns="" id="{CD302DDF-7904-4FAD-B40D-991868BE50C7}"/>
              </a:ext>
            </a:extLst>
          </p:cNvPr>
          <p:cNvSpPr>
            <a:spLocks noGrp="1"/>
          </p:cNvSpPr>
          <p:nvPr>
            <p:ph idx="1"/>
          </p:nvPr>
        </p:nvSpPr>
        <p:spPr>
          <a:xfrm>
            <a:off x="152400" y="810706"/>
            <a:ext cx="8839200" cy="5381446"/>
          </a:xfrm>
        </p:spPr>
        <p:txBody>
          <a:bodyPr>
            <a:normAutofit fontScale="92500" lnSpcReduction="20000"/>
          </a:bodyPr>
          <a:lstStyle/>
          <a:p>
            <a:pPr marL="0" indent="0">
              <a:buNone/>
            </a:pPr>
            <a:r>
              <a:rPr lang="en-US" dirty="0"/>
              <a:t>Name 1 Cool fact about your company</a:t>
            </a:r>
          </a:p>
          <a:p>
            <a:pPr marL="0" indent="0">
              <a:buNone/>
            </a:pPr>
            <a:r>
              <a:rPr lang="en-US" dirty="0"/>
              <a:t/>
            </a:r>
            <a:br>
              <a:rPr lang="en-US" dirty="0"/>
            </a:br>
            <a:r>
              <a:rPr lang="en-US" b="1" dirty="0"/>
              <a:t>Pharmaceutical </a:t>
            </a:r>
            <a:endParaRPr lang="en-US" dirty="0"/>
          </a:p>
          <a:p>
            <a:pPr lvl="1"/>
            <a:r>
              <a:rPr lang="en-US" dirty="0" err="1"/>
              <a:t>Rynita</a:t>
            </a:r>
            <a:r>
              <a:rPr lang="en-US" dirty="0"/>
              <a:t> Julien, Biogen</a:t>
            </a:r>
          </a:p>
          <a:p>
            <a:pPr lvl="1"/>
            <a:r>
              <a:rPr lang="de-DE" dirty="0"/>
              <a:t>C</a:t>
            </a:r>
            <a:r>
              <a:rPr lang="en-US" dirty="0" err="1"/>
              <a:t>hris</a:t>
            </a:r>
            <a:r>
              <a:rPr lang="en-US" dirty="0"/>
              <a:t> </a:t>
            </a:r>
            <a:r>
              <a:rPr lang="en-US" dirty="0" err="1"/>
              <a:t>Roenfeldt</a:t>
            </a:r>
            <a:r>
              <a:rPr lang="en-US" dirty="0"/>
              <a:t>, </a:t>
            </a:r>
            <a:r>
              <a:rPr lang="en-US" dirty="0" err="1"/>
              <a:t>Halozyme</a:t>
            </a:r>
            <a:endParaRPr lang="en-US" dirty="0"/>
          </a:p>
          <a:p>
            <a:pPr lvl="1"/>
            <a:r>
              <a:rPr lang="de-DE" dirty="0"/>
              <a:t>D</a:t>
            </a:r>
            <a:r>
              <a:rPr lang="en-US" dirty="0" err="1"/>
              <a:t>eepthi</a:t>
            </a:r>
            <a:r>
              <a:rPr lang="en-US" dirty="0"/>
              <a:t> </a:t>
            </a:r>
            <a:r>
              <a:rPr lang="en-US" dirty="0" err="1"/>
              <a:t>Kotamraju</a:t>
            </a:r>
            <a:r>
              <a:rPr lang="en-US" dirty="0"/>
              <a:t>,</a:t>
            </a:r>
            <a:br>
              <a:rPr lang="en-US" dirty="0"/>
            </a:br>
            <a:r>
              <a:rPr lang="en-US" dirty="0"/>
              <a:t>Johnson &amp; Johnson</a:t>
            </a:r>
          </a:p>
          <a:p>
            <a:pPr lvl="1"/>
            <a:endParaRPr lang="en-US" dirty="0"/>
          </a:p>
          <a:p>
            <a:pPr marL="0" indent="0">
              <a:buNone/>
            </a:pPr>
            <a:r>
              <a:rPr lang="en-US" b="1" dirty="0"/>
              <a:t>Oil and Gas</a:t>
            </a:r>
            <a:endParaRPr lang="en-US" dirty="0"/>
          </a:p>
          <a:p>
            <a:pPr lvl="1"/>
            <a:r>
              <a:rPr lang="en-US" dirty="0"/>
              <a:t>Faisal </a:t>
            </a:r>
            <a:r>
              <a:rPr lang="en-US" dirty="0" err="1"/>
              <a:t>Alshemaimry</a:t>
            </a:r>
            <a:r>
              <a:rPr lang="en-US" dirty="0"/>
              <a:t>, Saudi Aramco</a:t>
            </a:r>
          </a:p>
          <a:p>
            <a:pPr lvl="1"/>
            <a:endParaRPr lang="en-US" dirty="0"/>
          </a:p>
          <a:p>
            <a:pPr marL="0" indent="0">
              <a:buNone/>
            </a:pPr>
            <a:r>
              <a:rPr lang="en-US" b="1" dirty="0"/>
              <a:t>Safety</a:t>
            </a:r>
          </a:p>
          <a:p>
            <a:pPr lvl="1"/>
            <a:r>
              <a:rPr lang="en-US" dirty="0"/>
              <a:t>Brian Fisher, MSA Safety</a:t>
            </a:r>
          </a:p>
          <a:p>
            <a:pPr marL="0" indent="0">
              <a:buNone/>
            </a:pPr>
            <a:endParaRPr lang="de-DE" dirty="0"/>
          </a:p>
          <a:p>
            <a:pPr marL="0" indent="0">
              <a:buNone/>
            </a:pPr>
            <a:r>
              <a:rPr lang="de-DE" b="1" dirty="0"/>
              <a:t>Telecommunications</a:t>
            </a:r>
          </a:p>
          <a:p>
            <a:pPr lvl="1"/>
            <a:r>
              <a:rPr lang="de-DE" dirty="0" err="1"/>
              <a:t>Shuangjian</a:t>
            </a:r>
            <a:r>
              <a:rPr lang="de-DE" dirty="0"/>
              <a:t> Yang, Huawei</a:t>
            </a:r>
          </a:p>
          <a:p>
            <a:pPr lvl="1"/>
            <a:r>
              <a:rPr lang="de-DE" dirty="0"/>
              <a:t>Wei Ping, Huawei</a:t>
            </a:r>
          </a:p>
          <a:p>
            <a:pPr marL="0" indent="0">
              <a:buNone/>
            </a:pPr>
            <a:endParaRPr lang="de-DE" dirty="0"/>
          </a:p>
        </p:txBody>
      </p:sp>
      <p:pic>
        <p:nvPicPr>
          <p:cNvPr id="11" name="Grafik 10">
            <a:extLst>
              <a:ext uri="{FF2B5EF4-FFF2-40B4-BE49-F238E27FC236}">
                <a16:creationId xmlns:a16="http://schemas.microsoft.com/office/drawing/2014/main" xmlns="" id="{83976C1A-F7A0-48BA-A7AE-F6D96097272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69935" y="3719094"/>
            <a:ext cx="3025579" cy="1680360"/>
          </a:xfrm>
          <a:prstGeom prst="rect">
            <a:avLst/>
          </a:prstGeom>
        </p:spPr>
      </p:pic>
      <p:pic>
        <p:nvPicPr>
          <p:cNvPr id="12" name="Grafik 11">
            <a:extLst>
              <a:ext uri="{FF2B5EF4-FFF2-40B4-BE49-F238E27FC236}">
                <a16:creationId xmlns:a16="http://schemas.microsoft.com/office/drawing/2014/main" xmlns="" id="{6FB707E4-5E2A-48D1-B538-5EE1372109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79470" y="1306256"/>
            <a:ext cx="1748120" cy="586657"/>
          </a:xfrm>
          <a:prstGeom prst="rect">
            <a:avLst/>
          </a:prstGeom>
        </p:spPr>
      </p:pic>
      <p:pic>
        <p:nvPicPr>
          <p:cNvPr id="13" name="Grafik 12">
            <a:extLst>
              <a:ext uri="{FF2B5EF4-FFF2-40B4-BE49-F238E27FC236}">
                <a16:creationId xmlns:a16="http://schemas.microsoft.com/office/drawing/2014/main" xmlns="" id="{492D54EB-A881-4917-AE16-9268A0539F5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685600" y="1279822"/>
            <a:ext cx="1865280" cy="719675"/>
          </a:xfrm>
          <a:prstGeom prst="rect">
            <a:avLst/>
          </a:prstGeom>
        </p:spPr>
      </p:pic>
      <p:pic>
        <p:nvPicPr>
          <p:cNvPr id="14" name="Grafik 13">
            <a:extLst>
              <a:ext uri="{FF2B5EF4-FFF2-40B4-BE49-F238E27FC236}">
                <a16:creationId xmlns:a16="http://schemas.microsoft.com/office/drawing/2014/main" xmlns="" id="{293C778D-C5B0-4D3C-8ABD-0AD63366258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30007" y="1742433"/>
            <a:ext cx="2503564" cy="1293831"/>
          </a:xfrm>
          <a:prstGeom prst="rect">
            <a:avLst/>
          </a:prstGeom>
        </p:spPr>
      </p:pic>
      <p:pic>
        <p:nvPicPr>
          <p:cNvPr id="15" name="Grafik 14">
            <a:extLst>
              <a:ext uri="{FF2B5EF4-FFF2-40B4-BE49-F238E27FC236}">
                <a16:creationId xmlns:a16="http://schemas.microsoft.com/office/drawing/2014/main" xmlns="" id="{74B83533-E320-4C9E-A3B0-0A20F8CF6D9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442963" y="2730970"/>
            <a:ext cx="2077652" cy="1090767"/>
          </a:xfrm>
          <a:prstGeom prst="rect">
            <a:avLst/>
          </a:prstGeom>
        </p:spPr>
      </p:pic>
      <p:pic>
        <p:nvPicPr>
          <p:cNvPr id="16" name="Grafik 15">
            <a:extLst>
              <a:ext uri="{FF2B5EF4-FFF2-40B4-BE49-F238E27FC236}">
                <a16:creationId xmlns:a16="http://schemas.microsoft.com/office/drawing/2014/main" xmlns="" id="{9D92A46A-15BF-4323-A5A6-3C09CB29905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916463" y="5173764"/>
            <a:ext cx="1130652" cy="1130652"/>
          </a:xfrm>
          <a:prstGeom prst="rect">
            <a:avLst/>
          </a:prstGeom>
        </p:spPr>
      </p:pic>
    </p:spTree>
    <p:extLst>
      <p:ext uri="{BB962C8B-B14F-4D97-AF65-F5344CB8AC3E}">
        <p14:creationId xmlns:p14="http://schemas.microsoft.com/office/powerpoint/2010/main" val="347658079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30960"/>
            <a:ext cx="8839200" cy="914400"/>
          </a:xfrm>
        </p:spPr>
        <p:txBody>
          <a:bodyPr>
            <a:normAutofit fontScale="90000"/>
          </a:bodyPr>
          <a:lstStyle/>
          <a:p>
            <a:r>
              <a:rPr lang="en-US" noProof="0" dirty="0"/>
              <a:t>Attribute Settings – Default Value on Project Creation Popup </a:t>
            </a:r>
          </a:p>
        </p:txBody>
      </p:sp>
      <p:pic>
        <p:nvPicPr>
          <p:cNvPr id="6" name="Picture 5"/>
          <p:cNvPicPr>
            <a:picLocks noChangeAspect="1"/>
          </p:cNvPicPr>
          <p:nvPr/>
        </p:nvPicPr>
        <p:blipFill>
          <a:blip r:embed="rId2"/>
          <a:stretch>
            <a:fillRect/>
          </a:stretch>
        </p:blipFill>
        <p:spPr>
          <a:xfrm>
            <a:off x="1317997" y="1299077"/>
            <a:ext cx="6683291" cy="4446599"/>
          </a:xfrm>
          <a:prstGeom prst="rect">
            <a:avLst/>
          </a:prstGeom>
          <a:ln>
            <a:solidFill>
              <a:schemeClr val="accent1"/>
            </a:solidFill>
          </a:ln>
        </p:spPr>
      </p:pic>
      <p:sp>
        <p:nvSpPr>
          <p:cNvPr id="7" name="Footer Placeholder 3">
            <a:extLst>
              <a:ext uri="{FF2B5EF4-FFF2-40B4-BE49-F238E27FC236}">
                <a16:creationId xmlns:a16="http://schemas.microsoft.com/office/drawing/2014/main" xmlns="" id="{0B22C65D-045C-4326-AEF7-DD696BEB35BC}"/>
              </a:ext>
            </a:extLst>
          </p:cNvPr>
          <p:cNvSpPr>
            <a:spLocks noGrp="1"/>
          </p:cNvSpPr>
          <p:nvPr>
            <p:ph type="ftr" sz="quarter" idx="11"/>
          </p:nvPr>
        </p:nvSpPr>
        <p:spPr>
          <a:xfrm>
            <a:off x="5638800" y="6416679"/>
            <a:ext cx="2895600" cy="365125"/>
          </a:xfrm>
        </p:spPr>
        <p:txBody>
          <a:bodyPr/>
          <a:lstStyle/>
          <a:p>
            <a:r>
              <a:rPr lang="en-US" dirty="0"/>
              <a:t>© 2018 </a:t>
            </a:r>
            <a:r>
              <a:rPr lang="en-US" dirty="0" err="1"/>
              <a:t>Planisware</a:t>
            </a:r>
            <a:endParaRPr lang="en-US" dirty="0"/>
          </a:p>
        </p:txBody>
      </p:sp>
      <p:sp>
        <p:nvSpPr>
          <p:cNvPr id="8" name="Slide Number Placeholder 4">
            <a:extLst>
              <a:ext uri="{FF2B5EF4-FFF2-40B4-BE49-F238E27FC236}">
                <a16:creationId xmlns:a16="http://schemas.microsoft.com/office/drawing/2014/main" xmlns="" id="{69E052B5-1723-46C9-B222-52AD57F8BE04}"/>
              </a:ext>
            </a:extLst>
          </p:cNvPr>
          <p:cNvSpPr>
            <a:spLocks noGrp="1"/>
          </p:cNvSpPr>
          <p:nvPr>
            <p:ph type="sldNum" sz="quarter" idx="12"/>
          </p:nvPr>
        </p:nvSpPr>
        <p:spPr>
          <a:xfrm>
            <a:off x="8610600" y="6416679"/>
            <a:ext cx="457200" cy="365125"/>
          </a:xfrm>
        </p:spPr>
        <p:txBody>
          <a:bodyPr/>
          <a:lstStyle/>
          <a:p>
            <a:fld id="{AA6609B8-1C18-4083-9988-A5F5F3686A15}" type="slidenum">
              <a:rPr lang="en-US" smtClean="0"/>
              <a:pPr/>
              <a:t>60</a:t>
            </a:fld>
            <a:endParaRPr lang="en-US" dirty="0"/>
          </a:p>
        </p:txBody>
      </p:sp>
    </p:spTree>
    <p:extLst>
      <p:ext uri="{BB962C8B-B14F-4D97-AF65-F5344CB8AC3E}">
        <p14:creationId xmlns:p14="http://schemas.microsoft.com/office/powerpoint/2010/main" val="124847099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noProof="0" dirty="0"/>
              <a:t>Exercise</a:t>
            </a:r>
          </a:p>
        </p:txBody>
      </p:sp>
      <p:sp>
        <p:nvSpPr>
          <p:cNvPr id="5" name="ZoneTexte 4"/>
          <p:cNvSpPr txBox="1"/>
          <p:nvPr/>
        </p:nvSpPr>
        <p:spPr>
          <a:xfrm>
            <a:off x="306000" y="1219200"/>
            <a:ext cx="8609400" cy="1631216"/>
          </a:xfrm>
          <a:prstGeom prst="rect">
            <a:avLst/>
          </a:prstGeom>
          <a:noFill/>
        </p:spPr>
        <p:txBody>
          <a:bodyPr wrap="square" rtlCol="0">
            <a:spAutoFit/>
          </a:bodyPr>
          <a:lstStyle/>
          <a:p>
            <a:pPr marL="457200" indent="-457200">
              <a:buAutoNum type="arabicPeriod"/>
            </a:pPr>
            <a:r>
              <a:rPr lang="en-US" sz="2000" dirty="0"/>
              <a:t>Create a new String User Attribute with a default value of “Please change me” on class activity</a:t>
            </a:r>
          </a:p>
          <a:p>
            <a:pPr marL="457200" indent="-457200">
              <a:buAutoNum type="arabicPeriod"/>
            </a:pPr>
            <a:r>
              <a:rPr lang="en-US" sz="2000" dirty="0"/>
              <a:t>Create a new activity on a project</a:t>
            </a:r>
          </a:p>
          <a:p>
            <a:pPr marL="457200" indent="-457200">
              <a:buAutoNum type="arabicPeriod"/>
            </a:pPr>
            <a:r>
              <a:rPr lang="en-US" sz="2000" dirty="0"/>
              <a:t>Verify the default value of the new attribute</a:t>
            </a:r>
          </a:p>
          <a:p>
            <a:endParaRPr lang="en-US" sz="2000" dirty="0"/>
          </a:p>
        </p:txBody>
      </p:sp>
      <p:sp>
        <p:nvSpPr>
          <p:cNvPr id="6" name="Footer Placeholder 3">
            <a:extLst>
              <a:ext uri="{FF2B5EF4-FFF2-40B4-BE49-F238E27FC236}">
                <a16:creationId xmlns:a16="http://schemas.microsoft.com/office/drawing/2014/main" xmlns="" id="{E8E579D7-C8AF-4A38-873E-0A870E765AF0}"/>
              </a:ext>
            </a:extLst>
          </p:cNvPr>
          <p:cNvSpPr>
            <a:spLocks noGrp="1"/>
          </p:cNvSpPr>
          <p:nvPr>
            <p:ph type="ftr" sz="quarter" idx="11"/>
          </p:nvPr>
        </p:nvSpPr>
        <p:spPr>
          <a:xfrm>
            <a:off x="5638800" y="6416679"/>
            <a:ext cx="2895600" cy="365125"/>
          </a:xfrm>
        </p:spPr>
        <p:txBody>
          <a:bodyPr/>
          <a:lstStyle/>
          <a:p>
            <a:r>
              <a:rPr lang="en-US" dirty="0"/>
              <a:t>© 2018 </a:t>
            </a:r>
            <a:r>
              <a:rPr lang="en-US" dirty="0" err="1"/>
              <a:t>Planisware</a:t>
            </a:r>
            <a:endParaRPr lang="en-US" dirty="0"/>
          </a:p>
        </p:txBody>
      </p:sp>
      <p:sp>
        <p:nvSpPr>
          <p:cNvPr id="7" name="Slide Number Placeholder 4">
            <a:extLst>
              <a:ext uri="{FF2B5EF4-FFF2-40B4-BE49-F238E27FC236}">
                <a16:creationId xmlns:a16="http://schemas.microsoft.com/office/drawing/2014/main" xmlns="" id="{1CC3D7B5-2358-499D-AF3E-88023D0CC9F9}"/>
              </a:ext>
            </a:extLst>
          </p:cNvPr>
          <p:cNvSpPr>
            <a:spLocks noGrp="1"/>
          </p:cNvSpPr>
          <p:nvPr>
            <p:ph type="sldNum" sz="quarter" idx="12"/>
          </p:nvPr>
        </p:nvSpPr>
        <p:spPr>
          <a:xfrm>
            <a:off x="8610600" y="6416679"/>
            <a:ext cx="457200" cy="365125"/>
          </a:xfrm>
        </p:spPr>
        <p:txBody>
          <a:bodyPr/>
          <a:lstStyle/>
          <a:p>
            <a:fld id="{AA6609B8-1C18-4083-9988-A5F5F3686A15}" type="slidenum">
              <a:rPr lang="en-US" smtClean="0"/>
              <a:pPr/>
              <a:t>61</a:t>
            </a:fld>
            <a:endParaRPr lang="en-US" dirty="0"/>
          </a:p>
        </p:txBody>
      </p:sp>
    </p:spTree>
    <p:extLst>
      <p:ext uri="{BB962C8B-B14F-4D97-AF65-F5344CB8AC3E}">
        <p14:creationId xmlns:p14="http://schemas.microsoft.com/office/powerpoint/2010/main" val="244454031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Meet Pam, the Head of Project Management</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724880" y="2895600"/>
            <a:ext cx="1694240" cy="1694240"/>
          </a:xfrm>
          <a:prstGeom prst="ellipse">
            <a:avLst/>
          </a:prstGeom>
          <a:ln w="63500" cap="rnd">
            <a:solidFill>
              <a:schemeClr val="accent1"/>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8" name="Speech Bubble: Oval 7"/>
          <p:cNvSpPr/>
          <p:nvPr/>
        </p:nvSpPr>
        <p:spPr>
          <a:xfrm>
            <a:off x="214411" y="1579349"/>
            <a:ext cx="3290909" cy="1945821"/>
          </a:xfrm>
          <a:prstGeom prst="wedgeEllipseCallout">
            <a:avLst>
              <a:gd name="adj1" fmla="val 52357"/>
              <a:gd name="adj2" fmla="val 362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Our data model and KPIs are always changing! We need a system that is as robust as our organization!</a:t>
            </a:r>
            <a:br>
              <a:rPr lang="en-US" sz="1600" dirty="0"/>
            </a:br>
            <a:endParaRPr lang="en-US" sz="1600" dirty="0"/>
          </a:p>
        </p:txBody>
      </p:sp>
      <p:sp>
        <p:nvSpPr>
          <p:cNvPr id="9" name="Speech Bubble: Oval 8"/>
          <p:cNvSpPr/>
          <p:nvPr/>
        </p:nvSpPr>
        <p:spPr>
          <a:xfrm>
            <a:off x="5723119" y="1645032"/>
            <a:ext cx="2887481" cy="1717928"/>
          </a:xfrm>
          <a:prstGeom prst="wedgeEllipseCallout">
            <a:avLst>
              <a:gd name="adj1" fmla="val -56953"/>
              <a:gd name="adj2" fmla="val 3992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I want the system to perform simple calculations so I do NOT have to!</a:t>
            </a:r>
            <a:br>
              <a:rPr lang="en-US" sz="1600" dirty="0"/>
            </a:br>
            <a:endParaRPr lang="en-US" sz="1600" dirty="0"/>
          </a:p>
        </p:txBody>
      </p:sp>
      <p:sp>
        <p:nvSpPr>
          <p:cNvPr id="10" name="Speech Bubble: Oval 9"/>
          <p:cNvSpPr/>
          <p:nvPr/>
        </p:nvSpPr>
        <p:spPr>
          <a:xfrm>
            <a:off x="314961" y="3951710"/>
            <a:ext cx="3190360" cy="2008508"/>
          </a:xfrm>
          <a:prstGeom prst="wedgeEllipseCallout">
            <a:avLst>
              <a:gd name="adj1" fmla="val 56455"/>
              <a:gd name="adj2" fmla="val -3381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There are so many attributes to keep track of, and we need end users to understand the purpose of each one! </a:t>
            </a:r>
            <a:br>
              <a:rPr lang="en-US" sz="1600" dirty="0"/>
            </a:br>
            <a:endParaRPr lang="en-US" sz="1600" dirty="0"/>
          </a:p>
        </p:txBody>
      </p:sp>
      <p:sp>
        <p:nvSpPr>
          <p:cNvPr id="11" name="Speech Bubble: Oval 10"/>
          <p:cNvSpPr/>
          <p:nvPr/>
        </p:nvSpPr>
        <p:spPr>
          <a:xfrm>
            <a:off x="5723119" y="4166445"/>
            <a:ext cx="2887481" cy="1783611"/>
          </a:xfrm>
          <a:prstGeom prst="wedgeEllipseCallout">
            <a:avLst>
              <a:gd name="adj1" fmla="val -57554"/>
              <a:gd name="adj2" fmla="val -309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We need more control over extending our data model!</a:t>
            </a:r>
            <a:br>
              <a:rPr lang="en-US" sz="1600" dirty="0"/>
            </a:br>
            <a:endParaRPr lang="en-US" sz="1600" dirty="0"/>
          </a:p>
        </p:txBody>
      </p:sp>
      <p:pic>
        <p:nvPicPr>
          <p:cNvPr id="12"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3724879" y="2895600"/>
            <a:ext cx="1700382" cy="1700382"/>
          </a:xfrm>
          <a:prstGeom prst="ellipse">
            <a:avLst/>
          </a:prstGeom>
          <a:ln w="63500" cap="rnd">
            <a:solidFill>
              <a:schemeClr val="accent1"/>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6" name="Rectangle: Rounded Corners 5"/>
          <p:cNvSpPr/>
          <p:nvPr/>
        </p:nvSpPr>
        <p:spPr>
          <a:xfrm>
            <a:off x="624314" y="1188539"/>
            <a:ext cx="2661219" cy="25855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User Attributes</a:t>
            </a:r>
          </a:p>
        </p:txBody>
      </p:sp>
      <p:sp>
        <p:nvSpPr>
          <p:cNvPr id="13" name="Rectangle: Rounded Corners 12"/>
          <p:cNvSpPr/>
          <p:nvPr/>
        </p:nvSpPr>
        <p:spPr>
          <a:xfrm>
            <a:off x="5836249" y="1208618"/>
            <a:ext cx="2661219" cy="25855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Named Formulas</a:t>
            </a:r>
          </a:p>
        </p:txBody>
      </p:sp>
      <p:sp>
        <p:nvSpPr>
          <p:cNvPr id="14" name="Rectangle: Rounded Corners 13"/>
          <p:cNvSpPr/>
          <p:nvPr/>
        </p:nvSpPr>
        <p:spPr>
          <a:xfrm>
            <a:off x="624313" y="6046530"/>
            <a:ext cx="2661219" cy="25855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err="1"/>
              <a:t>Hyperdoc</a:t>
            </a:r>
            <a:endParaRPr lang="en-US" dirty="0"/>
          </a:p>
        </p:txBody>
      </p:sp>
      <p:sp>
        <p:nvSpPr>
          <p:cNvPr id="15" name="Rectangle: Rounded Corners 14"/>
          <p:cNvSpPr/>
          <p:nvPr/>
        </p:nvSpPr>
        <p:spPr>
          <a:xfrm>
            <a:off x="5873181" y="6026893"/>
            <a:ext cx="2661219" cy="25855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Attribute Settings</a:t>
            </a:r>
          </a:p>
        </p:txBody>
      </p:sp>
      <p:sp>
        <p:nvSpPr>
          <p:cNvPr id="16" name="Footer Placeholder 3">
            <a:extLst>
              <a:ext uri="{FF2B5EF4-FFF2-40B4-BE49-F238E27FC236}">
                <a16:creationId xmlns:a16="http://schemas.microsoft.com/office/drawing/2014/main" xmlns="" id="{B907EA2D-6812-4221-B445-06DB93FBC932}"/>
              </a:ext>
            </a:extLst>
          </p:cNvPr>
          <p:cNvSpPr>
            <a:spLocks noGrp="1"/>
          </p:cNvSpPr>
          <p:nvPr>
            <p:ph type="ftr" sz="quarter" idx="11"/>
          </p:nvPr>
        </p:nvSpPr>
        <p:spPr>
          <a:xfrm>
            <a:off x="5638800" y="6416679"/>
            <a:ext cx="2895600" cy="365125"/>
          </a:xfrm>
        </p:spPr>
        <p:txBody>
          <a:bodyPr/>
          <a:lstStyle/>
          <a:p>
            <a:r>
              <a:rPr lang="en-US" dirty="0"/>
              <a:t>© 2018 </a:t>
            </a:r>
            <a:r>
              <a:rPr lang="en-US" dirty="0" err="1"/>
              <a:t>Planisware</a:t>
            </a:r>
            <a:endParaRPr lang="en-US" dirty="0"/>
          </a:p>
        </p:txBody>
      </p:sp>
      <p:sp>
        <p:nvSpPr>
          <p:cNvPr id="17" name="Slide Number Placeholder 4">
            <a:extLst>
              <a:ext uri="{FF2B5EF4-FFF2-40B4-BE49-F238E27FC236}">
                <a16:creationId xmlns:a16="http://schemas.microsoft.com/office/drawing/2014/main" xmlns="" id="{A0449CA9-CFBF-4DEF-880E-D82E31984CA4}"/>
              </a:ext>
            </a:extLst>
          </p:cNvPr>
          <p:cNvSpPr>
            <a:spLocks noGrp="1"/>
          </p:cNvSpPr>
          <p:nvPr>
            <p:ph type="sldNum" sz="quarter" idx="12"/>
          </p:nvPr>
        </p:nvSpPr>
        <p:spPr>
          <a:xfrm>
            <a:off x="8610600" y="6416679"/>
            <a:ext cx="457200" cy="365125"/>
          </a:xfrm>
        </p:spPr>
        <p:txBody>
          <a:bodyPr/>
          <a:lstStyle/>
          <a:p>
            <a:fld id="{AA6609B8-1C18-4083-9988-A5F5F3686A15}" type="slidenum">
              <a:rPr lang="en-US" smtClean="0"/>
              <a:pPr/>
              <a:t>62</a:t>
            </a:fld>
            <a:endParaRPr lang="en-US" dirty="0"/>
          </a:p>
        </p:txBody>
      </p:sp>
    </p:spTree>
    <p:extLst>
      <p:ext uri="{BB962C8B-B14F-4D97-AF65-F5344CB8AC3E}">
        <p14:creationId xmlns:p14="http://schemas.microsoft.com/office/powerpoint/2010/main" val="216601806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noProof="0" dirty="0"/>
              <a:t>Questions</a:t>
            </a:r>
          </a:p>
        </p:txBody>
      </p:sp>
      <p:sp>
        <p:nvSpPr>
          <p:cNvPr id="3" name="Espace réservé du texte 2"/>
          <p:cNvSpPr>
            <a:spLocks noGrp="1"/>
          </p:cNvSpPr>
          <p:nvPr>
            <p:ph type="body" idx="1"/>
          </p:nvPr>
        </p:nvSpPr>
        <p:spPr>
          <a:xfrm>
            <a:off x="12879" y="3581400"/>
            <a:ext cx="4787721" cy="1371600"/>
          </a:xfrm>
        </p:spPr>
        <p:txBody>
          <a:bodyPr/>
          <a:lstStyle/>
          <a:p>
            <a:endParaRPr lang="en-US" dirty="0"/>
          </a:p>
        </p:txBody>
      </p:sp>
      <p:sp>
        <p:nvSpPr>
          <p:cNvPr id="6" name="Footer Placeholder 3">
            <a:extLst>
              <a:ext uri="{FF2B5EF4-FFF2-40B4-BE49-F238E27FC236}">
                <a16:creationId xmlns:a16="http://schemas.microsoft.com/office/drawing/2014/main" xmlns="" id="{7020DE5D-C692-4934-8AD8-5DD818178739}"/>
              </a:ext>
            </a:extLst>
          </p:cNvPr>
          <p:cNvSpPr>
            <a:spLocks noGrp="1"/>
          </p:cNvSpPr>
          <p:nvPr>
            <p:ph type="ftr" sz="quarter" idx="11"/>
          </p:nvPr>
        </p:nvSpPr>
        <p:spPr>
          <a:xfrm>
            <a:off x="5638800" y="6416679"/>
            <a:ext cx="2895600" cy="365125"/>
          </a:xfrm>
        </p:spPr>
        <p:txBody>
          <a:bodyPr/>
          <a:lstStyle/>
          <a:p>
            <a:r>
              <a:rPr lang="en-US" dirty="0"/>
              <a:t>© 2018 </a:t>
            </a:r>
            <a:r>
              <a:rPr lang="en-US" dirty="0" err="1"/>
              <a:t>Planisware</a:t>
            </a:r>
            <a:endParaRPr lang="en-US" dirty="0"/>
          </a:p>
        </p:txBody>
      </p:sp>
      <p:sp>
        <p:nvSpPr>
          <p:cNvPr id="7" name="Slide Number Placeholder 4">
            <a:extLst>
              <a:ext uri="{FF2B5EF4-FFF2-40B4-BE49-F238E27FC236}">
                <a16:creationId xmlns:a16="http://schemas.microsoft.com/office/drawing/2014/main" xmlns="" id="{87E82AB6-E03E-45DC-9759-1CC1C2AE4786}"/>
              </a:ext>
            </a:extLst>
          </p:cNvPr>
          <p:cNvSpPr>
            <a:spLocks noGrp="1"/>
          </p:cNvSpPr>
          <p:nvPr>
            <p:ph type="sldNum" sz="quarter" idx="12"/>
          </p:nvPr>
        </p:nvSpPr>
        <p:spPr>
          <a:xfrm>
            <a:off x="8610600" y="6416679"/>
            <a:ext cx="457200" cy="365125"/>
          </a:xfrm>
        </p:spPr>
        <p:txBody>
          <a:bodyPr/>
          <a:lstStyle/>
          <a:p>
            <a:fld id="{AA6609B8-1C18-4083-9988-A5F5F3686A15}" type="slidenum">
              <a:rPr lang="en-US" smtClean="0"/>
              <a:pPr/>
              <a:t>63</a:t>
            </a:fld>
            <a:endParaRPr lang="en-US" dirty="0"/>
          </a:p>
        </p:txBody>
      </p:sp>
    </p:spTree>
    <p:extLst>
      <p:ext uri="{BB962C8B-B14F-4D97-AF65-F5344CB8AC3E}">
        <p14:creationId xmlns:p14="http://schemas.microsoft.com/office/powerpoint/2010/main" val="353044301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1608282" y="4210050"/>
            <a:ext cx="5802454" cy="400050"/>
          </a:xfrm>
        </p:spPr>
        <p:txBody>
          <a:bodyPr>
            <a:normAutofit fontScale="90000"/>
          </a:bodyPr>
          <a:lstStyle/>
          <a:p>
            <a:r>
              <a:rPr lang="en-US" noProof="0" dirty="0"/>
              <a:t>Level 1 Configuration - Usability</a:t>
            </a:r>
          </a:p>
        </p:txBody>
      </p:sp>
      <p:sp>
        <p:nvSpPr>
          <p:cNvPr id="3" name="Footer Placeholder 3">
            <a:extLst>
              <a:ext uri="{FF2B5EF4-FFF2-40B4-BE49-F238E27FC236}">
                <a16:creationId xmlns:a16="http://schemas.microsoft.com/office/drawing/2014/main" xmlns="" id="{B0DAAB43-9FAF-43E4-8819-54C4DCB59B2D}"/>
              </a:ext>
            </a:extLst>
          </p:cNvPr>
          <p:cNvSpPr>
            <a:spLocks noGrp="1"/>
          </p:cNvSpPr>
          <p:nvPr>
            <p:ph type="ftr" sz="quarter" idx="11"/>
          </p:nvPr>
        </p:nvSpPr>
        <p:spPr>
          <a:xfrm>
            <a:off x="5638800" y="6416679"/>
            <a:ext cx="2895600" cy="365125"/>
          </a:xfrm>
        </p:spPr>
        <p:txBody>
          <a:bodyPr/>
          <a:lstStyle/>
          <a:p>
            <a:r>
              <a:rPr lang="en-US" dirty="0"/>
              <a:t>© 2018 </a:t>
            </a:r>
            <a:r>
              <a:rPr lang="en-US" dirty="0" err="1"/>
              <a:t>Planisware</a:t>
            </a:r>
            <a:endParaRPr lang="en-US" dirty="0"/>
          </a:p>
        </p:txBody>
      </p:sp>
      <p:sp>
        <p:nvSpPr>
          <p:cNvPr id="4" name="Slide Number Placeholder 4">
            <a:extLst>
              <a:ext uri="{FF2B5EF4-FFF2-40B4-BE49-F238E27FC236}">
                <a16:creationId xmlns:a16="http://schemas.microsoft.com/office/drawing/2014/main" xmlns="" id="{D1F379D5-8629-4AEF-8CD5-FC9B60FD93DB}"/>
              </a:ext>
            </a:extLst>
          </p:cNvPr>
          <p:cNvSpPr>
            <a:spLocks noGrp="1"/>
          </p:cNvSpPr>
          <p:nvPr>
            <p:ph type="sldNum" sz="quarter" idx="12"/>
          </p:nvPr>
        </p:nvSpPr>
        <p:spPr>
          <a:xfrm>
            <a:off x="8610600" y="6416679"/>
            <a:ext cx="457200" cy="365125"/>
          </a:xfrm>
        </p:spPr>
        <p:txBody>
          <a:bodyPr/>
          <a:lstStyle/>
          <a:p>
            <a:fld id="{AA6609B8-1C18-4083-9988-A5F5F3686A15}" type="slidenum">
              <a:rPr lang="en-US" smtClean="0"/>
              <a:pPr/>
              <a:t>64</a:t>
            </a:fld>
            <a:endParaRPr lang="en-US" dirty="0"/>
          </a:p>
        </p:txBody>
      </p:sp>
    </p:spTree>
    <p:extLst>
      <p:ext uri="{BB962C8B-B14F-4D97-AF65-F5344CB8AC3E}">
        <p14:creationId xmlns:p14="http://schemas.microsoft.com/office/powerpoint/2010/main" val="76234916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Agenda </a:t>
            </a:r>
            <a:r>
              <a:rPr lang="en-US" dirty="0"/>
              <a:t>(</a:t>
            </a:r>
            <a:r>
              <a:rPr lang="en-US" noProof="0" dirty="0"/>
              <a:t>10:30am – </a:t>
            </a:r>
            <a:r>
              <a:rPr lang="en-US" dirty="0"/>
              <a:t>12:00pm)</a:t>
            </a:r>
            <a:endParaRPr lang="en-US" noProof="0" dirty="0"/>
          </a:p>
        </p:txBody>
      </p:sp>
      <p:sp>
        <p:nvSpPr>
          <p:cNvPr id="4" name="Content Placeholder 3"/>
          <p:cNvSpPr>
            <a:spLocks noGrp="1"/>
          </p:cNvSpPr>
          <p:nvPr>
            <p:ph idx="1"/>
          </p:nvPr>
        </p:nvSpPr>
        <p:spPr/>
        <p:txBody>
          <a:bodyPr>
            <a:normAutofit/>
          </a:bodyPr>
          <a:lstStyle/>
          <a:p>
            <a:r>
              <a:rPr lang="en-US" noProof="0" dirty="0"/>
              <a:t>Color Management </a:t>
            </a:r>
          </a:p>
          <a:p>
            <a:r>
              <a:rPr lang="en-US" noProof="0" dirty="0"/>
              <a:t>Image Management</a:t>
            </a:r>
          </a:p>
          <a:p>
            <a:r>
              <a:rPr lang="en-US" noProof="0" dirty="0"/>
              <a:t>Indicators </a:t>
            </a:r>
          </a:p>
          <a:p>
            <a:r>
              <a:rPr lang="en-US" noProof="0" dirty="0"/>
              <a:t>Attribute Chooser Style</a:t>
            </a:r>
          </a:p>
          <a:p>
            <a:r>
              <a:rPr lang="en-US" noProof="0" dirty="0"/>
              <a:t>Working Lunch (noon-1pm)</a:t>
            </a:r>
          </a:p>
          <a:p>
            <a:r>
              <a:rPr lang="en-US" noProof="0" dirty="0"/>
              <a:t>Styles </a:t>
            </a:r>
          </a:p>
          <a:p>
            <a:r>
              <a:rPr lang="en-US" noProof="0" dirty="0"/>
              <a:t>Text Keys </a:t>
            </a:r>
          </a:p>
          <a:p>
            <a:r>
              <a:rPr lang="en-US" noProof="0" dirty="0"/>
              <a:t>Toolbar Editor </a:t>
            </a:r>
          </a:p>
          <a:p>
            <a:r>
              <a:rPr lang="en-US" noProof="0" dirty="0"/>
              <a:t>E-learning</a:t>
            </a:r>
          </a:p>
          <a:p>
            <a:pPr marL="0" indent="0">
              <a:buNone/>
            </a:pPr>
            <a:endParaRPr lang="en-US" noProof="0" dirty="0"/>
          </a:p>
        </p:txBody>
      </p:sp>
    </p:spTree>
    <p:extLst>
      <p:ext uri="{BB962C8B-B14F-4D97-AF65-F5344CB8AC3E}">
        <p14:creationId xmlns:p14="http://schemas.microsoft.com/office/powerpoint/2010/main" val="157971334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noProof="0" dirty="0"/>
              <a:t>Meet your Usability Lead</a:t>
            </a:r>
          </a:p>
        </p:txBody>
      </p:sp>
      <p:sp>
        <p:nvSpPr>
          <p:cNvPr id="6" name="Footer Placeholder 3">
            <a:extLst>
              <a:ext uri="{FF2B5EF4-FFF2-40B4-BE49-F238E27FC236}">
                <a16:creationId xmlns:a16="http://schemas.microsoft.com/office/drawing/2014/main" xmlns="" id="{D5B8B61E-90A6-4C68-82CF-491BF66505E9}"/>
              </a:ext>
            </a:extLst>
          </p:cNvPr>
          <p:cNvSpPr>
            <a:spLocks noGrp="1"/>
          </p:cNvSpPr>
          <p:nvPr>
            <p:ph type="ftr" sz="quarter" idx="11"/>
          </p:nvPr>
        </p:nvSpPr>
        <p:spPr>
          <a:xfrm>
            <a:off x="5638800" y="6416679"/>
            <a:ext cx="2895600" cy="365125"/>
          </a:xfrm>
        </p:spPr>
        <p:txBody>
          <a:bodyPr/>
          <a:lstStyle/>
          <a:p>
            <a:r>
              <a:rPr lang="en-US" dirty="0"/>
              <a:t>© 2018 </a:t>
            </a:r>
            <a:r>
              <a:rPr lang="en-US" dirty="0" err="1"/>
              <a:t>Planisware</a:t>
            </a:r>
            <a:endParaRPr lang="en-US" dirty="0"/>
          </a:p>
        </p:txBody>
      </p:sp>
      <p:sp>
        <p:nvSpPr>
          <p:cNvPr id="7" name="Slide Number Placeholder 4">
            <a:extLst>
              <a:ext uri="{FF2B5EF4-FFF2-40B4-BE49-F238E27FC236}">
                <a16:creationId xmlns:a16="http://schemas.microsoft.com/office/drawing/2014/main" xmlns="" id="{2C332852-6772-48AD-9B0B-BB73AD7E3705}"/>
              </a:ext>
            </a:extLst>
          </p:cNvPr>
          <p:cNvSpPr>
            <a:spLocks noGrp="1"/>
          </p:cNvSpPr>
          <p:nvPr>
            <p:ph type="sldNum" sz="quarter" idx="12"/>
          </p:nvPr>
        </p:nvSpPr>
        <p:spPr>
          <a:xfrm>
            <a:off x="8610600" y="6416679"/>
            <a:ext cx="457200" cy="365125"/>
          </a:xfrm>
        </p:spPr>
        <p:txBody>
          <a:bodyPr/>
          <a:lstStyle/>
          <a:p>
            <a:fld id="{AA6609B8-1C18-4083-9988-A5F5F3686A15}" type="slidenum">
              <a:rPr lang="en-US" smtClean="0"/>
              <a:pPr/>
              <a:t>66</a:t>
            </a:fld>
            <a:endParaRPr lang="en-US" dirty="0"/>
          </a:p>
        </p:txBody>
      </p:sp>
    </p:spTree>
    <p:extLst>
      <p:ext uri="{BB962C8B-B14F-4D97-AF65-F5344CB8AC3E}">
        <p14:creationId xmlns:p14="http://schemas.microsoft.com/office/powerpoint/2010/main" val="16389679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Meet Ajay, the Head of Usability</a:t>
            </a:r>
          </a:p>
        </p:txBody>
      </p:sp>
      <p:sp>
        <p:nvSpPr>
          <p:cNvPr id="8" name="Speech Bubble: Oval 7"/>
          <p:cNvSpPr/>
          <p:nvPr/>
        </p:nvSpPr>
        <p:spPr>
          <a:xfrm>
            <a:off x="314962" y="1579349"/>
            <a:ext cx="3190358" cy="1783611"/>
          </a:xfrm>
          <a:prstGeom prst="wedgeEllipseCallout">
            <a:avLst>
              <a:gd name="adj1" fmla="val 52357"/>
              <a:gd name="adj2" fmla="val 362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With so much data coming in, we need to make it more presentable and meaningful!</a:t>
            </a:r>
          </a:p>
        </p:txBody>
      </p:sp>
      <p:sp>
        <p:nvSpPr>
          <p:cNvPr id="9" name="Speech Bubble: Oval 8"/>
          <p:cNvSpPr/>
          <p:nvPr/>
        </p:nvSpPr>
        <p:spPr>
          <a:xfrm>
            <a:off x="5723119" y="1645032"/>
            <a:ext cx="2887481" cy="1717928"/>
          </a:xfrm>
          <a:prstGeom prst="wedgeEllipseCallout">
            <a:avLst>
              <a:gd name="adj1" fmla="val -56953"/>
              <a:gd name="adj2" fmla="val 3992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We need thorough methods to highlight important information!</a:t>
            </a:r>
          </a:p>
        </p:txBody>
      </p:sp>
      <p:sp>
        <p:nvSpPr>
          <p:cNvPr id="10" name="Speech Bubble: Oval 9"/>
          <p:cNvSpPr/>
          <p:nvPr/>
        </p:nvSpPr>
        <p:spPr>
          <a:xfrm>
            <a:off x="314961" y="3951710"/>
            <a:ext cx="3190360" cy="2008508"/>
          </a:xfrm>
          <a:prstGeom prst="wedgeEllipseCallout">
            <a:avLst>
              <a:gd name="adj1" fmla="val 56455"/>
              <a:gd name="adj2" fmla="val -3381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The number of attributes is overwhelming and I don’t want to see them all the time!</a:t>
            </a:r>
          </a:p>
        </p:txBody>
      </p:sp>
      <p:sp>
        <p:nvSpPr>
          <p:cNvPr id="11" name="Speech Bubble: Oval 10"/>
          <p:cNvSpPr/>
          <p:nvPr/>
        </p:nvSpPr>
        <p:spPr>
          <a:xfrm>
            <a:off x="5723119" y="4166445"/>
            <a:ext cx="2887481" cy="1783611"/>
          </a:xfrm>
          <a:prstGeom prst="wedgeEllipseCallout">
            <a:avLst>
              <a:gd name="adj1" fmla="val -57554"/>
              <a:gd name="adj2" fmla="val -309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We need to make it easier for our users to navigate the application!</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4898" y="2899954"/>
            <a:ext cx="1776549" cy="1776549"/>
          </a:xfrm>
          <a:prstGeom prst="rect">
            <a:avLst/>
          </a:prstGeom>
        </p:spPr>
      </p:pic>
      <p:sp>
        <p:nvSpPr>
          <p:cNvPr id="12" name="Footer Placeholder 3">
            <a:extLst>
              <a:ext uri="{FF2B5EF4-FFF2-40B4-BE49-F238E27FC236}">
                <a16:creationId xmlns:a16="http://schemas.microsoft.com/office/drawing/2014/main" xmlns="" id="{DCCBE9AD-FB99-49D0-A31E-B47590F24457}"/>
              </a:ext>
            </a:extLst>
          </p:cNvPr>
          <p:cNvSpPr>
            <a:spLocks noGrp="1"/>
          </p:cNvSpPr>
          <p:nvPr>
            <p:ph type="ftr" sz="quarter" idx="11"/>
          </p:nvPr>
        </p:nvSpPr>
        <p:spPr>
          <a:xfrm>
            <a:off x="5638800" y="6416679"/>
            <a:ext cx="2895600" cy="365125"/>
          </a:xfrm>
        </p:spPr>
        <p:txBody>
          <a:bodyPr/>
          <a:lstStyle/>
          <a:p>
            <a:r>
              <a:rPr lang="en-US" dirty="0"/>
              <a:t>© 2018 </a:t>
            </a:r>
            <a:r>
              <a:rPr lang="en-US" dirty="0" err="1"/>
              <a:t>Planisware</a:t>
            </a:r>
            <a:endParaRPr lang="en-US" dirty="0"/>
          </a:p>
        </p:txBody>
      </p:sp>
      <p:sp>
        <p:nvSpPr>
          <p:cNvPr id="13" name="Slide Number Placeholder 4">
            <a:extLst>
              <a:ext uri="{FF2B5EF4-FFF2-40B4-BE49-F238E27FC236}">
                <a16:creationId xmlns:a16="http://schemas.microsoft.com/office/drawing/2014/main" xmlns="" id="{E0B73B7E-57F3-40EE-8C4A-8DA428DC2894}"/>
              </a:ext>
            </a:extLst>
          </p:cNvPr>
          <p:cNvSpPr>
            <a:spLocks noGrp="1"/>
          </p:cNvSpPr>
          <p:nvPr>
            <p:ph type="sldNum" sz="quarter" idx="12"/>
          </p:nvPr>
        </p:nvSpPr>
        <p:spPr>
          <a:xfrm>
            <a:off x="8610600" y="6416679"/>
            <a:ext cx="457200" cy="365125"/>
          </a:xfrm>
        </p:spPr>
        <p:txBody>
          <a:bodyPr/>
          <a:lstStyle/>
          <a:p>
            <a:fld id="{AA6609B8-1C18-4083-9988-A5F5F3686A15}" type="slidenum">
              <a:rPr lang="en-US" smtClean="0"/>
              <a:pPr/>
              <a:t>67</a:t>
            </a:fld>
            <a:endParaRPr lang="en-US" dirty="0"/>
          </a:p>
        </p:txBody>
      </p:sp>
    </p:spTree>
    <p:extLst>
      <p:ext uri="{BB962C8B-B14F-4D97-AF65-F5344CB8AC3E}">
        <p14:creationId xmlns:p14="http://schemas.microsoft.com/office/powerpoint/2010/main" val="97744339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476269"/>
            <a:ext cx="1086908" cy="1086908"/>
          </a:xfrm>
          <a:prstGeom prst="rect">
            <a:avLst/>
          </a:prstGeom>
        </p:spPr>
      </p:pic>
      <p:sp>
        <p:nvSpPr>
          <p:cNvPr id="2" name="Title 1"/>
          <p:cNvSpPr>
            <a:spLocks noGrp="1"/>
          </p:cNvSpPr>
          <p:nvPr>
            <p:ph type="title"/>
          </p:nvPr>
        </p:nvSpPr>
        <p:spPr>
          <a:xfrm>
            <a:off x="0" y="130960"/>
            <a:ext cx="8839200" cy="914400"/>
          </a:xfrm>
        </p:spPr>
        <p:txBody>
          <a:bodyPr/>
          <a:lstStyle/>
          <a:p>
            <a:r>
              <a:rPr lang="en-US" noProof="0" dirty="0"/>
              <a:t>Color management- Scenario</a:t>
            </a:r>
          </a:p>
        </p:txBody>
      </p:sp>
      <p:sp>
        <p:nvSpPr>
          <p:cNvPr id="3" name="Rectangle: Rounded Corners 2"/>
          <p:cNvSpPr/>
          <p:nvPr/>
        </p:nvSpPr>
        <p:spPr>
          <a:xfrm>
            <a:off x="975360" y="1411119"/>
            <a:ext cx="8092440" cy="1199789"/>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solidFill>
              </a:rPr>
              <a:t>Our company likes to color code specific activities. Is there a way to categorize activities visually, so that some </a:t>
            </a:r>
            <a:r>
              <a:rPr lang="en-US" b="1" dirty="0">
                <a:solidFill>
                  <a:schemeClr val="accent1"/>
                </a:solidFill>
              </a:rPr>
              <a:t>activity types </a:t>
            </a:r>
            <a:r>
              <a:rPr lang="en-US" dirty="0">
                <a:solidFill>
                  <a:schemeClr val="accent1"/>
                </a:solidFill>
              </a:rPr>
              <a:t>that have the </a:t>
            </a:r>
            <a:r>
              <a:rPr lang="en-US" b="1" dirty="0">
                <a:solidFill>
                  <a:schemeClr val="accent1"/>
                </a:solidFill>
              </a:rPr>
              <a:t>description</a:t>
            </a:r>
            <a:r>
              <a:rPr lang="en-US" dirty="0">
                <a:solidFill>
                  <a:schemeClr val="accent1"/>
                </a:solidFill>
              </a:rPr>
              <a:t> “Testing”</a:t>
            </a:r>
            <a:r>
              <a:rPr lang="en-US" b="1" dirty="0">
                <a:solidFill>
                  <a:schemeClr val="accent1"/>
                </a:solidFill>
              </a:rPr>
              <a:t> </a:t>
            </a:r>
            <a:r>
              <a:rPr lang="en-US" dirty="0">
                <a:solidFill>
                  <a:schemeClr val="accent1"/>
                </a:solidFill>
              </a:rPr>
              <a:t>can stand out in the </a:t>
            </a:r>
            <a:r>
              <a:rPr lang="en-US" b="1" dirty="0">
                <a:solidFill>
                  <a:schemeClr val="accent1"/>
                </a:solidFill>
              </a:rPr>
              <a:t>Gantt chart</a:t>
            </a:r>
            <a:r>
              <a:rPr lang="en-US" dirty="0">
                <a:solidFill>
                  <a:schemeClr val="accent1"/>
                </a:solidFill>
              </a:rPr>
              <a:t>?</a:t>
            </a:r>
          </a:p>
        </p:txBody>
      </p:sp>
      <p:sp>
        <p:nvSpPr>
          <p:cNvPr id="6" name="TextBox 5"/>
          <p:cNvSpPr txBox="1"/>
          <p:nvPr/>
        </p:nvSpPr>
        <p:spPr>
          <a:xfrm>
            <a:off x="0" y="887900"/>
            <a:ext cx="3058160" cy="523220"/>
          </a:xfrm>
          <a:prstGeom prst="rect">
            <a:avLst/>
          </a:prstGeom>
          <a:noFill/>
        </p:spPr>
        <p:txBody>
          <a:bodyPr wrap="square" rtlCol="0">
            <a:spAutoFit/>
          </a:bodyPr>
          <a:lstStyle/>
          <a:p>
            <a:r>
              <a:rPr lang="en-US" sz="2800" b="1" dirty="0">
                <a:solidFill>
                  <a:schemeClr val="tx2"/>
                </a:solidFill>
              </a:rPr>
              <a:t>Scenario</a:t>
            </a:r>
          </a:p>
        </p:txBody>
      </p:sp>
      <p:sp>
        <p:nvSpPr>
          <p:cNvPr id="9" name="Footer Placeholder 3">
            <a:extLst>
              <a:ext uri="{FF2B5EF4-FFF2-40B4-BE49-F238E27FC236}">
                <a16:creationId xmlns:a16="http://schemas.microsoft.com/office/drawing/2014/main" xmlns="" id="{2720088F-CBDB-4321-B1F4-EBF35EF663DC}"/>
              </a:ext>
            </a:extLst>
          </p:cNvPr>
          <p:cNvSpPr>
            <a:spLocks noGrp="1"/>
          </p:cNvSpPr>
          <p:nvPr>
            <p:ph type="ftr" sz="quarter" idx="11"/>
          </p:nvPr>
        </p:nvSpPr>
        <p:spPr>
          <a:xfrm>
            <a:off x="5638800" y="6416679"/>
            <a:ext cx="2895600" cy="365125"/>
          </a:xfrm>
        </p:spPr>
        <p:txBody>
          <a:bodyPr/>
          <a:lstStyle/>
          <a:p>
            <a:r>
              <a:rPr lang="en-US" dirty="0"/>
              <a:t>© 2018 </a:t>
            </a:r>
            <a:r>
              <a:rPr lang="en-US" dirty="0" err="1"/>
              <a:t>Planisware</a:t>
            </a:r>
            <a:endParaRPr lang="en-US" dirty="0"/>
          </a:p>
        </p:txBody>
      </p:sp>
      <p:sp>
        <p:nvSpPr>
          <p:cNvPr id="10" name="Slide Number Placeholder 4">
            <a:extLst>
              <a:ext uri="{FF2B5EF4-FFF2-40B4-BE49-F238E27FC236}">
                <a16:creationId xmlns:a16="http://schemas.microsoft.com/office/drawing/2014/main" xmlns="" id="{8D1A3FC1-B9B1-4818-9F08-362527C8BA7D}"/>
              </a:ext>
            </a:extLst>
          </p:cNvPr>
          <p:cNvSpPr>
            <a:spLocks noGrp="1"/>
          </p:cNvSpPr>
          <p:nvPr>
            <p:ph type="sldNum" sz="quarter" idx="12"/>
          </p:nvPr>
        </p:nvSpPr>
        <p:spPr>
          <a:xfrm>
            <a:off x="8610600" y="6416679"/>
            <a:ext cx="457200" cy="365125"/>
          </a:xfrm>
        </p:spPr>
        <p:txBody>
          <a:bodyPr/>
          <a:lstStyle/>
          <a:p>
            <a:fld id="{AA6609B8-1C18-4083-9988-A5F5F3686A15}" type="slidenum">
              <a:rPr lang="en-US" smtClean="0"/>
              <a:pPr/>
              <a:t>68</a:t>
            </a:fld>
            <a:endParaRPr lang="en-US" dirty="0"/>
          </a:p>
        </p:txBody>
      </p:sp>
    </p:spTree>
    <p:extLst>
      <p:ext uri="{BB962C8B-B14F-4D97-AF65-F5344CB8AC3E}">
        <p14:creationId xmlns:p14="http://schemas.microsoft.com/office/powerpoint/2010/main" val="147747358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476269"/>
            <a:ext cx="1086908" cy="1086908"/>
          </a:xfrm>
          <a:prstGeom prst="rect">
            <a:avLst/>
          </a:prstGeom>
        </p:spPr>
      </p:pic>
      <p:sp>
        <p:nvSpPr>
          <p:cNvPr id="2" name="Title 1"/>
          <p:cNvSpPr>
            <a:spLocks noGrp="1"/>
          </p:cNvSpPr>
          <p:nvPr>
            <p:ph type="title"/>
          </p:nvPr>
        </p:nvSpPr>
        <p:spPr>
          <a:xfrm>
            <a:off x="0" y="130960"/>
            <a:ext cx="8839200" cy="914400"/>
          </a:xfrm>
        </p:spPr>
        <p:txBody>
          <a:bodyPr/>
          <a:lstStyle/>
          <a:p>
            <a:r>
              <a:rPr lang="en-US" noProof="0" dirty="0"/>
              <a:t>Color management- Scenario</a:t>
            </a:r>
          </a:p>
        </p:txBody>
      </p:sp>
      <p:sp>
        <p:nvSpPr>
          <p:cNvPr id="3" name="Rectangle: Rounded Corners 2"/>
          <p:cNvSpPr/>
          <p:nvPr/>
        </p:nvSpPr>
        <p:spPr>
          <a:xfrm>
            <a:off x="975360" y="1411119"/>
            <a:ext cx="8092440" cy="1199789"/>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solidFill>
              </a:rPr>
              <a:t>Our company likes to color code specific activities. Is there a way to categorize activities visually, so that some </a:t>
            </a:r>
            <a:r>
              <a:rPr lang="en-US" b="1" dirty="0">
                <a:solidFill>
                  <a:schemeClr val="accent1"/>
                </a:solidFill>
              </a:rPr>
              <a:t>activity types </a:t>
            </a:r>
            <a:r>
              <a:rPr lang="en-US" dirty="0">
                <a:solidFill>
                  <a:schemeClr val="accent1"/>
                </a:solidFill>
              </a:rPr>
              <a:t>that have the </a:t>
            </a:r>
            <a:r>
              <a:rPr lang="en-US" b="1" dirty="0">
                <a:solidFill>
                  <a:schemeClr val="accent1"/>
                </a:solidFill>
              </a:rPr>
              <a:t>description</a:t>
            </a:r>
            <a:r>
              <a:rPr lang="en-US" dirty="0">
                <a:solidFill>
                  <a:schemeClr val="accent1"/>
                </a:solidFill>
              </a:rPr>
              <a:t> “Testing”</a:t>
            </a:r>
            <a:r>
              <a:rPr lang="en-US" b="1" dirty="0">
                <a:solidFill>
                  <a:schemeClr val="accent1"/>
                </a:solidFill>
              </a:rPr>
              <a:t> </a:t>
            </a:r>
            <a:r>
              <a:rPr lang="en-US" dirty="0">
                <a:solidFill>
                  <a:schemeClr val="accent1"/>
                </a:solidFill>
              </a:rPr>
              <a:t>can stand out in the </a:t>
            </a:r>
            <a:r>
              <a:rPr lang="en-US" b="1" dirty="0">
                <a:solidFill>
                  <a:schemeClr val="accent1"/>
                </a:solidFill>
              </a:rPr>
              <a:t>Gantt chart</a:t>
            </a:r>
            <a:r>
              <a:rPr lang="en-US" dirty="0">
                <a:solidFill>
                  <a:schemeClr val="accent1"/>
                </a:solidFill>
              </a:rPr>
              <a:t>?</a:t>
            </a:r>
          </a:p>
        </p:txBody>
      </p:sp>
      <p:sp>
        <p:nvSpPr>
          <p:cNvPr id="6" name="TextBox 5"/>
          <p:cNvSpPr txBox="1"/>
          <p:nvPr/>
        </p:nvSpPr>
        <p:spPr>
          <a:xfrm>
            <a:off x="0" y="887900"/>
            <a:ext cx="3058160" cy="523220"/>
          </a:xfrm>
          <a:prstGeom prst="rect">
            <a:avLst/>
          </a:prstGeom>
          <a:noFill/>
        </p:spPr>
        <p:txBody>
          <a:bodyPr wrap="square" rtlCol="0">
            <a:spAutoFit/>
          </a:bodyPr>
          <a:lstStyle/>
          <a:p>
            <a:r>
              <a:rPr lang="en-US" sz="2800" b="1" dirty="0">
                <a:solidFill>
                  <a:schemeClr val="tx2"/>
                </a:solidFill>
              </a:rPr>
              <a:t>Scenario</a:t>
            </a:r>
          </a:p>
        </p:txBody>
      </p:sp>
      <p:sp>
        <p:nvSpPr>
          <p:cNvPr id="7" name="Rectangle: Rounded Corners 12"/>
          <p:cNvSpPr/>
          <p:nvPr/>
        </p:nvSpPr>
        <p:spPr>
          <a:xfrm>
            <a:off x="91440" y="3205947"/>
            <a:ext cx="8976360" cy="3210732"/>
          </a:xfrm>
          <a:prstGeom prst="roundRect">
            <a:avLst/>
          </a:prstGeom>
        </p:spPr>
        <p:style>
          <a:lnRef idx="2">
            <a:schemeClr val="accent4"/>
          </a:lnRef>
          <a:fillRef idx="1">
            <a:schemeClr val="lt1"/>
          </a:fillRef>
          <a:effectRef idx="0">
            <a:schemeClr val="accent4"/>
          </a:effectRef>
          <a:fontRef idx="minor">
            <a:schemeClr val="dk1"/>
          </a:fontRef>
        </p:style>
        <p:txBody>
          <a:bodyPr rtlCol="0" anchor="ctr"/>
          <a:lstStyle/>
          <a:p>
            <a:r>
              <a:rPr lang="en-GB" dirty="0"/>
              <a:t>Leverage </a:t>
            </a:r>
            <a:r>
              <a:rPr lang="en-GB" b="1" dirty="0" err="1">
                <a:solidFill>
                  <a:schemeClr val="accent6">
                    <a:lumMod val="60000"/>
                    <a:lumOff val="40000"/>
                  </a:schemeClr>
                </a:solidFill>
              </a:rPr>
              <a:t>color</a:t>
            </a:r>
            <a:r>
              <a:rPr lang="en-GB" b="1" dirty="0">
                <a:solidFill>
                  <a:schemeClr val="accent6">
                    <a:lumMod val="60000"/>
                    <a:lumOff val="40000"/>
                  </a:schemeClr>
                </a:solidFill>
              </a:rPr>
              <a:t> management </a:t>
            </a:r>
            <a:r>
              <a:rPr lang="en-GB" dirty="0"/>
              <a:t>to set specific graphical properties on Gantt elements that apply to all projects. </a:t>
            </a:r>
          </a:p>
          <a:p>
            <a:endParaRPr lang="en-GB" dirty="0">
              <a:solidFill>
                <a:schemeClr val="accent4"/>
              </a:solidFill>
            </a:endParaRPr>
          </a:p>
          <a:p>
            <a:r>
              <a:rPr lang="en-GB" b="1" dirty="0">
                <a:solidFill>
                  <a:schemeClr val="accent4"/>
                </a:solidFill>
              </a:rPr>
              <a:t>How to break down the situation: </a:t>
            </a:r>
            <a:r>
              <a:rPr lang="en-GB" dirty="0">
                <a:solidFill>
                  <a:schemeClr val="accent4"/>
                </a:solidFill>
              </a:rPr>
              <a:t/>
            </a:r>
            <a:br>
              <a:rPr lang="en-GB" dirty="0">
                <a:solidFill>
                  <a:schemeClr val="accent4"/>
                </a:solidFill>
              </a:rPr>
            </a:br>
            <a:r>
              <a:rPr lang="en-GB" dirty="0">
                <a:solidFill>
                  <a:schemeClr val="accent4"/>
                </a:solidFill>
              </a:rPr>
              <a:t> 	1. Break down activity types and choose a </a:t>
            </a:r>
            <a:r>
              <a:rPr lang="en-GB" dirty="0" err="1">
                <a:solidFill>
                  <a:schemeClr val="accent4"/>
                </a:solidFill>
              </a:rPr>
              <a:t>color</a:t>
            </a:r>
            <a:r>
              <a:rPr lang="en-GB" dirty="0">
                <a:solidFill>
                  <a:schemeClr val="accent4"/>
                </a:solidFill>
              </a:rPr>
              <a:t> or symbol to represent 		them  </a:t>
            </a:r>
            <a:br>
              <a:rPr lang="en-GB" dirty="0">
                <a:solidFill>
                  <a:schemeClr val="accent4"/>
                </a:solidFill>
              </a:rPr>
            </a:br>
            <a:r>
              <a:rPr lang="en-GB" dirty="0">
                <a:solidFill>
                  <a:schemeClr val="accent4"/>
                </a:solidFill>
              </a:rPr>
              <a:t>	2. Create a new </a:t>
            </a:r>
            <a:r>
              <a:rPr lang="en-GB" dirty="0" err="1">
                <a:solidFill>
                  <a:schemeClr val="accent4"/>
                </a:solidFill>
              </a:rPr>
              <a:t>color</a:t>
            </a:r>
            <a:r>
              <a:rPr lang="en-GB" dirty="0">
                <a:solidFill>
                  <a:schemeClr val="accent4"/>
                </a:solidFill>
              </a:rPr>
              <a:t> rule with an icon or symbol and </a:t>
            </a:r>
            <a:r>
              <a:rPr lang="en-GB" dirty="0" err="1">
                <a:solidFill>
                  <a:schemeClr val="accent4"/>
                </a:solidFill>
              </a:rPr>
              <a:t>color</a:t>
            </a:r>
            <a:r>
              <a:rPr lang="en-GB" dirty="0">
                <a:solidFill>
                  <a:schemeClr val="accent4"/>
                </a:solidFill>
              </a:rPr>
              <a:t> that can be 	viewed on the Gantt screen</a:t>
            </a:r>
          </a:p>
          <a:p>
            <a:r>
              <a:rPr lang="en-GB" dirty="0">
                <a:solidFill>
                  <a:schemeClr val="accent4"/>
                </a:solidFill>
              </a:rPr>
              <a:t>	</a:t>
            </a:r>
          </a:p>
        </p:txBody>
      </p:sp>
      <p:sp>
        <p:nvSpPr>
          <p:cNvPr id="9" name="Oval 8"/>
          <p:cNvSpPr/>
          <p:nvPr/>
        </p:nvSpPr>
        <p:spPr>
          <a:xfrm>
            <a:off x="6939280" y="1755563"/>
            <a:ext cx="294640" cy="26416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1</a:t>
            </a:r>
          </a:p>
        </p:txBody>
      </p:sp>
      <p:sp>
        <p:nvSpPr>
          <p:cNvPr id="10" name="Oval 9"/>
          <p:cNvSpPr/>
          <p:nvPr/>
        </p:nvSpPr>
        <p:spPr>
          <a:xfrm>
            <a:off x="1994079" y="2178760"/>
            <a:ext cx="294640" cy="26416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2</a:t>
            </a:r>
          </a:p>
        </p:txBody>
      </p:sp>
      <p:sp>
        <p:nvSpPr>
          <p:cNvPr id="11" name="TextBox 10"/>
          <p:cNvSpPr txBox="1"/>
          <p:nvPr/>
        </p:nvSpPr>
        <p:spPr>
          <a:xfrm>
            <a:off x="0" y="2610909"/>
            <a:ext cx="3058160" cy="523220"/>
          </a:xfrm>
          <a:prstGeom prst="rect">
            <a:avLst/>
          </a:prstGeom>
          <a:noFill/>
        </p:spPr>
        <p:txBody>
          <a:bodyPr wrap="square" rtlCol="0">
            <a:spAutoFit/>
          </a:bodyPr>
          <a:lstStyle/>
          <a:p>
            <a:r>
              <a:rPr lang="en-US" sz="2800" b="1" dirty="0">
                <a:solidFill>
                  <a:schemeClr val="accent4"/>
                </a:solidFill>
              </a:rPr>
              <a:t>Analysis</a:t>
            </a:r>
          </a:p>
        </p:txBody>
      </p:sp>
      <p:sp>
        <p:nvSpPr>
          <p:cNvPr id="12" name="Footer Placeholder 3">
            <a:extLst>
              <a:ext uri="{FF2B5EF4-FFF2-40B4-BE49-F238E27FC236}">
                <a16:creationId xmlns:a16="http://schemas.microsoft.com/office/drawing/2014/main" xmlns="" id="{A0504B12-76BD-4A7A-9EA7-B82EAA408307}"/>
              </a:ext>
            </a:extLst>
          </p:cNvPr>
          <p:cNvSpPr>
            <a:spLocks noGrp="1"/>
          </p:cNvSpPr>
          <p:nvPr>
            <p:ph type="ftr" sz="quarter" idx="11"/>
          </p:nvPr>
        </p:nvSpPr>
        <p:spPr>
          <a:xfrm>
            <a:off x="5638800" y="6416679"/>
            <a:ext cx="2895600" cy="365125"/>
          </a:xfrm>
        </p:spPr>
        <p:txBody>
          <a:bodyPr/>
          <a:lstStyle/>
          <a:p>
            <a:r>
              <a:rPr lang="en-US" dirty="0"/>
              <a:t>© 2018 </a:t>
            </a:r>
            <a:r>
              <a:rPr lang="en-US" dirty="0" err="1"/>
              <a:t>Planisware</a:t>
            </a:r>
            <a:endParaRPr lang="en-US" dirty="0"/>
          </a:p>
        </p:txBody>
      </p:sp>
      <p:sp>
        <p:nvSpPr>
          <p:cNvPr id="13" name="Slide Number Placeholder 4">
            <a:extLst>
              <a:ext uri="{FF2B5EF4-FFF2-40B4-BE49-F238E27FC236}">
                <a16:creationId xmlns:a16="http://schemas.microsoft.com/office/drawing/2014/main" xmlns="" id="{2F90C8F0-68A4-4932-B241-61800A48E853}"/>
              </a:ext>
            </a:extLst>
          </p:cNvPr>
          <p:cNvSpPr>
            <a:spLocks noGrp="1"/>
          </p:cNvSpPr>
          <p:nvPr>
            <p:ph type="sldNum" sz="quarter" idx="12"/>
          </p:nvPr>
        </p:nvSpPr>
        <p:spPr>
          <a:xfrm>
            <a:off x="8610600" y="6416679"/>
            <a:ext cx="457200" cy="365125"/>
          </a:xfrm>
        </p:spPr>
        <p:txBody>
          <a:bodyPr/>
          <a:lstStyle/>
          <a:p>
            <a:fld id="{AA6609B8-1C18-4083-9988-A5F5F3686A15}" type="slidenum">
              <a:rPr lang="en-US" smtClean="0"/>
              <a:pPr/>
              <a:t>69</a:t>
            </a:fld>
            <a:endParaRPr lang="en-US" dirty="0"/>
          </a:p>
        </p:txBody>
      </p:sp>
    </p:spTree>
    <p:extLst>
      <p:ext uri="{BB962C8B-B14F-4D97-AF65-F5344CB8AC3E}">
        <p14:creationId xmlns:p14="http://schemas.microsoft.com/office/powerpoint/2010/main" val="6323802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Agenda (9:00am – 10.30am)</a:t>
            </a:r>
          </a:p>
        </p:txBody>
      </p:sp>
      <p:sp>
        <p:nvSpPr>
          <p:cNvPr id="4" name="Content Placeholder 3"/>
          <p:cNvSpPr>
            <a:spLocks noGrp="1"/>
          </p:cNvSpPr>
          <p:nvPr>
            <p:ph idx="1"/>
          </p:nvPr>
        </p:nvSpPr>
        <p:spPr/>
        <p:txBody>
          <a:bodyPr>
            <a:normAutofit/>
          </a:bodyPr>
          <a:lstStyle/>
          <a:p>
            <a:r>
              <a:rPr lang="en-US" noProof="0" dirty="0"/>
              <a:t>Welcome/Introductions/Check server access</a:t>
            </a:r>
          </a:p>
          <a:p>
            <a:r>
              <a:rPr lang="en-US" noProof="0" dirty="0"/>
              <a:t>Level 1 Intro</a:t>
            </a:r>
          </a:p>
          <a:p>
            <a:r>
              <a:rPr lang="en-US" noProof="0" dirty="0"/>
              <a:t>Configuration Page/Tools</a:t>
            </a:r>
          </a:p>
          <a:p>
            <a:r>
              <a:rPr lang="en-US" noProof="0" dirty="0"/>
              <a:t>User Attributes:</a:t>
            </a:r>
          </a:p>
          <a:p>
            <a:r>
              <a:rPr lang="en-US" noProof="0" dirty="0"/>
              <a:t>	Simple</a:t>
            </a:r>
          </a:p>
          <a:p>
            <a:r>
              <a:rPr lang="en-US" noProof="0" dirty="0"/>
              <a:t>	Possible Values</a:t>
            </a:r>
          </a:p>
          <a:p>
            <a:r>
              <a:rPr lang="en-US" noProof="0" dirty="0"/>
              <a:t>	Relations</a:t>
            </a:r>
          </a:p>
          <a:p>
            <a:r>
              <a:rPr lang="en-US" noProof="0" dirty="0"/>
              <a:t>	Named Formulas</a:t>
            </a:r>
          </a:p>
          <a:p>
            <a:r>
              <a:rPr lang="en-US" noProof="0" dirty="0"/>
              <a:t>	</a:t>
            </a:r>
            <a:r>
              <a:rPr lang="en-US" noProof="0" dirty="0" err="1"/>
              <a:t>Hyperdoc</a:t>
            </a:r>
            <a:endParaRPr lang="en-US" noProof="0" dirty="0"/>
          </a:p>
          <a:p>
            <a:r>
              <a:rPr lang="en-US" noProof="0" dirty="0"/>
              <a:t>	Settings</a:t>
            </a:r>
          </a:p>
          <a:p>
            <a:pPr marL="0" indent="0">
              <a:buNone/>
            </a:pPr>
            <a:endParaRPr lang="en-US" noProof="0" dirty="0"/>
          </a:p>
        </p:txBody>
      </p:sp>
    </p:spTree>
    <p:extLst>
      <p:ext uri="{BB962C8B-B14F-4D97-AF65-F5344CB8AC3E}">
        <p14:creationId xmlns:p14="http://schemas.microsoft.com/office/powerpoint/2010/main" val="120651864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noProof="0" dirty="0"/>
              <a:t>Color Management</a:t>
            </a:r>
          </a:p>
        </p:txBody>
      </p:sp>
      <p:sp>
        <p:nvSpPr>
          <p:cNvPr id="3" name="Espace réservé du texte 2"/>
          <p:cNvSpPr>
            <a:spLocks noGrp="1"/>
          </p:cNvSpPr>
          <p:nvPr>
            <p:ph type="body" idx="1"/>
          </p:nvPr>
        </p:nvSpPr>
        <p:spPr>
          <a:xfrm>
            <a:off x="12879" y="3581400"/>
            <a:ext cx="4787721" cy="1371600"/>
          </a:xfrm>
        </p:spPr>
        <p:txBody>
          <a:bodyPr/>
          <a:lstStyle/>
          <a:p>
            <a:r>
              <a:rPr lang="en-US" noProof="0" dirty="0"/>
              <a:t>Creating new colors rules</a:t>
            </a:r>
          </a:p>
          <a:p>
            <a:r>
              <a:rPr lang="en-US" noProof="0" dirty="0"/>
              <a:t>Colors in Gantt rendering</a:t>
            </a:r>
          </a:p>
        </p:txBody>
      </p:sp>
      <p:sp>
        <p:nvSpPr>
          <p:cNvPr id="6" name="Footer Placeholder 3">
            <a:extLst>
              <a:ext uri="{FF2B5EF4-FFF2-40B4-BE49-F238E27FC236}">
                <a16:creationId xmlns:a16="http://schemas.microsoft.com/office/drawing/2014/main" xmlns="" id="{CB76A55D-DC92-45D7-889C-13C50AE419CA}"/>
              </a:ext>
            </a:extLst>
          </p:cNvPr>
          <p:cNvSpPr>
            <a:spLocks noGrp="1"/>
          </p:cNvSpPr>
          <p:nvPr>
            <p:ph type="ftr" sz="quarter" idx="11"/>
          </p:nvPr>
        </p:nvSpPr>
        <p:spPr>
          <a:xfrm>
            <a:off x="5638800" y="6416679"/>
            <a:ext cx="2895600" cy="365125"/>
          </a:xfrm>
        </p:spPr>
        <p:txBody>
          <a:bodyPr/>
          <a:lstStyle/>
          <a:p>
            <a:r>
              <a:rPr lang="en-US" dirty="0"/>
              <a:t>© 2018 </a:t>
            </a:r>
            <a:r>
              <a:rPr lang="en-US" dirty="0" err="1"/>
              <a:t>Planisware</a:t>
            </a:r>
            <a:endParaRPr lang="en-US" dirty="0"/>
          </a:p>
        </p:txBody>
      </p:sp>
      <p:sp>
        <p:nvSpPr>
          <p:cNvPr id="7" name="Slide Number Placeholder 4">
            <a:extLst>
              <a:ext uri="{FF2B5EF4-FFF2-40B4-BE49-F238E27FC236}">
                <a16:creationId xmlns:a16="http://schemas.microsoft.com/office/drawing/2014/main" xmlns="" id="{81C4DD95-2D2C-4DD0-B5AC-3B6D57EFF1E2}"/>
              </a:ext>
            </a:extLst>
          </p:cNvPr>
          <p:cNvSpPr>
            <a:spLocks noGrp="1"/>
          </p:cNvSpPr>
          <p:nvPr>
            <p:ph type="sldNum" sz="quarter" idx="12"/>
          </p:nvPr>
        </p:nvSpPr>
        <p:spPr>
          <a:xfrm>
            <a:off x="8610600" y="6416679"/>
            <a:ext cx="457200" cy="365125"/>
          </a:xfrm>
        </p:spPr>
        <p:txBody>
          <a:bodyPr/>
          <a:lstStyle/>
          <a:p>
            <a:fld id="{AA6609B8-1C18-4083-9988-A5F5F3686A15}" type="slidenum">
              <a:rPr lang="en-US" smtClean="0"/>
              <a:pPr/>
              <a:t>70</a:t>
            </a:fld>
            <a:endParaRPr lang="en-US" dirty="0"/>
          </a:p>
        </p:txBody>
      </p:sp>
    </p:spTree>
    <p:extLst>
      <p:ext uri="{BB962C8B-B14F-4D97-AF65-F5344CB8AC3E}">
        <p14:creationId xmlns:p14="http://schemas.microsoft.com/office/powerpoint/2010/main" val="45251273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latin typeface="Arial" pitchFamily="34" charset="0"/>
                <a:cs typeface="Arial" pitchFamily="34" charset="0"/>
              </a:rPr>
              <a:t>Creating new colors rules</a:t>
            </a:r>
          </a:p>
        </p:txBody>
      </p:sp>
      <p:sp>
        <p:nvSpPr>
          <p:cNvPr id="6" name="Espace réservé du contenu 5"/>
          <p:cNvSpPr>
            <a:spLocks noGrp="1"/>
          </p:cNvSpPr>
          <p:nvPr>
            <p:ph idx="1"/>
          </p:nvPr>
        </p:nvSpPr>
        <p:spPr>
          <a:xfrm>
            <a:off x="152400" y="990600"/>
            <a:ext cx="8839200" cy="5135563"/>
          </a:xfrm>
        </p:spPr>
        <p:txBody>
          <a:bodyPr/>
          <a:lstStyle/>
          <a:p>
            <a:r>
              <a:rPr lang="en-US" noProof="0" dirty="0">
                <a:latin typeface="Arial" pitchFamily="34" charset="0"/>
                <a:cs typeface="Arial" pitchFamily="34" charset="0"/>
              </a:rPr>
              <a:t>To create a new color rule navigate to the </a:t>
            </a:r>
            <a:r>
              <a:rPr lang="en-US" b="1" noProof="0" dirty="0">
                <a:latin typeface="Arial" pitchFamily="34" charset="0"/>
                <a:cs typeface="Arial" pitchFamily="34" charset="0"/>
              </a:rPr>
              <a:t>Administration</a:t>
            </a:r>
            <a:r>
              <a:rPr lang="en-US" noProof="0" dirty="0">
                <a:solidFill>
                  <a:schemeClr val="accent6">
                    <a:lumMod val="50000"/>
                  </a:schemeClr>
                </a:solidFill>
                <a:effectLst>
                  <a:outerShdw blurRad="38100" dist="38100" dir="2700000" algn="tl">
                    <a:srgbClr val="000000">
                      <a:alpha val="43137"/>
                    </a:srgbClr>
                  </a:outerShdw>
                </a:effectLst>
                <a:latin typeface="Arial" pitchFamily="34" charset="0"/>
                <a:cs typeface="Arial" pitchFamily="34" charset="0"/>
              </a:rPr>
              <a:t> </a:t>
            </a:r>
            <a:r>
              <a:rPr lang="en-US" noProof="0" dirty="0">
                <a:latin typeface="Arial" pitchFamily="34" charset="0"/>
                <a:cs typeface="Arial" pitchFamily="34" charset="0"/>
              </a:rPr>
              <a:t>&gt; </a:t>
            </a:r>
            <a:r>
              <a:rPr lang="en-US" b="1" noProof="0" dirty="0">
                <a:latin typeface="Arial" pitchFamily="34" charset="0"/>
                <a:cs typeface="Arial" pitchFamily="34" charset="0"/>
              </a:rPr>
              <a:t>Data</a:t>
            </a:r>
            <a:r>
              <a:rPr lang="en-US" b="1" noProof="0" dirty="0">
                <a:solidFill>
                  <a:schemeClr val="accent6">
                    <a:lumMod val="50000"/>
                  </a:schemeClr>
                </a:solidFill>
                <a:latin typeface="Arial" pitchFamily="34" charset="0"/>
                <a:cs typeface="Arial" pitchFamily="34" charset="0"/>
              </a:rPr>
              <a:t> </a:t>
            </a:r>
            <a:r>
              <a:rPr lang="en-US" noProof="0" dirty="0">
                <a:latin typeface="Arial" pitchFamily="34" charset="0"/>
                <a:cs typeface="Arial" pitchFamily="34" charset="0"/>
              </a:rPr>
              <a:t>page.</a:t>
            </a:r>
          </a:p>
          <a:p>
            <a:r>
              <a:rPr lang="en-US" noProof="0" dirty="0">
                <a:latin typeface="Arial" pitchFamily="34" charset="0"/>
                <a:cs typeface="Arial" pitchFamily="34" charset="0"/>
              </a:rPr>
              <a:t>In the </a:t>
            </a:r>
            <a:r>
              <a:rPr lang="en-US" b="1" noProof="0" dirty="0">
                <a:latin typeface="Arial" pitchFamily="34" charset="0"/>
                <a:cs typeface="Arial" pitchFamily="34" charset="0"/>
              </a:rPr>
              <a:t>Object type </a:t>
            </a:r>
            <a:r>
              <a:rPr lang="en-US" noProof="0" dirty="0">
                <a:latin typeface="Arial" pitchFamily="34" charset="0"/>
                <a:cs typeface="Arial" pitchFamily="34" charset="0"/>
              </a:rPr>
              <a:t>field select </a:t>
            </a:r>
            <a:r>
              <a:rPr lang="en-US" b="1" noProof="0" dirty="0">
                <a:latin typeface="Arial" pitchFamily="34" charset="0"/>
                <a:cs typeface="Arial" pitchFamily="34" charset="0"/>
              </a:rPr>
              <a:t>Colors rules </a:t>
            </a:r>
            <a:r>
              <a:rPr lang="en-US" noProof="0" dirty="0">
                <a:latin typeface="Arial" pitchFamily="34" charset="0"/>
                <a:cs typeface="Arial" pitchFamily="34" charset="0"/>
              </a:rPr>
              <a:t>to display the Colors management rules table.</a:t>
            </a:r>
          </a:p>
          <a:p>
            <a:r>
              <a:rPr lang="en-US" noProof="0" dirty="0">
                <a:latin typeface="Arial" pitchFamily="34" charset="0"/>
                <a:cs typeface="Arial" pitchFamily="34" charset="0"/>
              </a:rPr>
              <a:t>Click the </a:t>
            </a:r>
            <a:r>
              <a:rPr lang="en-US" b="1" noProof="0" dirty="0">
                <a:latin typeface="Arial" pitchFamily="34" charset="0"/>
                <a:cs typeface="Arial" pitchFamily="34" charset="0"/>
              </a:rPr>
              <a:t>New</a:t>
            </a:r>
            <a:r>
              <a:rPr lang="en-US" noProof="0" dirty="0">
                <a:latin typeface="Arial" pitchFamily="34" charset="0"/>
                <a:cs typeface="Arial" pitchFamily="34" charset="0"/>
              </a:rPr>
              <a:t> button to display the </a:t>
            </a:r>
            <a:r>
              <a:rPr lang="en-US" b="1" noProof="0" dirty="0">
                <a:latin typeface="Arial" pitchFamily="34" charset="0"/>
                <a:cs typeface="Arial" pitchFamily="34" charset="0"/>
              </a:rPr>
              <a:t>Colors management rules</a:t>
            </a:r>
            <a:r>
              <a:rPr lang="en-US" noProof="0" dirty="0">
                <a:latin typeface="Arial" pitchFamily="34" charset="0"/>
                <a:cs typeface="Arial" pitchFamily="34" charset="0"/>
              </a:rPr>
              <a:t> creation dialog. </a:t>
            </a:r>
          </a:p>
          <a:p>
            <a:endParaRPr lang="en-US" noProof="0" dirty="0">
              <a:latin typeface="Arial" pitchFamily="34" charset="0"/>
              <a:cs typeface="Arial" pitchFamily="34" charset="0"/>
            </a:endParaRPr>
          </a:p>
        </p:txBody>
      </p:sp>
      <p:pic>
        <p:nvPicPr>
          <p:cNvPr id="1027" name="Picture 3"/>
          <p:cNvPicPr>
            <a:picLocks noChangeAspect="1" noChangeArrowheads="1"/>
          </p:cNvPicPr>
          <p:nvPr/>
        </p:nvPicPr>
        <p:blipFill>
          <a:blip r:embed="rId2"/>
          <a:srcRect/>
          <a:stretch>
            <a:fillRect/>
          </a:stretch>
        </p:blipFill>
        <p:spPr bwMode="auto">
          <a:xfrm>
            <a:off x="58444" y="3886200"/>
            <a:ext cx="9022081" cy="1828800"/>
          </a:xfrm>
          <a:prstGeom prst="rect">
            <a:avLst/>
          </a:prstGeom>
          <a:noFill/>
          <a:ln w="9525">
            <a:noFill/>
            <a:miter lim="800000"/>
            <a:headEnd/>
            <a:tailEnd/>
          </a:ln>
        </p:spPr>
      </p:pic>
      <p:sp>
        <p:nvSpPr>
          <p:cNvPr id="7" name="Footer Placeholder 3">
            <a:extLst>
              <a:ext uri="{FF2B5EF4-FFF2-40B4-BE49-F238E27FC236}">
                <a16:creationId xmlns:a16="http://schemas.microsoft.com/office/drawing/2014/main" xmlns="" id="{95C4E62E-8D12-431A-9381-F84E7F05ADE2}"/>
              </a:ext>
            </a:extLst>
          </p:cNvPr>
          <p:cNvSpPr>
            <a:spLocks noGrp="1"/>
          </p:cNvSpPr>
          <p:nvPr>
            <p:ph type="ftr" sz="quarter" idx="11"/>
          </p:nvPr>
        </p:nvSpPr>
        <p:spPr>
          <a:xfrm>
            <a:off x="5638800" y="6416679"/>
            <a:ext cx="2895600" cy="365125"/>
          </a:xfrm>
        </p:spPr>
        <p:txBody>
          <a:bodyPr/>
          <a:lstStyle/>
          <a:p>
            <a:r>
              <a:rPr lang="en-US" dirty="0"/>
              <a:t>© 2018 </a:t>
            </a:r>
            <a:r>
              <a:rPr lang="en-US" dirty="0" err="1"/>
              <a:t>Planisware</a:t>
            </a:r>
            <a:endParaRPr lang="en-US" dirty="0"/>
          </a:p>
        </p:txBody>
      </p:sp>
      <p:sp>
        <p:nvSpPr>
          <p:cNvPr id="8" name="Slide Number Placeholder 4">
            <a:extLst>
              <a:ext uri="{FF2B5EF4-FFF2-40B4-BE49-F238E27FC236}">
                <a16:creationId xmlns:a16="http://schemas.microsoft.com/office/drawing/2014/main" xmlns="" id="{276F5882-46FE-49EF-AD01-57D6E6373492}"/>
              </a:ext>
            </a:extLst>
          </p:cNvPr>
          <p:cNvSpPr>
            <a:spLocks noGrp="1"/>
          </p:cNvSpPr>
          <p:nvPr>
            <p:ph type="sldNum" sz="quarter" idx="12"/>
          </p:nvPr>
        </p:nvSpPr>
        <p:spPr>
          <a:xfrm>
            <a:off x="8610600" y="6416679"/>
            <a:ext cx="457200" cy="365125"/>
          </a:xfrm>
        </p:spPr>
        <p:txBody>
          <a:bodyPr/>
          <a:lstStyle/>
          <a:p>
            <a:fld id="{AA6609B8-1C18-4083-9988-A5F5F3686A15}" type="slidenum">
              <a:rPr lang="en-US" smtClean="0"/>
              <a:pPr/>
              <a:t>71</a:t>
            </a:fld>
            <a:endParaRPr lang="en-US" dirty="0"/>
          </a:p>
        </p:txBody>
      </p:sp>
    </p:spTree>
    <p:extLst>
      <p:ext uri="{BB962C8B-B14F-4D97-AF65-F5344CB8AC3E}">
        <p14:creationId xmlns:p14="http://schemas.microsoft.com/office/powerpoint/2010/main" val="840907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srcRect/>
          <a:stretch>
            <a:fillRect/>
          </a:stretch>
        </p:blipFill>
        <p:spPr bwMode="auto">
          <a:xfrm>
            <a:off x="2360996" y="1783080"/>
            <a:ext cx="4945060" cy="3995928"/>
          </a:xfrm>
          <a:prstGeom prst="rect">
            <a:avLst/>
          </a:prstGeom>
          <a:noFill/>
          <a:ln w="9525">
            <a:noFill/>
            <a:miter lim="800000"/>
            <a:headEnd/>
            <a:tailEnd/>
          </a:ln>
        </p:spPr>
      </p:pic>
      <p:sp>
        <p:nvSpPr>
          <p:cNvPr id="2" name="Title 1"/>
          <p:cNvSpPr>
            <a:spLocks noGrp="1"/>
          </p:cNvSpPr>
          <p:nvPr>
            <p:ph type="title"/>
          </p:nvPr>
        </p:nvSpPr>
        <p:spPr>
          <a:xfrm>
            <a:off x="179559" y="39988"/>
            <a:ext cx="8839200" cy="914400"/>
          </a:xfrm>
        </p:spPr>
        <p:txBody>
          <a:bodyPr/>
          <a:lstStyle/>
          <a:p>
            <a:r>
              <a:rPr lang="en-US" noProof="0" dirty="0"/>
              <a:t>Creating new colors rules</a:t>
            </a:r>
          </a:p>
        </p:txBody>
      </p:sp>
      <p:sp>
        <p:nvSpPr>
          <p:cNvPr id="12" name="ZoneTexte 11"/>
          <p:cNvSpPr txBox="1"/>
          <p:nvPr/>
        </p:nvSpPr>
        <p:spPr>
          <a:xfrm>
            <a:off x="179558" y="851903"/>
            <a:ext cx="3273653" cy="738664"/>
          </a:xfrm>
          <a:prstGeom prst="rect">
            <a:avLst/>
          </a:prstGeom>
          <a:solidFill>
            <a:schemeClr val="bg1"/>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0" dirty="0"/>
              <a:t>1. Enter a </a:t>
            </a:r>
            <a:r>
              <a:rPr lang="en-US" sz="1400" b="1" dirty="0"/>
              <a:t>Description</a:t>
            </a:r>
            <a:r>
              <a:rPr lang="en-US" sz="1400" dirty="0"/>
              <a:t>. </a:t>
            </a:r>
          </a:p>
          <a:p>
            <a:r>
              <a:rPr lang="en-US" sz="1400" b="1" dirty="0"/>
              <a:t>Name</a:t>
            </a:r>
            <a:r>
              <a:rPr lang="en-US" sz="1400" dirty="0"/>
              <a:t> is automatically created and corresponds to the object </a:t>
            </a:r>
            <a:r>
              <a:rPr lang="en-US" sz="1400" b="1" dirty="0"/>
              <a:t>ONB.</a:t>
            </a:r>
          </a:p>
        </p:txBody>
      </p:sp>
      <p:sp>
        <p:nvSpPr>
          <p:cNvPr id="13" name="Rectangle 12"/>
          <p:cNvSpPr/>
          <p:nvPr/>
        </p:nvSpPr>
        <p:spPr>
          <a:xfrm>
            <a:off x="2389359" y="2095887"/>
            <a:ext cx="2362200" cy="286694"/>
          </a:xfrm>
          <a:prstGeom prst="rect">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5" name="Forme 14"/>
          <p:cNvCxnSpPr>
            <a:stCxn id="12" idx="2"/>
            <a:endCxn id="13" idx="1"/>
          </p:cNvCxnSpPr>
          <p:nvPr/>
        </p:nvCxnSpPr>
        <p:spPr>
          <a:xfrm rot="16200000" flipH="1">
            <a:off x="1778539" y="1628413"/>
            <a:ext cx="648667" cy="572974"/>
          </a:xfrm>
          <a:prstGeom prst="bentConnector2">
            <a:avLst/>
          </a:prstGeom>
          <a:ln w="19050">
            <a:solidFill>
              <a:schemeClr val="accent6">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16" name="ZoneTexte 15"/>
          <p:cNvSpPr txBox="1"/>
          <p:nvPr/>
        </p:nvSpPr>
        <p:spPr>
          <a:xfrm>
            <a:off x="5665959" y="889505"/>
            <a:ext cx="3352800" cy="523220"/>
          </a:xfrm>
          <a:prstGeom prst="rect">
            <a:avLst/>
          </a:prstGeom>
          <a:solidFill>
            <a:schemeClr val="bg1"/>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0" dirty="0"/>
              <a:t>2. The rule with the lowest </a:t>
            </a:r>
            <a:r>
              <a:rPr lang="en-US" sz="1400" b="1" dirty="0"/>
              <a:t>priority</a:t>
            </a:r>
            <a:r>
              <a:rPr lang="en-US" sz="1400" dirty="0"/>
              <a:t> will be applied first.</a:t>
            </a:r>
          </a:p>
        </p:txBody>
      </p:sp>
      <p:sp>
        <p:nvSpPr>
          <p:cNvPr id="17" name="Rectangle 16"/>
          <p:cNvSpPr/>
          <p:nvPr/>
        </p:nvSpPr>
        <p:spPr>
          <a:xfrm>
            <a:off x="4814930" y="2095887"/>
            <a:ext cx="1384429" cy="286694"/>
          </a:xfrm>
          <a:prstGeom prst="rect">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9" name="Forme 18"/>
          <p:cNvCxnSpPr>
            <a:stCxn id="16" idx="2"/>
            <a:endCxn id="17" idx="3"/>
          </p:cNvCxnSpPr>
          <p:nvPr/>
        </p:nvCxnSpPr>
        <p:spPr>
          <a:xfrm rot="5400000">
            <a:off x="6357605" y="1254479"/>
            <a:ext cx="826509" cy="1143000"/>
          </a:xfrm>
          <a:prstGeom prst="bentConnector2">
            <a:avLst/>
          </a:prstGeom>
          <a:ln w="19050">
            <a:tailEnd type="arrow"/>
          </a:ln>
        </p:spPr>
        <p:style>
          <a:lnRef idx="1">
            <a:schemeClr val="accent1"/>
          </a:lnRef>
          <a:fillRef idx="0">
            <a:schemeClr val="accent1"/>
          </a:fillRef>
          <a:effectRef idx="0">
            <a:schemeClr val="accent1"/>
          </a:effectRef>
          <a:fontRef idx="minor">
            <a:schemeClr val="tx1"/>
          </a:fontRef>
        </p:style>
      </p:cxnSp>
      <p:sp>
        <p:nvSpPr>
          <p:cNvPr id="22" name="Rectangle 21"/>
          <p:cNvSpPr/>
          <p:nvPr/>
        </p:nvSpPr>
        <p:spPr>
          <a:xfrm>
            <a:off x="2389359" y="2553087"/>
            <a:ext cx="2362200" cy="202942"/>
          </a:xfrm>
          <a:prstGeom prst="rect">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p:cNvSpPr/>
          <p:nvPr/>
        </p:nvSpPr>
        <p:spPr>
          <a:xfrm>
            <a:off x="4809653" y="2553087"/>
            <a:ext cx="2362200" cy="202942"/>
          </a:xfrm>
          <a:prstGeom prst="rect">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ZoneTexte 28"/>
          <p:cNvSpPr txBox="1"/>
          <p:nvPr/>
        </p:nvSpPr>
        <p:spPr>
          <a:xfrm>
            <a:off x="111752" y="3189529"/>
            <a:ext cx="1919330" cy="1600438"/>
          </a:xfrm>
          <a:prstGeom prst="rect">
            <a:avLst/>
          </a:prstGeom>
          <a:solidFill>
            <a:schemeClr val="bg1"/>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0" dirty="0"/>
              <a:t>3. Select the </a:t>
            </a:r>
            <a:r>
              <a:rPr lang="en-US" sz="1400" b="1" dirty="0"/>
              <a:t>Breakdown structure </a:t>
            </a:r>
            <a:r>
              <a:rPr lang="en-US" sz="1400" dirty="0"/>
              <a:t>on which you want to apply the rule.</a:t>
            </a:r>
          </a:p>
          <a:p>
            <a:r>
              <a:rPr lang="en-US" sz="1400" dirty="0"/>
              <a:t>Here, the rule will be applied on an </a:t>
            </a:r>
            <a:r>
              <a:rPr lang="en-US" sz="1400" dirty="0">
                <a:solidFill>
                  <a:schemeClr val="accent6">
                    <a:lumMod val="60000"/>
                    <a:lumOff val="40000"/>
                  </a:schemeClr>
                </a:solidFill>
              </a:rPr>
              <a:t>activity type</a:t>
            </a:r>
            <a:r>
              <a:rPr lang="en-US" sz="1400" dirty="0"/>
              <a:t>.</a:t>
            </a:r>
          </a:p>
        </p:txBody>
      </p:sp>
      <p:cxnSp>
        <p:nvCxnSpPr>
          <p:cNvPr id="31" name="Connecteur en angle 30"/>
          <p:cNvCxnSpPr>
            <a:stCxn id="29" idx="3"/>
            <a:endCxn id="22" idx="1"/>
          </p:cNvCxnSpPr>
          <p:nvPr/>
        </p:nvCxnSpPr>
        <p:spPr>
          <a:xfrm flipV="1">
            <a:off x="2031082" y="2654558"/>
            <a:ext cx="358277" cy="1335190"/>
          </a:xfrm>
          <a:prstGeom prst="bentConnector3">
            <a:avLst>
              <a:gd name="adj1" fmla="val 50000"/>
            </a:avLst>
          </a:prstGeom>
          <a:ln w="19050">
            <a:solidFill>
              <a:schemeClr val="accent6">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34" name="ZoneTexte 33"/>
          <p:cNvSpPr txBox="1"/>
          <p:nvPr/>
        </p:nvSpPr>
        <p:spPr>
          <a:xfrm>
            <a:off x="7409507" y="3036356"/>
            <a:ext cx="1703559" cy="1384995"/>
          </a:xfrm>
          <a:prstGeom prst="rect">
            <a:avLst/>
          </a:prstGeom>
          <a:solidFill>
            <a:schemeClr val="bg1"/>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0" dirty="0"/>
              <a:t>4. Select the </a:t>
            </a:r>
            <a:r>
              <a:rPr lang="en-US" sz="1400" b="1" dirty="0"/>
              <a:t>Breakdown structure value </a:t>
            </a:r>
            <a:r>
              <a:rPr lang="en-US" sz="1400" dirty="0"/>
              <a:t>on which you want to apply the rule (e.g. activity type </a:t>
            </a:r>
            <a:r>
              <a:rPr lang="en-US" sz="1400" dirty="0">
                <a:solidFill>
                  <a:schemeClr val="accent6">
                    <a:lumMod val="60000"/>
                    <a:lumOff val="40000"/>
                  </a:schemeClr>
                </a:solidFill>
              </a:rPr>
              <a:t>A14</a:t>
            </a:r>
            <a:r>
              <a:rPr lang="en-US" sz="1400" dirty="0"/>
              <a:t>)</a:t>
            </a:r>
          </a:p>
        </p:txBody>
      </p:sp>
      <p:cxnSp>
        <p:nvCxnSpPr>
          <p:cNvPr id="36" name="Connecteur en angle 35"/>
          <p:cNvCxnSpPr>
            <a:endCxn id="26" idx="3"/>
          </p:cNvCxnSpPr>
          <p:nvPr/>
        </p:nvCxnSpPr>
        <p:spPr>
          <a:xfrm rot="10800000">
            <a:off x="7171854" y="2654558"/>
            <a:ext cx="237653" cy="880472"/>
          </a:xfrm>
          <a:prstGeom prst="bentConnector3">
            <a:avLst>
              <a:gd name="adj1" fmla="val 50000"/>
            </a:avLst>
          </a:prstGeom>
          <a:ln w="19050">
            <a:solidFill>
              <a:schemeClr val="accent6">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23" name="ZoneTexte 22"/>
          <p:cNvSpPr txBox="1"/>
          <p:nvPr/>
        </p:nvSpPr>
        <p:spPr>
          <a:xfrm>
            <a:off x="2355422" y="5856564"/>
            <a:ext cx="5029200" cy="738664"/>
          </a:xfrm>
          <a:prstGeom prst="rect">
            <a:avLst/>
          </a:prstGeom>
          <a:solidFill>
            <a:schemeClr val="bg1"/>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0" dirty="0"/>
              <a:t>5. Select a </a:t>
            </a:r>
            <a:r>
              <a:rPr lang="en-US" sz="1400" b="1" dirty="0"/>
              <a:t>Shape</a:t>
            </a:r>
            <a:r>
              <a:rPr lang="en-US" sz="1400" dirty="0"/>
              <a:t> and a </a:t>
            </a:r>
            <a:r>
              <a:rPr lang="en-US" sz="1400" b="1" dirty="0"/>
              <a:t>Color</a:t>
            </a:r>
            <a:r>
              <a:rPr lang="en-US" sz="1400" dirty="0"/>
              <a:t> for the element of the </a:t>
            </a:r>
            <a:r>
              <a:rPr lang="en-US" sz="1400" b="1" dirty="0"/>
              <a:t>Gantt</a:t>
            </a:r>
            <a:r>
              <a:rPr lang="en-US" sz="1400" dirty="0"/>
              <a:t> representing this activity.</a:t>
            </a:r>
          </a:p>
          <a:p>
            <a:r>
              <a:rPr lang="en-US" sz="1400" dirty="0"/>
              <a:t>The defined </a:t>
            </a:r>
            <a:r>
              <a:rPr lang="en-US" sz="1400" b="1" dirty="0"/>
              <a:t>Font</a:t>
            </a:r>
            <a:r>
              <a:rPr lang="en-US" sz="1400" dirty="0"/>
              <a:t> will be applied in the table.</a:t>
            </a:r>
          </a:p>
        </p:txBody>
      </p:sp>
      <p:sp>
        <p:nvSpPr>
          <p:cNvPr id="24" name="Rectangle 23"/>
          <p:cNvSpPr/>
          <p:nvPr/>
        </p:nvSpPr>
        <p:spPr>
          <a:xfrm>
            <a:off x="2438400" y="4789967"/>
            <a:ext cx="4724400" cy="685800"/>
          </a:xfrm>
          <a:prstGeom prst="rect">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0" name="Connecteur en angle 29"/>
          <p:cNvCxnSpPr>
            <a:stCxn id="23" idx="0"/>
            <a:endCxn id="24" idx="2"/>
          </p:cNvCxnSpPr>
          <p:nvPr/>
        </p:nvCxnSpPr>
        <p:spPr>
          <a:xfrm rot="16200000" flipV="1">
            <a:off x="4644913" y="5631455"/>
            <a:ext cx="380797" cy="69422"/>
          </a:xfrm>
          <a:prstGeom prst="bentConnector3">
            <a:avLst>
              <a:gd name="adj1" fmla="val 50000"/>
            </a:avLst>
          </a:prstGeom>
          <a:ln w="19050">
            <a:solidFill>
              <a:schemeClr val="accent6">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21" name="Footer Placeholder 3">
            <a:extLst>
              <a:ext uri="{FF2B5EF4-FFF2-40B4-BE49-F238E27FC236}">
                <a16:creationId xmlns:a16="http://schemas.microsoft.com/office/drawing/2014/main" xmlns="" id="{9F9B0BEA-475C-40ED-98AF-E323EA0AE154}"/>
              </a:ext>
            </a:extLst>
          </p:cNvPr>
          <p:cNvSpPr>
            <a:spLocks noGrp="1"/>
          </p:cNvSpPr>
          <p:nvPr>
            <p:ph type="ftr" sz="quarter" idx="11"/>
          </p:nvPr>
        </p:nvSpPr>
        <p:spPr>
          <a:xfrm>
            <a:off x="5638800" y="6416679"/>
            <a:ext cx="2895600" cy="365125"/>
          </a:xfrm>
        </p:spPr>
        <p:txBody>
          <a:bodyPr/>
          <a:lstStyle/>
          <a:p>
            <a:r>
              <a:rPr lang="en-US" dirty="0"/>
              <a:t>© 2018 </a:t>
            </a:r>
            <a:r>
              <a:rPr lang="en-US" dirty="0" err="1"/>
              <a:t>Planisware</a:t>
            </a:r>
            <a:endParaRPr lang="en-US" dirty="0"/>
          </a:p>
        </p:txBody>
      </p:sp>
      <p:sp>
        <p:nvSpPr>
          <p:cNvPr id="25" name="Slide Number Placeholder 4">
            <a:extLst>
              <a:ext uri="{FF2B5EF4-FFF2-40B4-BE49-F238E27FC236}">
                <a16:creationId xmlns:a16="http://schemas.microsoft.com/office/drawing/2014/main" xmlns="" id="{2DACD42F-43A9-4691-8086-7D11F45DDF45}"/>
              </a:ext>
            </a:extLst>
          </p:cNvPr>
          <p:cNvSpPr>
            <a:spLocks noGrp="1"/>
          </p:cNvSpPr>
          <p:nvPr>
            <p:ph type="sldNum" sz="quarter" idx="12"/>
          </p:nvPr>
        </p:nvSpPr>
        <p:spPr>
          <a:xfrm>
            <a:off x="8610600" y="6416679"/>
            <a:ext cx="457200" cy="365125"/>
          </a:xfrm>
        </p:spPr>
        <p:txBody>
          <a:bodyPr/>
          <a:lstStyle/>
          <a:p>
            <a:fld id="{AA6609B8-1C18-4083-9988-A5F5F3686A15}" type="slidenum">
              <a:rPr lang="en-US" smtClean="0"/>
              <a:pPr/>
              <a:t>72</a:t>
            </a:fld>
            <a:endParaRPr lang="en-US" dirty="0"/>
          </a:p>
        </p:txBody>
      </p:sp>
    </p:spTree>
    <p:extLst>
      <p:ext uri="{BB962C8B-B14F-4D97-AF65-F5344CB8AC3E}">
        <p14:creationId xmlns:p14="http://schemas.microsoft.com/office/powerpoint/2010/main" val="2519406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559" y="39988"/>
            <a:ext cx="8839200" cy="914400"/>
          </a:xfrm>
        </p:spPr>
        <p:txBody>
          <a:bodyPr/>
          <a:lstStyle/>
          <a:p>
            <a:r>
              <a:rPr lang="en-US" noProof="0" dirty="0"/>
              <a:t>View in Gantt</a:t>
            </a:r>
          </a:p>
        </p:txBody>
      </p:sp>
      <p:sp>
        <p:nvSpPr>
          <p:cNvPr id="40" name="ZoneTexte 39"/>
          <p:cNvSpPr txBox="1"/>
          <p:nvPr/>
        </p:nvSpPr>
        <p:spPr>
          <a:xfrm>
            <a:off x="6380953" y="3101165"/>
            <a:ext cx="2723703" cy="1200329"/>
          </a:xfrm>
          <a:prstGeom prst="rect">
            <a:avLst/>
          </a:prstGeom>
          <a:solidFill>
            <a:schemeClr val="bg1"/>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dirty="0"/>
              <a:t>The rule is only applied on activity of </a:t>
            </a:r>
            <a:r>
              <a:rPr lang="en-US" b="1" dirty="0"/>
              <a:t>type </a:t>
            </a:r>
            <a:r>
              <a:rPr lang="en-US" b="1" dirty="0">
                <a:solidFill>
                  <a:schemeClr val="accent6">
                    <a:lumMod val="60000"/>
                    <a:lumOff val="40000"/>
                  </a:schemeClr>
                </a:solidFill>
              </a:rPr>
              <a:t>A14</a:t>
            </a:r>
            <a:r>
              <a:rPr lang="en-US" b="1" dirty="0"/>
              <a:t> </a:t>
            </a:r>
            <a:r>
              <a:rPr lang="en-US" dirty="0"/>
              <a:t>which </a:t>
            </a:r>
            <a:r>
              <a:rPr lang="en-US" b="1" dirty="0"/>
              <a:t>Description</a:t>
            </a:r>
            <a:r>
              <a:rPr lang="en-US" dirty="0"/>
              <a:t> is Testing.</a:t>
            </a:r>
          </a:p>
        </p:txBody>
      </p:sp>
      <p:pic>
        <p:nvPicPr>
          <p:cNvPr id="3075" name="Picture 3"/>
          <p:cNvPicPr>
            <a:picLocks noChangeAspect="1" noChangeArrowheads="1"/>
          </p:cNvPicPr>
          <p:nvPr/>
        </p:nvPicPr>
        <p:blipFill>
          <a:blip r:embed="rId2"/>
          <a:srcRect/>
          <a:stretch>
            <a:fillRect/>
          </a:stretch>
        </p:blipFill>
        <p:spPr bwMode="auto">
          <a:xfrm>
            <a:off x="1871472" y="914399"/>
            <a:ext cx="4572000" cy="3687097"/>
          </a:xfrm>
          <a:prstGeom prst="rect">
            <a:avLst/>
          </a:prstGeom>
          <a:noFill/>
          <a:ln w="9525">
            <a:noFill/>
            <a:miter lim="800000"/>
            <a:headEnd/>
            <a:tailEnd/>
          </a:ln>
        </p:spPr>
      </p:pic>
      <p:pic>
        <p:nvPicPr>
          <p:cNvPr id="3076" name="Picture 4"/>
          <p:cNvPicPr>
            <a:picLocks noChangeAspect="1" noChangeArrowheads="1"/>
          </p:cNvPicPr>
          <p:nvPr/>
        </p:nvPicPr>
        <p:blipFill>
          <a:blip r:embed="rId3"/>
          <a:srcRect/>
          <a:stretch>
            <a:fillRect/>
          </a:stretch>
        </p:blipFill>
        <p:spPr bwMode="auto">
          <a:xfrm>
            <a:off x="231037" y="5029201"/>
            <a:ext cx="8836764" cy="1499616"/>
          </a:xfrm>
          <a:prstGeom prst="rect">
            <a:avLst/>
          </a:prstGeom>
          <a:noFill/>
          <a:ln w="9525">
            <a:solidFill>
              <a:schemeClr val="accent1"/>
            </a:solidFill>
            <a:prstDash val="sysDash"/>
            <a:miter lim="800000"/>
            <a:headEnd/>
            <a:tailEnd/>
          </a:ln>
        </p:spPr>
      </p:pic>
      <p:sp>
        <p:nvSpPr>
          <p:cNvPr id="33" name="ZoneTexte 32"/>
          <p:cNvSpPr txBox="1"/>
          <p:nvPr/>
        </p:nvSpPr>
        <p:spPr>
          <a:xfrm>
            <a:off x="90371" y="4800600"/>
            <a:ext cx="1738429" cy="923330"/>
          </a:xfrm>
          <a:prstGeom prst="rect">
            <a:avLst/>
          </a:prstGeom>
          <a:solidFill>
            <a:schemeClr val="bg1"/>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dirty="0"/>
              <a:t>Result: Rule rendering in Gantt</a:t>
            </a:r>
          </a:p>
        </p:txBody>
      </p:sp>
      <p:sp>
        <p:nvSpPr>
          <p:cNvPr id="32" name="ZoneTexte 31"/>
          <p:cNvSpPr txBox="1"/>
          <p:nvPr/>
        </p:nvSpPr>
        <p:spPr>
          <a:xfrm>
            <a:off x="18288" y="838200"/>
            <a:ext cx="1886712" cy="646331"/>
          </a:xfrm>
          <a:prstGeom prst="rect">
            <a:avLst/>
          </a:prstGeom>
          <a:solidFill>
            <a:schemeClr val="bg1"/>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dirty="0"/>
              <a:t>Rule definition</a:t>
            </a:r>
          </a:p>
          <a:p>
            <a:r>
              <a:rPr lang="en-US" dirty="0"/>
              <a:t>Ex. With symbol</a:t>
            </a:r>
          </a:p>
        </p:txBody>
      </p:sp>
      <p:sp>
        <p:nvSpPr>
          <p:cNvPr id="10" name="Rectangle 9"/>
          <p:cNvSpPr/>
          <p:nvPr/>
        </p:nvSpPr>
        <p:spPr>
          <a:xfrm>
            <a:off x="1905000" y="2664668"/>
            <a:ext cx="4475953" cy="198548"/>
          </a:xfrm>
          <a:prstGeom prst="rect">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Connecteur en angle 35"/>
          <p:cNvCxnSpPr>
            <a:stCxn id="40" idx="0"/>
            <a:endCxn id="10" idx="3"/>
          </p:cNvCxnSpPr>
          <p:nvPr/>
        </p:nvCxnSpPr>
        <p:spPr>
          <a:xfrm rot="16200000" flipV="1">
            <a:off x="6893268" y="2251628"/>
            <a:ext cx="337223" cy="1361852"/>
          </a:xfrm>
          <a:prstGeom prst="bentConnector2">
            <a:avLst/>
          </a:prstGeom>
          <a:ln w="19050">
            <a:solidFill>
              <a:schemeClr val="accent6">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12" name="Footer Placeholder 3">
            <a:extLst>
              <a:ext uri="{FF2B5EF4-FFF2-40B4-BE49-F238E27FC236}">
                <a16:creationId xmlns:a16="http://schemas.microsoft.com/office/drawing/2014/main" xmlns="" id="{88EE1145-497F-438D-BB23-21086F547C9F}"/>
              </a:ext>
            </a:extLst>
          </p:cNvPr>
          <p:cNvSpPr>
            <a:spLocks noGrp="1"/>
          </p:cNvSpPr>
          <p:nvPr>
            <p:ph type="ftr" sz="quarter" idx="11"/>
          </p:nvPr>
        </p:nvSpPr>
        <p:spPr>
          <a:xfrm>
            <a:off x="5638800" y="6416679"/>
            <a:ext cx="2895600" cy="365125"/>
          </a:xfrm>
        </p:spPr>
        <p:txBody>
          <a:bodyPr/>
          <a:lstStyle/>
          <a:p>
            <a:r>
              <a:rPr lang="en-US" dirty="0"/>
              <a:t>© 2018 </a:t>
            </a:r>
            <a:r>
              <a:rPr lang="en-US" dirty="0" err="1"/>
              <a:t>Planisware</a:t>
            </a:r>
            <a:endParaRPr lang="en-US" dirty="0"/>
          </a:p>
        </p:txBody>
      </p:sp>
      <p:sp>
        <p:nvSpPr>
          <p:cNvPr id="13" name="Slide Number Placeholder 4">
            <a:extLst>
              <a:ext uri="{FF2B5EF4-FFF2-40B4-BE49-F238E27FC236}">
                <a16:creationId xmlns:a16="http://schemas.microsoft.com/office/drawing/2014/main" xmlns="" id="{F423DBE4-F16B-4B10-BB5A-E8FB3E55F9FF}"/>
              </a:ext>
            </a:extLst>
          </p:cNvPr>
          <p:cNvSpPr>
            <a:spLocks noGrp="1"/>
          </p:cNvSpPr>
          <p:nvPr>
            <p:ph type="sldNum" sz="quarter" idx="12"/>
          </p:nvPr>
        </p:nvSpPr>
        <p:spPr>
          <a:xfrm>
            <a:off x="8610600" y="6416679"/>
            <a:ext cx="457200" cy="365125"/>
          </a:xfrm>
        </p:spPr>
        <p:txBody>
          <a:bodyPr/>
          <a:lstStyle/>
          <a:p>
            <a:fld id="{AA6609B8-1C18-4083-9988-A5F5F3686A15}" type="slidenum">
              <a:rPr lang="en-US" smtClean="0"/>
              <a:pPr/>
              <a:t>73</a:t>
            </a:fld>
            <a:endParaRPr lang="en-US" dirty="0"/>
          </a:p>
        </p:txBody>
      </p:sp>
    </p:spTree>
    <p:extLst>
      <p:ext uri="{BB962C8B-B14F-4D97-AF65-F5344CB8AC3E}">
        <p14:creationId xmlns:p14="http://schemas.microsoft.com/office/powerpoint/2010/main" val="2135183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559" y="39988"/>
            <a:ext cx="8839200" cy="914400"/>
          </a:xfrm>
        </p:spPr>
        <p:txBody>
          <a:bodyPr/>
          <a:lstStyle/>
          <a:p>
            <a:r>
              <a:rPr lang="en-US" noProof="0" dirty="0"/>
              <a:t>View in Gantt</a:t>
            </a:r>
          </a:p>
        </p:txBody>
      </p:sp>
      <p:sp>
        <p:nvSpPr>
          <p:cNvPr id="40" name="ZoneTexte 39"/>
          <p:cNvSpPr txBox="1"/>
          <p:nvPr/>
        </p:nvSpPr>
        <p:spPr>
          <a:xfrm>
            <a:off x="6499825" y="4495800"/>
            <a:ext cx="2543591" cy="646331"/>
          </a:xfrm>
          <a:prstGeom prst="rect">
            <a:avLst/>
          </a:prstGeom>
          <a:solidFill>
            <a:schemeClr val="bg1"/>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dirty="0"/>
              <a:t>The rule is only applied on activity of </a:t>
            </a:r>
            <a:r>
              <a:rPr lang="en-US" b="1" dirty="0"/>
              <a:t>type </a:t>
            </a:r>
            <a:r>
              <a:rPr lang="en-US" b="1" dirty="0">
                <a:solidFill>
                  <a:schemeClr val="accent6">
                    <a:lumMod val="60000"/>
                    <a:lumOff val="40000"/>
                  </a:schemeClr>
                </a:solidFill>
              </a:rPr>
              <a:t>A04</a:t>
            </a:r>
            <a:r>
              <a:rPr lang="en-US" dirty="0"/>
              <a:t>.</a:t>
            </a:r>
          </a:p>
        </p:txBody>
      </p:sp>
      <p:pic>
        <p:nvPicPr>
          <p:cNvPr id="4098" name="Picture 2"/>
          <p:cNvPicPr>
            <a:picLocks noChangeAspect="1" noChangeArrowheads="1"/>
          </p:cNvPicPr>
          <p:nvPr/>
        </p:nvPicPr>
        <p:blipFill>
          <a:blip r:embed="rId2"/>
          <a:srcRect/>
          <a:stretch>
            <a:fillRect/>
          </a:stretch>
        </p:blipFill>
        <p:spPr bwMode="auto">
          <a:xfrm>
            <a:off x="1734464" y="914400"/>
            <a:ext cx="4716780" cy="3810000"/>
          </a:xfrm>
          <a:prstGeom prst="rect">
            <a:avLst/>
          </a:prstGeom>
          <a:noFill/>
          <a:ln w="9525">
            <a:noFill/>
            <a:miter lim="800000"/>
            <a:headEnd/>
            <a:tailEnd/>
          </a:ln>
        </p:spPr>
      </p:pic>
      <p:pic>
        <p:nvPicPr>
          <p:cNvPr id="4099" name="Picture 3"/>
          <p:cNvPicPr>
            <a:picLocks noChangeAspect="1" noChangeArrowheads="1"/>
          </p:cNvPicPr>
          <p:nvPr/>
        </p:nvPicPr>
        <p:blipFill>
          <a:blip r:embed="rId3"/>
          <a:srcRect/>
          <a:stretch>
            <a:fillRect/>
          </a:stretch>
        </p:blipFill>
        <p:spPr bwMode="auto">
          <a:xfrm>
            <a:off x="396240" y="5253103"/>
            <a:ext cx="8686800" cy="1321433"/>
          </a:xfrm>
          <a:prstGeom prst="rect">
            <a:avLst/>
          </a:prstGeom>
          <a:noFill/>
          <a:ln w="9525">
            <a:noFill/>
            <a:miter lim="800000"/>
            <a:headEnd/>
            <a:tailEnd/>
          </a:ln>
        </p:spPr>
      </p:pic>
      <p:sp>
        <p:nvSpPr>
          <p:cNvPr id="32" name="ZoneTexte 31"/>
          <p:cNvSpPr txBox="1"/>
          <p:nvPr/>
        </p:nvSpPr>
        <p:spPr>
          <a:xfrm>
            <a:off x="76200" y="838200"/>
            <a:ext cx="1648968" cy="646331"/>
          </a:xfrm>
          <a:prstGeom prst="rect">
            <a:avLst/>
          </a:prstGeom>
          <a:solidFill>
            <a:schemeClr val="bg1"/>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dirty="0"/>
              <a:t>Rule definition</a:t>
            </a:r>
          </a:p>
          <a:p>
            <a:r>
              <a:rPr lang="en-US" dirty="0"/>
              <a:t>Ex. with Icon</a:t>
            </a:r>
          </a:p>
        </p:txBody>
      </p:sp>
      <p:sp>
        <p:nvSpPr>
          <p:cNvPr id="33" name="ZoneTexte 32"/>
          <p:cNvSpPr txBox="1"/>
          <p:nvPr/>
        </p:nvSpPr>
        <p:spPr>
          <a:xfrm>
            <a:off x="90371" y="4800600"/>
            <a:ext cx="1738429" cy="646331"/>
          </a:xfrm>
          <a:prstGeom prst="rect">
            <a:avLst/>
          </a:prstGeom>
          <a:solidFill>
            <a:schemeClr val="bg1"/>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dirty="0"/>
              <a:t>Rule rendering in Gantt</a:t>
            </a:r>
          </a:p>
        </p:txBody>
      </p:sp>
      <p:sp>
        <p:nvSpPr>
          <p:cNvPr id="10" name="Footer Placeholder 3">
            <a:extLst>
              <a:ext uri="{FF2B5EF4-FFF2-40B4-BE49-F238E27FC236}">
                <a16:creationId xmlns:a16="http://schemas.microsoft.com/office/drawing/2014/main" xmlns="" id="{7B246828-A563-4A87-BDA0-A126A91DF03A}"/>
              </a:ext>
            </a:extLst>
          </p:cNvPr>
          <p:cNvSpPr>
            <a:spLocks noGrp="1"/>
          </p:cNvSpPr>
          <p:nvPr>
            <p:ph type="ftr" sz="quarter" idx="11"/>
          </p:nvPr>
        </p:nvSpPr>
        <p:spPr>
          <a:xfrm>
            <a:off x="5638800" y="6416679"/>
            <a:ext cx="2895600" cy="365125"/>
          </a:xfrm>
        </p:spPr>
        <p:txBody>
          <a:bodyPr/>
          <a:lstStyle/>
          <a:p>
            <a:r>
              <a:rPr lang="en-US" dirty="0"/>
              <a:t>© 2018 </a:t>
            </a:r>
            <a:r>
              <a:rPr lang="en-US" dirty="0" err="1"/>
              <a:t>Planisware</a:t>
            </a:r>
            <a:endParaRPr lang="en-US" dirty="0"/>
          </a:p>
        </p:txBody>
      </p:sp>
      <p:sp>
        <p:nvSpPr>
          <p:cNvPr id="11" name="Slide Number Placeholder 4">
            <a:extLst>
              <a:ext uri="{FF2B5EF4-FFF2-40B4-BE49-F238E27FC236}">
                <a16:creationId xmlns:a16="http://schemas.microsoft.com/office/drawing/2014/main" xmlns="" id="{58F3AE71-CD0F-4355-B081-68B6F113339A}"/>
              </a:ext>
            </a:extLst>
          </p:cNvPr>
          <p:cNvSpPr>
            <a:spLocks noGrp="1"/>
          </p:cNvSpPr>
          <p:nvPr>
            <p:ph type="sldNum" sz="quarter" idx="12"/>
          </p:nvPr>
        </p:nvSpPr>
        <p:spPr>
          <a:xfrm>
            <a:off x="8610600" y="6416679"/>
            <a:ext cx="457200" cy="365125"/>
          </a:xfrm>
        </p:spPr>
        <p:txBody>
          <a:bodyPr/>
          <a:lstStyle/>
          <a:p>
            <a:fld id="{AA6609B8-1C18-4083-9988-A5F5F3686A15}" type="slidenum">
              <a:rPr lang="en-US" smtClean="0"/>
              <a:pPr/>
              <a:t>74</a:t>
            </a:fld>
            <a:endParaRPr lang="en-US" dirty="0"/>
          </a:p>
        </p:txBody>
      </p:sp>
    </p:spTree>
    <p:extLst>
      <p:ext uri="{BB962C8B-B14F-4D97-AF65-F5344CB8AC3E}">
        <p14:creationId xmlns:p14="http://schemas.microsoft.com/office/powerpoint/2010/main" val="1808716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1581" y="1503469"/>
            <a:ext cx="1015091" cy="1015091"/>
          </a:xfrm>
          <a:prstGeom prst="rect">
            <a:avLst/>
          </a:prstGeom>
        </p:spPr>
      </p:pic>
      <p:sp>
        <p:nvSpPr>
          <p:cNvPr id="2" name="Title 1"/>
          <p:cNvSpPr>
            <a:spLocks noGrp="1"/>
          </p:cNvSpPr>
          <p:nvPr>
            <p:ph type="title"/>
          </p:nvPr>
        </p:nvSpPr>
        <p:spPr>
          <a:xfrm>
            <a:off x="0" y="130960"/>
            <a:ext cx="8839200" cy="914400"/>
          </a:xfrm>
        </p:spPr>
        <p:txBody>
          <a:bodyPr>
            <a:normAutofit/>
          </a:bodyPr>
          <a:lstStyle/>
          <a:p>
            <a:r>
              <a:rPr lang="en-US" noProof="0" dirty="0"/>
              <a:t>Image management - Scenario</a:t>
            </a:r>
          </a:p>
        </p:txBody>
      </p:sp>
      <p:sp>
        <p:nvSpPr>
          <p:cNvPr id="3" name="Rectangle: Rounded Corners 2"/>
          <p:cNvSpPr/>
          <p:nvPr/>
        </p:nvSpPr>
        <p:spPr>
          <a:xfrm>
            <a:off x="1418252" y="1289194"/>
            <a:ext cx="7649547" cy="1639991"/>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accent1"/>
                </a:solidFill>
              </a:rPr>
              <a:t>While the </a:t>
            </a:r>
            <a:r>
              <a:rPr lang="en-GB" dirty="0" err="1">
                <a:solidFill>
                  <a:schemeClr val="accent1"/>
                </a:solidFill>
              </a:rPr>
              <a:t>colors</a:t>
            </a:r>
            <a:r>
              <a:rPr lang="en-GB" dirty="0">
                <a:solidFill>
                  <a:schemeClr val="accent1"/>
                </a:solidFill>
              </a:rPr>
              <a:t> are working great for the activities, is there a way to add more visual elements on the list of projects or even </a:t>
            </a:r>
            <a:r>
              <a:rPr lang="en-GB" b="1" dirty="0">
                <a:solidFill>
                  <a:schemeClr val="accent1"/>
                </a:solidFill>
              </a:rPr>
              <a:t>status reports</a:t>
            </a:r>
            <a:r>
              <a:rPr lang="en-GB" dirty="0">
                <a:solidFill>
                  <a:schemeClr val="accent1"/>
                </a:solidFill>
              </a:rPr>
              <a:t>? Can we include more meaningful </a:t>
            </a:r>
            <a:r>
              <a:rPr lang="en-GB" b="1" dirty="0">
                <a:solidFill>
                  <a:schemeClr val="accent1"/>
                </a:solidFill>
              </a:rPr>
              <a:t>symbols</a:t>
            </a:r>
            <a:r>
              <a:rPr lang="en-GB" dirty="0">
                <a:solidFill>
                  <a:schemeClr val="accent1"/>
                </a:solidFill>
              </a:rPr>
              <a:t> for projects displaying </a:t>
            </a:r>
          </a:p>
          <a:p>
            <a:pPr algn="ctr"/>
            <a:r>
              <a:rPr lang="en-GB" b="1" dirty="0">
                <a:solidFill>
                  <a:schemeClr val="accent1"/>
                </a:solidFill>
              </a:rPr>
              <a:t>project health </a:t>
            </a:r>
            <a:r>
              <a:rPr lang="en-GB" dirty="0">
                <a:solidFill>
                  <a:schemeClr val="accent1"/>
                </a:solidFill>
              </a:rPr>
              <a:t>to show projects meeting targets </a:t>
            </a:r>
            <a:r>
              <a:rPr lang="en-US" dirty="0">
                <a:solidFill>
                  <a:schemeClr val="accent1"/>
                </a:solidFill>
              </a:rPr>
              <a:t>and those that need attention (i.e. comparing EAC vs. BAC values)?</a:t>
            </a:r>
          </a:p>
        </p:txBody>
      </p:sp>
      <p:sp>
        <p:nvSpPr>
          <p:cNvPr id="6" name="TextBox 5"/>
          <p:cNvSpPr txBox="1"/>
          <p:nvPr/>
        </p:nvSpPr>
        <p:spPr>
          <a:xfrm>
            <a:off x="0" y="887900"/>
            <a:ext cx="3058160" cy="523220"/>
          </a:xfrm>
          <a:prstGeom prst="rect">
            <a:avLst/>
          </a:prstGeom>
          <a:noFill/>
        </p:spPr>
        <p:txBody>
          <a:bodyPr wrap="square" rtlCol="0">
            <a:spAutoFit/>
          </a:bodyPr>
          <a:lstStyle/>
          <a:p>
            <a:r>
              <a:rPr lang="en-US" sz="2800" b="1" dirty="0">
                <a:solidFill>
                  <a:schemeClr val="tx2"/>
                </a:solidFill>
              </a:rPr>
              <a:t>Scenario</a:t>
            </a:r>
          </a:p>
        </p:txBody>
      </p:sp>
      <p:sp>
        <p:nvSpPr>
          <p:cNvPr id="8" name="Footer Placeholder 3">
            <a:extLst>
              <a:ext uri="{FF2B5EF4-FFF2-40B4-BE49-F238E27FC236}">
                <a16:creationId xmlns:a16="http://schemas.microsoft.com/office/drawing/2014/main" xmlns="" id="{946575FD-377D-4ED3-A226-109150BA648D}"/>
              </a:ext>
            </a:extLst>
          </p:cNvPr>
          <p:cNvSpPr>
            <a:spLocks noGrp="1"/>
          </p:cNvSpPr>
          <p:nvPr>
            <p:ph type="ftr" sz="quarter" idx="11"/>
          </p:nvPr>
        </p:nvSpPr>
        <p:spPr>
          <a:xfrm>
            <a:off x="5638800" y="6416679"/>
            <a:ext cx="2895600" cy="365125"/>
          </a:xfrm>
        </p:spPr>
        <p:txBody>
          <a:bodyPr/>
          <a:lstStyle/>
          <a:p>
            <a:r>
              <a:rPr lang="en-US" dirty="0"/>
              <a:t>© 2018 </a:t>
            </a:r>
            <a:r>
              <a:rPr lang="en-US" dirty="0" err="1"/>
              <a:t>Planisware</a:t>
            </a:r>
            <a:endParaRPr lang="en-US" dirty="0"/>
          </a:p>
        </p:txBody>
      </p:sp>
      <p:sp>
        <p:nvSpPr>
          <p:cNvPr id="9" name="Slide Number Placeholder 4">
            <a:extLst>
              <a:ext uri="{FF2B5EF4-FFF2-40B4-BE49-F238E27FC236}">
                <a16:creationId xmlns:a16="http://schemas.microsoft.com/office/drawing/2014/main" xmlns="" id="{A3CA81CD-256B-4B95-AFC0-43B6C688962B}"/>
              </a:ext>
            </a:extLst>
          </p:cNvPr>
          <p:cNvSpPr>
            <a:spLocks noGrp="1"/>
          </p:cNvSpPr>
          <p:nvPr>
            <p:ph type="sldNum" sz="quarter" idx="12"/>
          </p:nvPr>
        </p:nvSpPr>
        <p:spPr>
          <a:xfrm>
            <a:off x="8610600" y="6416679"/>
            <a:ext cx="457200" cy="365125"/>
          </a:xfrm>
        </p:spPr>
        <p:txBody>
          <a:bodyPr/>
          <a:lstStyle/>
          <a:p>
            <a:fld id="{AA6609B8-1C18-4083-9988-A5F5F3686A15}" type="slidenum">
              <a:rPr lang="en-US" smtClean="0"/>
              <a:pPr/>
              <a:t>75</a:t>
            </a:fld>
            <a:endParaRPr lang="en-US" dirty="0"/>
          </a:p>
        </p:txBody>
      </p:sp>
    </p:spTree>
    <p:extLst>
      <p:ext uri="{BB962C8B-B14F-4D97-AF65-F5344CB8AC3E}">
        <p14:creationId xmlns:p14="http://schemas.microsoft.com/office/powerpoint/2010/main" val="255243695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1581" y="1503469"/>
            <a:ext cx="1015091" cy="1015091"/>
          </a:xfrm>
          <a:prstGeom prst="rect">
            <a:avLst/>
          </a:prstGeom>
        </p:spPr>
      </p:pic>
      <p:sp>
        <p:nvSpPr>
          <p:cNvPr id="2" name="Title 1"/>
          <p:cNvSpPr>
            <a:spLocks noGrp="1"/>
          </p:cNvSpPr>
          <p:nvPr>
            <p:ph type="title"/>
          </p:nvPr>
        </p:nvSpPr>
        <p:spPr>
          <a:xfrm>
            <a:off x="0" y="130960"/>
            <a:ext cx="8839200" cy="914400"/>
          </a:xfrm>
        </p:spPr>
        <p:txBody>
          <a:bodyPr>
            <a:normAutofit/>
          </a:bodyPr>
          <a:lstStyle/>
          <a:p>
            <a:r>
              <a:rPr lang="en-US" noProof="0" dirty="0"/>
              <a:t>Image management - Scenario</a:t>
            </a:r>
          </a:p>
        </p:txBody>
      </p:sp>
      <p:sp>
        <p:nvSpPr>
          <p:cNvPr id="3" name="Rectangle: Rounded Corners 2"/>
          <p:cNvSpPr/>
          <p:nvPr/>
        </p:nvSpPr>
        <p:spPr>
          <a:xfrm>
            <a:off x="1418252" y="1289194"/>
            <a:ext cx="7649547" cy="1639991"/>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accent1"/>
                </a:solidFill>
              </a:rPr>
              <a:t>While the </a:t>
            </a:r>
            <a:r>
              <a:rPr lang="en-GB" dirty="0" err="1">
                <a:solidFill>
                  <a:schemeClr val="accent1"/>
                </a:solidFill>
              </a:rPr>
              <a:t>colors</a:t>
            </a:r>
            <a:r>
              <a:rPr lang="en-GB" dirty="0">
                <a:solidFill>
                  <a:schemeClr val="accent1"/>
                </a:solidFill>
              </a:rPr>
              <a:t> are working great for the activities, is there a way to add more visual elements on the list of projects or even </a:t>
            </a:r>
            <a:r>
              <a:rPr lang="en-GB" b="1" dirty="0">
                <a:solidFill>
                  <a:schemeClr val="accent1"/>
                </a:solidFill>
              </a:rPr>
              <a:t>status reports</a:t>
            </a:r>
            <a:r>
              <a:rPr lang="en-GB" dirty="0">
                <a:solidFill>
                  <a:schemeClr val="accent1"/>
                </a:solidFill>
              </a:rPr>
              <a:t>? Can we display more meaningful </a:t>
            </a:r>
            <a:r>
              <a:rPr lang="en-GB" b="1" dirty="0">
                <a:solidFill>
                  <a:schemeClr val="accent1"/>
                </a:solidFill>
              </a:rPr>
              <a:t>symbols</a:t>
            </a:r>
            <a:r>
              <a:rPr lang="en-GB" dirty="0">
                <a:solidFill>
                  <a:schemeClr val="accent1"/>
                </a:solidFill>
              </a:rPr>
              <a:t> for </a:t>
            </a:r>
            <a:r>
              <a:rPr lang="en-GB" b="1" dirty="0">
                <a:solidFill>
                  <a:schemeClr val="accent1"/>
                </a:solidFill>
              </a:rPr>
              <a:t>project health </a:t>
            </a:r>
            <a:r>
              <a:rPr lang="en-GB" dirty="0">
                <a:solidFill>
                  <a:schemeClr val="accent1"/>
                </a:solidFill>
              </a:rPr>
              <a:t>to show projects meeting targets </a:t>
            </a:r>
            <a:r>
              <a:rPr lang="en-US" dirty="0">
                <a:solidFill>
                  <a:schemeClr val="accent1"/>
                </a:solidFill>
              </a:rPr>
              <a:t>and those that are not in the right direction (i.e. comparing EAC vs. BAC values)?</a:t>
            </a:r>
          </a:p>
        </p:txBody>
      </p:sp>
      <p:sp>
        <p:nvSpPr>
          <p:cNvPr id="6" name="TextBox 5"/>
          <p:cNvSpPr txBox="1"/>
          <p:nvPr/>
        </p:nvSpPr>
        <p:spPr>
          <a:xfrm>
            <a:off x="0" y="905667"/>
            <a:ext cx="3058160" cy="523220"/>
          </a:xfrm>
          <a:prstGeom prst="rect">
            <a:avLst/>
          </a:prstGeom>
          <a:noFill/>
        </p:spPr>
        <p:txBody>
          <a:bodyPr wrap="square" rtlCol="0">
            <a:spAutoFit/>
          </a:bodyPr>
          <a:lstStyle/>
          <a:p>
            <a:r>
              <a:rPr lang="en-US" sz="2800" b="1" dirty="0">
                <a:solidFill>
                  <a:schemeClr val="tx2"/>
                </a:solidFill>
              </a:rPr>
              <a:t>Scenario</a:t>
            </a:r>
          </a:p>
        </p:txBody>
      </p:sp>
      <p:sp>
        <p:nvSpPr>
          <p:cNvPr id="7" name="TextBox 6"/>
          <p:cNvSpPr txBox="1"/>
          <p:nvPr/>
        </p:nvSpPr>
        <p:spPr>
          <a:xfrm>
            <a:off x="0" y="2610909"/>
            <a:ext cx="3058160" cy="523220"/>
          </a:xfrm>
          <a:prstGeom prst="rect">
            <a:avLst/>
          </a:prstGeom>
          <a:noFill/>
        </p:spPr>
        <p:txBody>
          <a:bodyPr wrap="square" rtlCol="0">
            <a:spAutoFit/>
          </a:bodyPr>
          <a:lstStyle/>
          <a:p>
            <a:r>
              <a:rPr lang="en-US" sz="2800" b="1" dirty="0">
                <a:solidFill>
                  <a:schemeClr val="accent4"/>
                </a:solidFill>
              </a:rPr>
              <a:t>Analysis</a:t>
            </a:r>
          </a:p>
        </p:txBody>
      </p:sp>
      <p:sp>
        <p:nvSpPr>
          <p:cNvPr id="8" name="Rectangle: Rounded Corners 12"/>
          <p:cNvSpPr/>
          <p:nvPr/>
        </p:nvSpPr>
        <p:spPr>
          <a:xfrm>
            <a:off x="91440" y="3205947"/>
            <a:ext cx="8976360" cy="3210732"/>
          </a:xfrm>
          <a:prstGeom prst="roundRect">
            <a:avLst/>
          </a:prstGeom>
        </p:spPr>
        <p:style>
          <a:lnRef idx="2">
            <a:schemeClr val="accent4"/>
          </a:lnRef>
          <a:fillRef idx="1">
            <a:schemeClr val="lt1"/>
          </a:fillRef>
          <a:effectRef idx="0">
            <a:schemeClr val="accent4"/>
          </a:effectRef>
          <a:fontRef idx="minor">
            <a:schemeClr val="dk1"/>
          </a:fontRef>
        </p:style>
        <p:txBody>
          <a:bodyPr rtlCol="0" anchor="ctr"/>
          <a:lstStyle/>
          <a:p>
            <a:r>
              <a:rPr lang="en-GB" dirty="0"/>
              <a:t>Utilize new </a:t>
            </a:r>
            <a:r>
              <a:rPr lang="en-GB" b="1" dirty="0">
                <a:solidFill>
                  <a:schemeClr val="accent6">
                    <a:lumMod val="60000"/>
                    <a:lumOff val="40000"/>
                  </a:schemeClr>
                </a:solidFill>
              </a:rPr>
              <a:t>image management </a:t>
            </a:r>
            <a:r>
              <a:rPr lang="en-GB" dirty="0"/>
              <a:t>features to add a column on the Projects table. </a:t>
            </a:r>
          </a:p>
          <a:p>
            <a:endParaRPr lang="en-GB" dirty="0">
              <a:solidFill>
                <a:schemeClr val="accent4"/>
              </a:solidFill>
            </a:endParaRPr>
          </a:p>
          <a:p>
            <a:r>
              <a:rPr lang="en-GB" b="1" dirty="0">
                <a:solidFill>
                  <a:schemeClr val="accent4"/>
                </a:solidFill>
              </a:rPr>
              <a:t>How to break down the situation: </a:t>
            </a:r>
            <a:r>
              <a:rPr lang="en-GB" dirty="0">
                <a:solidFill>
                  <a:schemeClr val="accent4"/>
                </a:solidFill>
              </a:rPr>
              <a:t/>
            </a:r>
            <a:br>
              <a:rPr lang="en-GB" dirty="0">
                <a:solidFill>
                  <a:schemeClr val="accent4"/>
                </a:solidFill>
              </a:rPr>
            </a:br>
            <a:r>
              <a:rPr lang="en-GB" dirty="0">
                <a:solidFill>
                  <a:schemeClr val="accent4"/>
                </a:solidFill>
              </a:rPr>
              <a:t> 	1. Import images into the image bank</a:t>
            </a:r>
          </a:p>
          <a:p>
            <a:r>
              <a:rPr lang="en-GB" dirty="0">
                <a:solidFill>
                  <a:schemeClr val="accent4"/>
                </a:solidFill>
              </a:rPr>
              <a:t>	2. Add a new symbolic field “Project Health” using these images</a:t>
            </a:r>
          </a:p>
          <a:p>
            <a:r>
              <a:rPr lang="en-GB" dirty="0">
                <a:solidFill>
                  <a:schemeClr val="accent4"/>
                </a:solidFill>
              </a:rPr>
              <a:t>	3. Display status reports for each project</a:t>
            </a:r>
          </a:p>
        </p:txBody>
      </p:sp>
      <p:sp>
        <p:nvSpPr>
          <p:cNvPr id="11" name="Oval 10"/>
          <p:cNvSpPr/>
          <p:nvPr/>
        </p:nvSpPr>
        <p:spPr>
          <a:xfrm>
            <a:off x="7008092" y="1845029"/>
            <a:ext cx="294640" cy="26416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2</a:t>
            </a:r>
          </a:p>
        </p:txBody>
      </p:sp>
      <p:sp>
        <p:nvSpPr>
          <p:cNvPr id="12" name="Oval 11"/>
          <p:cNvSpPr/>
          <p:nvPr/>
        </p:nvSpPr>
        <p:spPr>
          <a:xfrm>
            <a:off x="5243025" y="1845029"/>
            <a:ext cx="294640" cy="26416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1</a:t>
            </a:r>
          </a:p>
        </p:txBody>
      </p:sp>
      <p:sp>
        <p:nvSpPr>
          <p:cNvPr id="13" name="Oval 12"/>
          <p:cNvSpPr/>
          <p:nvPr/>
        </p:nvSpPr>
        <p:spPr>
          <a:xfrm>
            <a:off x="8691880" y="1503469"/>
            <a:ext cx="294640" cy="26416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3</a:t>
            </a:r>
          </a:p>
        </p:txBody>
      </p:sp>
      <p:sp>
        <p:nvSpPr>
          <p:cNvPr id="14" name="Footer Placeholder 3">
            <a:extLst>
              <a:ext uri="{FF2B5EF4-FFF2-40B4-BE49-F238E27FC236}">
                <a16:creationId xmlns:a16="http://schemas.microsoft.com/office/drawing/2014/main" xmlns="" id="{0DF6D6DF-3FDD-47F1-8B94-C159BAE2824E}"/>
              </a:ext>
            </a:extLst>
          </p:cNvPr>
          <p:cNvSpPr>
            <a:spLocks noGrp="1"/>
          </p:cNvSpPr>
          <p:nvPr>
            <p:ph type="ftr" sz="quarter" idx="11"/>
          </p:nvPr>
        </p:nvSpPr>
        <p:spPr>
          <a:xfrm>
            <a:off x="5638800" y="6416679"/>
            <a:ext cx="2895600" cy="365125"/>
          </a:xfrm>
        </p:spPr>
        <p:txBody>
          <a:bodyPr/>
          <a:lstStyle/>
          <a:p>
            <a:r>
              <a:rPr lang="en-US" dirty="0"/>
              <a:t>© 2018 </a:t>
            </a:r>
            <a:r>
              <a:rPr lang="en-US" dirty="0" err="1"/>
              <a:t>Planisware</a:t>
            </a:r>
            <a:endParaRPr lang="en-US" dirty="0"/>
          </a:p>
        </p:txBody>
      </p:sp>
      <p:sp>
        <p:nvSpPr>
          <p:cNvPr id="15" name="Slide Number Placeholder 4">
            <a:extLst>
              <a:ext uri="{FF2B5EF4-FFF2-40B4-BE49-F238E27FC236}">
                <a16:creationId xmlns:a16="http://schemas.microsoft.com/office/drawing/2014/main" xmlns="" id="{CCD8B5F4-BED8-4280-A7E3-31401D536FAB}"/>
              </a:ext>
            </a:extLst>
          </p:cNvPr>
          <p:cNvSpPr>
            <a:spLocks noGrp="1"/>
          </p:cNvSpPr>
          <p:nvPr>
            <p:ph type="sldNum" sz="quarter" idx="12"/>
          </p:nvPr>
        </p:nvSpPr>
        <p:spPr>
          <a:xfrm>
            <a:off x="8610600" y="6416679"/>
            <a:ext cx="457200" cy="365125"/>
          </a:xfrm>
        </p:spPr>
        <p:txBody>
          <a:bodyPr/>
          <a:lstStyle/>
          <a:p>
            <a:fld id="{AA6609B8-1C18-4083-9988-A5F5F3686A15}" type="slidenum">
              <a:rPr lang="en-US" smtClean="0"/>
              <a:pPr/>
              <a:t>76</a:t>
            </a:fld>
            <a:endParaRPr lang="en-US" dirty="0"/>
          </a:p>
        </p:txBody>
      </p:sp>
    </p:spTree>
    <p:extLst>
      <p:ext uri="{BB962C8B-B14F-4D97-AF65-F5344CB8AC3E}">
        <p14:creationId xmlns:p14="http://schemas.microsoft.com/office/powerpoint/2010/main" val="333603479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Image bank</a:t>
            </a:r>
          </a:p>
        </p:txBody>
      </p:sp>
      <p:sp>
        <p:nvSpPr>
          <p:cNvPr id="3" name="Content Placeholder 2"/>
          <p:cNvSpPr>
            <a:spLocks noGrp="1"/>
          </p:cNvSpPr>
          <p:nvPr>
            <p:ph idx="1"/>
          </p:nvPr>
        </p:nvSpPr>
        <p:spPr/>
        <p:txBody>
          <a:bodyPr/>
          <a:lstStyle/>
          <a:p>
            <a:r>
              <a:rPr lang="en-US" noProof="0" dirty="0"/>
              <a:t>Go </a:t>
            </a:r>
            <a:r>
              <a:rPr lang="en-US" b="1" noProof="0" dirty="0"/>
              <a:t>to Administration &gt; Data </a:t>
            </a:r>
            <a:r>
              <a:rPr lang="en-US" noProof="0" dirty="0"/>
              <a:t>&gt; Image bank to import images</a:t>
            </a:r>
          </a:p>
          <a:p>
            <a:r>
              <a:rPr lang="en-US" noProof="0" dirty="0"/>
              <a:t>These images can be used in symbolic fields or status reports</a:t>
            </a:r>
          </a:p>
        </p:txBody>
      </p:sp>
      <p:pic>
        <p:nvPicPr>
          <p:cNvPr id="4" name="Picture 3"/>
          <p:cNvPicPr>
            <a:picLocks noChangeAspect="1"/>
          </p:cNvPicPr>
          <p:nvPr/>
        </p:nvPicPr>
        <p:blipFill>
          <a:blip r:embed="rId2"/>
          <a:stretch>
            <a:fillRect/>
          </a:stretch>
        </p:blipFill>
        <p:spPr>
          <a:xfrm>
            <a:off x="556591" y="1905000"/>
            <a:ext cx="7841032" cy="3606638"/>
          </a:xfrm>
          <a:prstGeom prst="rect">
            <a:avLst/>
          </a:prstGeom>
        </p:spPr>
      </p:pic>
      <p:cxnSp>
        <p:nvCxnSpPr>
          <p:cNvPr id="5" name="Elbow Connector 4"/>
          <p:cNvCxnSpPr/>
          <p:nvPr/>
        </p:nvCxnSpPr>
        <p:spPr>
          <a:xfrm>
            <a:off x="3597463" y="2387519"/>
            <a:ext cx="1952547" cy="1627890"/>
          </a:xfrm>
          <a:prstGeom prst="bentConnector3">
            <a:avLst>
              <a:gd name="adj1" fmla="val 99682"/>
            </a:avLst>
          </a:prstGeom>
          <a:ln w="38100">
            <a:tailEnd type="triangle" w="lg" len="lg"/>
          </a:ln>
        </p:spPr>
        <p:style>
          <a:lnRef idx="1">
            <a:schemeClr val="accent6"/>
          </a:lnRef>
          <a:fillRef idx="0">
            <a:schemeClr val="accent6"/>
          </a:fillRef>
          <a:effectRef idx="0">
            <a:schemeClr val="accent6"/>
          </a:effectRef>
          <a:fontRef idx="minor">
            <a:schemeClr val="tx1"/>
          </a:fontRef>
        </p:style>
      </p:cxnSp>
      <p:sp>
        <p:nvSpPr>
          <p:cNvPr id="6" name="Rectangle 5"/>
          <p:cNvSpPr/>
          <p:nvPr/>
        </p:nvSpPr>
        <p:spPr>
          <a:xfrm>
            <a:off x="1351648" y="2265974"/>
            <a:ext cx="2234383" cy="243091"/>
          </a:xfrm>
          <a:prstGeom prst="rect">
            <a:avLst/>
          </a:prstGeom>
          <a:noFill/>
          <a:ln w="38100">
            <a:solidFill>
              <a:srgbClr val="C500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3315627" y="4030601"/>
            <a:ext cx="4516408" cy="1145698"/>
          </a:xfrm>
          <a:prstGeom prst="rect">
            <a:avLst/>
          </a:prstGeom>
          <a:noFill/>
          <a:ln w="38100">
            <a:solidFill>
              <a:srgbClr val="C500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Elbow Connector 29"/>
          <p:cNvCxnSpPr/>
          <p:nvPr/>
        </p:nvCxnSpPr>
        <p:spPr>
          <a:xfrm rot="5400000" flipH="1" flipV="1">
            <a:off x="7480229" y="3972664"/>
            <a:ext cx="1134025" cy="430413"/>
          </a:xfrm>
          <a:prstGeom prst="bentConnector4">
            <a:avLst>
              <a:gd name="adj1" fmla="val -1285"/>
              <a:gd name="adj2" fmla="val 153112"/>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0" name="ZoneTexte 8"/>
          <p:cNvSpPr txBox="1"/>
          <p:nvPr/>
        </p:nvSpPr>
        <p:spPr>
          <a:xfrm>
            <a:off x="3407739" y="5840806"/>
            <a:ext cx="4424296"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en-US" dirty="0"/>
              <a:t>Image size should preferably be 32 x 32</a:t>
            </a:r>
          </a:p>
        </p:txBody>
      </p:sp>
      <p:sp>
        <p:nvSpPr>
          <p:cNvPr id="13" name="Footer Placeholder 3">
            <a:extLst>
              <a:ext uri="{FF2B5EF4-FFF2-40B4-BE49-F238E27FC236}">
                <a16:creationId xmlns:a16="http://schemas.microsoft.com/office/drawing/2014/main" xmlns="" id="{3A262ABF-5265-4F10-B038-C360FF3B3C29}"/>
              </a:ext>
            </a:extLst>
          </p:cNvPr>
          <p:cNvSpPr>
            <a:spLocks noGrp="1"/>
          </p:cNvSpPr>
          <p:nvPr>
            <p:ph type="ftr" sz="quarter" idx="11"/>
          </p:nvPr>
        </p:nvSpPr>
        <p:spPr>
          <a:xfrm>
            <a:off x="5638800" y="6416679"/>
            <a:ext cx="2895600" cy="365125"/>
          </a:xfrm>
        </p:spPr>
        <p:txBody>
          <a:bodyPr/>
          <a:lstStyle/>
          <a:p>
            <a:r>
              <a:rPr lang="en-US" dirty="0"/>
              <a:t>© 2018 </a:t>
            </a:r>
            <a:r>
              <a:rPr lang="en-US" dirty="0" err="1"/>
              <a:t>Planisware</a:t>
            </a:r>
            <a:endParaRPr lang="en-US" dirty="0"/>
          </a:p>
        </p:txBody>
      </p:sp>
      <p:sp>
        <p:nvSpPr>
          <p:cNvPr id="14" name="Slide Number Placeholder 4">
            <a:extLst>
              <a:ext uri="{FF2B5EF4-FFF2-40B4-BE49-F238E27FC236}">
                <a16:creationId xmlns:a16="http://schemas.microsoft.com/office/drawing/2014/main" xmlns="" id="{53615AC3-5564-4EDF-9B18-9014C965F2B4}"/>
              </a:ext>
            </a:extLst>
          </p:cNvPr>
          <p:cNvSpPr>
            <a:spLocks noGrp="1"/>
          </p:cNvSpPr>
          <p:nvPr>
            <p:ph type="sldNum" sz="quarter" idx="12"/>
          </p:nvPr>
        </p:nvSpPr>
        <p:spPr>
          <a:xfrm>
            <a:off x="8610600" y="6416679"/>
            <a:ext cx="457200" cy="365125"/>
          </a:xfrm>
        </p:spPr>
        <p:txBody>
          <a:bodyPr/>
          <a:lstStyle/>
          <a:p>
            <a:fld id="{AA6609B8-1C18-4083-9988-A5F5F3686A15}" type="slidenum">
              <a:rPr lang="en-US" smtClean="0"/>
              <a:pPr/>
              <a:t>77</a:t>
            </a:fld>
            <a:endParaRPr lang="en-US" dirty="0"/>
          </a:p>
        </p:txBody>
      </p:sp>
    </p:spTree>
    <p:extLst>
      <p:ext uri="{BB962C8B-B14F-4D97-AF65-F5344CB8AC3E}">
        <p14:creationId xmlns:p14="http://schemas.microsoft.com/office/powerpoint/2010/main" val="174914899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3"/>
          <a:stretch>
            <a:fillRect/>
          </a:stretch>
        </p:blipFill>
        <p:spPr>
          <a:xfrm>
            <a:off x="80461" y="2642113"/>
            <a:ext cx="6469808" cy="3742781"/>
          </a:xfrm>
          <a:prstGeom prst="rect">
            <a:avLst/>
          </a:prstGeom>
        </p:spPr>
      </p:pic>
      <p:sp>
        <p:nvSpPr>
          <p:cNvPr id="2" name="Titre 1"/>
          <p:cNvSpPr>
            <a:spLocks noGrp="1"/>
          </p:cNvSpPr>
          <p:nvPr>
            <p:ph type="title"/>
          </p:nvPr>
        </p:nvSpPr>
        <p:spPr/>
        <p:txBody>
          <a:bodyPr/>
          <a:lstStyle/>
          <a:p>
            <a:r>
              <a:rPr lang="en-US" noProof="0" dirty="0"/>
              <a:t>Symbolic fields</a:t>
            </a:r>
          </a:p>
        </p:txBody>
      </p:sp>
      <p:sp>
        <p:nvSpPr>
          <p:cNvPr id="25" name="Rectangle 24"/>
          <p:cNvSpPr/>
          <p:nvPr/>
        </p:nvSpPr>
        <p:spPr>
          <a:xfrm>
            <a:off x="228600" y="5064369"/>
            <a:ext cx="3912577" cy="685799"/>
          </a:xfrm>
          <a:prstGeom prst="rect">
            <a:avLst/>
          </a:prstGeom>
          <a:noFill/>
          <a:ln w="38100">
            <a:solidFill>
              <a:srgbClr val="C500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5" name="Elbow Connector 34"/>
          <p:cNvCxnSpPr>
            <a:stCxn id="25" idx="0"/>
            <a:endCxn id="23" idx="2"/>
          </p:cNvCxnSpPr>
          <p:nvPr/>
        </p:nvCxnSpPr>
        <p:spPr>
          <a:xfrm rot="5400000" flipH="1" flipV="1">
            <a:off x="5058854" y="1455102"/>
            <a:ext cx="735302" cy="6483233"/>
          </a:xfrm>
          <a:prstGeom prst="bentConnector3">
            <a:avLst>
              <a:gd name="adj1" fmla="val 50000"/>
            </a:avLst>
          </a:prstGeom>
          <a:ln w="38100">
            <a:tailEnd type="triangle" w="lg" len="lg"/>
          </a:ln>
        </p:spPr>
        <p:style>
          <a:lnRef idx="1">
            <a:schemeClr val="accent6"/>
          </a:lnRef>
          <a:fillRef idx="0">
            <a:schemeClr val="accent6"/>
          </a:fillRef>
          <a:effectRef idx="0">
            <a:schemeClr val="accent6"/>
          </a:effectRef>
          <a:fontRef idx="minor">
            <a:schemeClr val="tx1"/>
          </a:fontRef>
        </p:style>
      </p:cxnSp>
      <p:pic>
        <p:nvPicPr>
          <p:cNvPr id="8" name="Picture 7"/>
          <p:cNvPicPr>
            <a:picLocks noChangeAspect="1"/>
          </p:cNvPicPr>
          <p:nvPr/>
        </p:nvPicPr>
        <p:blipFill>
          <a:blip r:embed="rId4"/>
          <a:stretch>
            <a:fillRect/>
          </a:stretch>
        </p:blipFill>
        <p:spPr>
          <a:xfrm>
            <a:off x="4601378" y="2055520"/>
            <a:ext cx="4382173" cy="2273547"/>
          </a:xfrm>
          <a:prstGeom prst="rect">
            <a:avLst/>
          </a:prstGeom>
        </p:spPr>
      </p:pic>
      <p:sp>
        <p:nvSpPr>
          <p:cNvPr id="23" name="Rectangle 22"/>
          <p:cNvSpPr/>
          <p:nvPr/>
        </p:nvSpPr>
        <p:spPr>
          <a:xfrm>
            <a:off x="8370277" y="2309929"/>
            <a:ext cx="595690" cy="2019138"/>
          </a:xfrm>
          <a:prstGeom prst="rect">
            <a:avLst/>
          </a:prstGeom>
          <a:noFill/>
          <a:ln w="38100">
            <a:solidFill>
              <a:srgbClr val="C500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Content Placeholder 2"/>
          <p:cNvSpPr txBox="1">
            <a:spLocks/>
          </p:cNvSpPr>
          <p:nvPr/>
        </p:nvSpPr>
        <p:spPr>
          <a:xfrm>
            <a:off x="152400" y="990600"/>
            <a:ext cx="8839200" cy="5135563"/>
          </a:xfrm>
          <a:prstGeom prst="rect">
            <a:avLst/>
          </a:prstGeom>
        </p:spPr>
        <p:txBody>
          <a:bodyPr/>
          <a:lstStyle>
            <a:lvl1pPr marL="257175" indent="-257175" algn="l" defTabSz="685800" rtl="0" eaLnBrk="1" latinLnBrk="0" hangingPunct="1">
              <a:spcBef>
                <a:spcPct val="20000"/>
              </a:spcBef>
              <a:buFont typeface="Arial"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n-US" dirty="0"/>
              <a:t>You can create symbolic fields and insert them in tables</a:t>
            </a:r>
          </a:p>
          <a:p>
            <a:r>
              <a:rPr lang="en-US" dirty="0"/>
              <a:t>Choose arrows to represent project health to indicate which direction the project is headed</a:t>
            </a:r>
          </a:p>
        </p:txBody>
      </p:sp>
      <p:sp>
        <p:nvSpPr>
          <p:cNvPr id="11" name="Footer Placeholder 3">
            <a:extLst>
              <a:ext uri="{FF2B5EF4-FFF2-40B4-BE49-F238E27FC236}">
                <a16:creationId xmlns:a16="http://schemas.microsoft.com/office/drawing/2014/main" xmlns="" id="{9C367384-A7B8-4C5C-8360-6DEF7BF3A111}"/>
              </a:ext>
            </a:extLst>
          </p:cNvPr>
          <p:cNvSpPr>
            <a:spLocks noGrp="1"/>
          </p:cNvSpPr>
          <p:nvPr>
            <p:ph type="ftr" sz="quarter" idx="11"/>
          </p:nvPr>
        </p:nvSpPr>
        <p:spPr>
          <a:xfrm>
            <a:off x="5638800" y="6416679"/>
            <a:ext cx="2895600" cy="365125"/>
          </a:xfrm>
        </p:spPr>
        <p:txBody>
          <a:bodyPr/>
          <a:lstStyle/>
          <a:p>
            <a:r>
              <a:rPr lang="en-US" dirty="0"/>
              <a:t>© 2018 </a:t>
            </a:r>
            <a:r>
              <a:rPr lang="en-US" dirty="0" err="1"/>
              <a:t>Planisware</a:t>
            </a:r>
            <a:endParaRPr lang="en-US" dirty="0"/>
          </a:p>
        </p:txBody>
      </p:sp>
      <p:sp>
        <p:nvSpPr>
          <p:cNvPr id="12" name="Slide Number Placeholder 4">
            <a:extLst>
              <a:ext uri="{FF2B5EF4-FFF2-40B4-BE49-F238E27FC236}">
                <a16:creationId xmlns:a16="http://schemas.microsoft.com/office/drawing/2014/main" xmlns="" id="{0DF5FD49-65FD-480C-8F01-932252A05BC9}"/>
              </a:ext>
            </a:extLst>
          </p:cNvPr>
          <p:cNvSpPr>
            <a:spLocks noGrp="1"/>
          </p:cNvSpPr>
          <p:nvPr>
            <p:ph type="sldNum" sz="quarter" idx="12"/>
          </p:nvPr>
        </p:nvSpPr>
        <p:spPr>
          <a:xfrm>
            <a:off x="8610600" y="6416679"/>
            <a:ext cx="457200" cy="365125"/>
          </a:xfrm>
        </p:spPr>
        <p:txBody>
          <a:bodyPr/>
          <a:lstStyle/>
          <a:p>
            <a:fld id="{AA6609B8-1C18-4083-9988-A5F5F3686A15}" type="slidenum">
              <a:rPr lang="en-US" smtClean="0"/>
              <a:pPr/>
              <a:t>78</a:t>
            </a:fld>
            <a:endParaRPr lang="en-US" dirty="0"/>
          </a:p>
        </p:txBody>
      </p:sp>
    </p:spTree>
    <p:extLst>
      <p:ext uri="{BB962C8B-B14F-4D97-AF65-F5344CB8AC3E}">
        <p14:creationId xmlns:p14="http://schemas.microsoft.com/office/powerpoint/2010/main" val="59546835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Status report</a:t>
            </a:r>
          </a:p>
        </p:txBody>
      </p:sp>
      <p:sp>
        <p:nvSpPr>
          <p:cNvPr id="3" name="Content Placeholder 2"/>
          <p:cNvSpPr>
            <a:spLocks noGrp="1"/>
          </p:cNvSpPr>
          <p:nvPr>
            <p:ph idx="1"/>
          </p:nvPr>
        </p:nvSpPr>
        <p:spPr/>
        <p:txBody>
          <a:bodyPr/>
          <a:lstStyle/>
          <a:p>
            <a:r>
              <a:rPr lang="en-US" noProof="0" dirty="0"/>
              <a:t>Can also use the images from the image bank on status reports</a:t>
            </a:r>
          </a:p>
          <a:p>
            <a:r>
              <a:rPr lang="en-US" noProof="0" dirty="0"/>
              <a:t>Go to Administration &gt; Data &gt; Status report </a:t>
            </a:r>
          </a:p>
        </p:txBody>
      </p:sp>
      <p:pic>
        <p:nvPicPr>
          <p:cNvPr id="4" name="Picture 3"/>
          <p:cNvPicPr>
            <a:picLocks noChangeAspect="1"/>
          </p:cNvPicPr>
          <p:nvPr/>
        </p:nvPicPr>
        <p:blipFill>
          <a:blip r:embed="rId2"/>
          <a:stretch>
            <a:fillRect/>
          </a:stretch>
        </p:blipFill>
        <p:spPr>
          <a:xfrm>
            <a:off x="1606164" y="2196003"/>
            <a:ext cx="5931671" cy="3897511"/>
          </a:xfrm>
          <a:prstGeom prst="rect">
            <a:avLst/>
          </a:prstGeom>
        </p:spPr>
      </p:pic>
      <p:cxnSp>
        <p:nvCxnSpPr>
          <p:cNvPr id="5" name="Elbow Connector 4"/>
          <p:cNvCxnSpPr>
            <a:stCxn id="6" idx="3"/>
            <a:endCxn id="7" idx="3"/>
          </p:cNvCxnSpPr>
          <p:nvPr/>
        </p:nvCxnSpPr>
        <p:spPr>
          <a:xfrm flipV="1">
            <a:off x="3859849" y="5604136"/>
            <a:ext cx="1840489" cy="812543"/>
          </a:xfrm>
          <a:prstGeom prst="bentConnector3">
            <a:avLst>
              <a:gd name="adj1" fmla="val 112421"/>
            </a:avLst>
          </a:prstGeom>
          <a:ln w="38100">
            <a:tailEnd type="triangle" w="lg" len="lg"/>
          </a:ln>
        </p:spPr>
        <p:style>
          <a:lnRef idx="1">
            <a:schemeClr val="accent6"/>
          </a:lnRef>
          <a:fillRef idx="0">
            <a:schemeClr val="accent6"/>
          </a:fillRef>
          <a:effectRef idx="0">
            <a:schemeClr val="accent6"/>
          </a:effectRef>
          <a:fontRef idx="minor">
            <a:schemeClr val="tx1"/>
          </a:fontRef>
        </p:style>
      </p:cxnSp>
      <p:sp>
        <p:nvSpPr>
          <p:cNvPr id="6" name="ZoneTexte 8"/>
          <p:cNvSpPr txBox="1"/>
          <p:nvPr/>
        </p:nvSpPr>
        <p:spPr>
          <a:xfrm>
            <a:off x="152399" y="6093513"/>
            <a:ext cx="3707450" cy="64633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en-US" dirty="0"/>
              <a:t>Create a status report, define possible values and link images</a:t>
            </a:r>
          </a:p>
        </p:txBody>
      </p:sp>
      <p:sp>
        <p:nvSpPr>
          <p:cNvPr id="7" name="Rectangle 6"/>
          <p:cNvSpPr/>
          <p:nvPr/>
        </p:nvSpPr>
        <p:spPr>
          <a:xfrm>
            <a:off x="3040133" y="5338383"/>
            <a:ext cx="2660205" cy="531505"/>
          </a:xfrm>
          <a:prstGeom prst="rect">
            <a:avLst/>
          </a:prstGeom>
          <a:noFill/>
          <a:ln w="38100">
            <a:solidFill>
              <a:srgbClr val="C500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ZoneTexte 8"/>
          <p:cNvSpPr txBox="1"/>
          <p:nvPr/>
        </p:nvSpPr>
        <p:spPr>
          <a:xfrm>
            <a:off x="5700338" y="4309157"/>
            <a:ext cx="3707450" cy="64633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en-US" dirty="0"/>
              <a:t>Check this option to make fields available on projects</a:t>
            </a:r>
          </a:p>
        </p:txBody>
      </p:sp>
      <p:cxnSp>
        <p:nvCxnSpPr>
          <p:cNvPr id="16" name="Straight Arrow Connector 15"/>
          <p:cNvCxnSpPr/>
          <p:nvPr/>
        </p:nvCxnSpPr>
        <p:spPr>
          <a:xfrm flipH="1">
            <a:off x="3971914" y="4632323"/>
            <a:ext cx="1728424" cy="0"/>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3" name="Footer Placeholder 3">
            <a:extLst>
              <a:ext uri="{FF2B5EF4-FFF2-40B4-BE49-F238E27FC236}">
                <a16:creationId xmlns:a16="http://schemas.microsoft.com/office/drawing/2014/main" xmlns="" id="{C212EE99-838C-4E38-8853-096E83626221}"/>
              </a:ext>
            </a:extLst>
          </p:cNvPr>
          <p:cNvSpPr>
            <a:spLocks noGrp="1"/>
          </p:cNvSpPr>
          <p:nvPr>
            <p:ph type="ftr" sz="quarter" idx="11"/>
          </p:nvPr>
        </p:nvSpPr>
        <p:spPr>
          <a:xfrm>
            <a:off x="5638800" y="6416679"/>
            <a:ext cx="2895600" cy="365125"/>
          </a:xfrm>
        </p:spPr>
        <p:txBody>
          <a:bodyPr/>
          <a:lstStyle/>
          <a:p>
            <a:r>
              <a:rPr lang="en-US" dirty="0"/>
              <a:t>© 2018 </a:t>
            </a:r>
            <a:r>
              <a:rPr lang="en-US" dirty="0" err="1"/>
              <a:t>Planisware</a:t>
            </a:r>
            <a:endParaRPr lang="en-US" dirty="0"/>
          </a:p>
        </p:txBody>
      </p:sp>
      <p:sp>
        <p:nvSpPr>
          <p:cNvPr id="14" name="Slide Number Placeholder 4">
            <a:extLst>
              <a:ext uri="{FF2B5EF4-FFF2-40B4-BE49-F238E27FC236}">
                <a16:creationId xmlns:a16="http://schemas.microsoft.com/office/drawing/2014/main" xmlns="" id="{AA048C18-A3C3-42F3-BCD4-701A503EF08D}"/>
              </a:ext>
            </a:extLst>
          </p:cNvPr>
          <p:cNvSpPr>
            <a:spLocks noGrp="1"/>
          </p:cNvSpPr>
          <p:nvPr>
            <p:ph type="sldNum" sz="quarter" idx="12"/>
          </p:nvPr>
        </p:nvSpPr>
        <p:spPr>
          <a:xfrm>
            <a:off x="8610600" y="6416679"/>
            <a:ext cx="457200" cy="365125"/>
          </a:xfrm>
        </p:spPr>
        <p:txBody>
          <a:bodyPr/>
          <a:lstStyle/>
          <a:p>
            <a:fld id="{AA6609B8-1C18-4083-9988-A5F5F3686A15}" type="slidenum">
              <a:rPr lang="en-US" smtClean="0"/>
              <a:pPr/>
              <a:t>79</a:t>
            </a:fld>
            <a:endParaRPr lang="en-US" dirty="0"/>
          </a:p>
        </p:txBody>
      </p:sp>
    </p:spTree>
    <p:extLst>
      <p:ext uri="{BB962C8B-B14F-4D97-AF65-F5344CB8AC3E}">
        <p14:creationId xmlns:p14="http://schemas.microsoft.com/office/powerpoint/2010/main" val="2631580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500" noProof="0" dirty="0"/>
              <a:t>Introduction</a:t>
            </a:r>
          </a:p>
        </p:txBody>
      </p:sp>
      <p:sp>
        <p:nvSpPr>
          <p:cNvPr id="3" name="Text Placeholder 2"/>
          <p:cNvSpPr>
            <a:spLocks noGrp="1"/>
          </p:cNvSpPr>
          <p:nvPr>
            <p:ph type="body" idx="1"/>
          </p:nvPr>
        </p:nvSpPr>
        <p:spPr/>
        <p:txBody>
          <a:bodyPr/>
          <a:lstStyle/>
          <a:p>
            <a:r>
              <a:rPr lang="en-US" noProof="0" dirty="0"/>
              <a:t>What is Level 1 configuration ?</a:t>
            </a:r>
          </a:p>
        </p:txBody>
      </p:sp>
      <p:sp>
        <p:nvSpPr>
          <p:cNvPr id="4" name="Footer Placeholder 3"/>
          <p:cNvSpPr>
            <a:spLocks noGrp="1"/>
          </p:cNvSpPr>
          <p:nvPr>
            <p:ph type="ftr" sz="quarter" idx="11"/>
          </p:nvPr>
        </p:nvSpPr>
        <p:spPr/>
        <p:txBody>
          <a:bodyPr/>
          <a:lstStyle/>
          <a:p>
            <a:r>
              <a:rPr lang="en-US" dirty="0"/>
              <a:t>© 2018 Planisware</a:t>
            </a:r>
          </a:p>
        </p:txBody>
      </p:sp>
      <p:sp>
        <p:nvSpPr>
          <p:cNvPr id="6" name="Espace réservé du numéro de diapositive 5"/>
          <p:cNvSpPr>
            <a:spLocks noGrp="1"/>
          </p:cNvSpPr>
          <p:nvPr>
            <p:ph type="sldNum" sz="quarter" idx="12"/>
          </p:nvPr>
        </p:nvSpPr>
        <p:spPr/>
        <p:txBody>
          <a:bodyPr/>
          <a:lstStyle/>
          <a:p>
            <a:fld id="{AA6609B8-1C18-4083-9988-A5F5F3686A15}" type="slidenum">
              <a:rPr lang="en-US" smtClean="0"/>
              <a:pPr/>
              <a:t>8</a:t>
            </a:fld>
            <a:endParaRPr lang="en-US"/>
          </a:p>
        </p:txBody>
      </p:sp>
    </p:spTree>
    <p:extLst>
      <p:ext uri="{BB962C8B-B14F-4D97-AF65-F5344CB8AC3E}">
        <p14:creationId xmlns:p14="http://schemas.microsoft.com/office/powerpoint/2010/main" val="181438961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Status reports</a:t>
            </a:r>
          </a:p>
        </p:txBody>
      </p:sp>
      <p:sp>
        <p:nvSpPr>
          <p:cNvPr id="3" name="Content Placeholder 2"/>
          <p:cNvSpPr>
            <a:spLocks noGrp="1"/>
          </p:cNvSpPr>
          <p:nvPr>
            <p:ph idx="1"/>
          </p:nvPr>
        </p:nvSpPr>
        <p:spPr/>
        <p:txBody>
          <a:bodyPr/>
          <a:lstStyle/>
          <a:p>
            <a:r>
              <a:rPr lang="en-US" noProof="0" dirty="0"/>
              <a:t>2 fields are generated for each status report: one entry field, one display field</a:t>
            </a:r>
          </a:p>
          <a:p>
            <a:r>
              <a:rPr lang="en-US" noProof="0" dirty="0"/>
              <a:t>Pick a value in the list, the image is updated accordingly</a:t>
            </a:r>
          </a:p>
        </p:txBody>
      </p:sp>
      <p:pic>
        <p:nvPicPr>
          <p:cNvPr id="4" name="Picture 3"/>
          <p:cNvPicPr>
            <a:picLocks noChangeAspect="1"/>
          </p:cNvPicPr>
          <p:nvPr/>
        </p:nvPicPr>
        <p:blipFill>
          <a:blip r:embed="rId2"/>
          <a:stretch>
            <a:fillRect/>
          </a:stretch>
        </p:blipFill>
        <p:spPr>
          <a:xfrm>
            <a:off x="852102" y="2719180"/>
            <a:ext cx="7439796" cy="3162241"/>
          </a:xfrm>
          <a:prstGeom prst="rect">
            <a:avLst/>
          </a:prstGeom>
        </p:spPr>
      </p:pic>
      <p:sp>
        <p:nvSpPr>
          <p:cNvPr id="5" name="Rectangle 4"/>
          <p:cNvSpPr/>
          <p:nvPr/>
        </p:nvSpPr>
        <p:spPr>
          <a:xfrm>
            <a:off x="2798860" y="3945924"/>
            <a:ext cx="3288902" cy="928225"/>
          </a:xfrm>
          <a:prstGeom prst="rect">
            <a:avLst/>
          </a:prstGeom>
          <a:noFill/>
          <a:ln w="38100">
            <a:solidFill>
              <a:srgbClr val="C500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p:cNvCxnSpPr/>
          <p:nvPr/>
        </p:nvCxnSpPr>
        <p:spPr>
          <a:xfrm>
            <a:off x="5113325" y="3518630"/>
            <a:ext cx="869004" cy="0"/>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5982328" y="2986143"/>
            <a:ext cx="2309569" cy="2895278"/>
          </a:xfrm>
          <a:prstGeom prst="rect">
            <a:avLst/>
          </a:prstGeom>
          <a:noFill/>
          <a:ln w="38100">
            <a:solidFill>
              <a:srgbClr val="C500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ooter Placeholder 3">
            <a:extLst>
              <a:ext uri="{FF2B5EF4-FFF2-40B4-BE49-F238E27FC236}">
                <a16:creationId xmlns:a16="http://schemas.microsoft.com/office/drawing/2014/main" xmlns="" id="{7E893633-136A-420E-99B0-1F471E87D5CE}"/>
              </a:ext>
            </a:extLst>
          </p:cNvPr>
          <p:cNvSpPr>
            <a:spLocks noGrp="1"/>
          </p:cNvSpPr>
          <p:nvPr>
            <p:ph type="ftr" sz="quarter" idx="11"/>
          </p:nvPr>
        </p:nvSpPr>
        <p:spPr>
          <a:xfrm>
            <a:off x="5638800" y="6416679"/>
            <a:ext cx="2895600" cy="365125"/>
          </a:xfrm>
        </p:spPr>
        <p:txBody>
          <a:bodyPr/>
          <a:lstStyle/>
          <a:p>
            <a:r>
              <a:rPr lang="en-US" dirty="0"/>
              <a:t>© 2018 </a:t>
            </a:r>
            <a:r>
              <a:rPr lang="en-US" dirty="0" err="1"/>
              <a:t>Planisware</a:t>
            </a:r>
            <a:endParaRPr lang="en-US" dirty="0"/>
          </a:p>
        </p:txBody>
      </p:sp>
      <p:sp>
        <p:nvSpPr>
          <p:cNvPr id="11" name="Slide Number Placeholder 4">
            <a:extLst>
              <a:ext uri="{FF2B5EF4-FFF2-40B4-BE49-F238E27FC236}">
                <a16:creationId xmlns:a16="http://schemas.microsoft.com/office/drawing/2014/main" xmlns="" id="{EB70ECB9-9AAC-4441-A9D6-83AAA1C96F43}"/>
              </a:ext>
            </a:extLst>
          </p:cNvPr>
          <p:cNvSpPr>
            <a:spLocks noGrp="1"/>
          </p:cNvSpPr>
          <p:nvPr>
            <p:ph type="sldNum" sz="quarter" idx="12"/>
          </p:nvPr>
        </p:nvSpPr>
        <p:spPr>
          <a:xfrm>
            <a:off x="8610600" y="6416679"/>
            <a:ext cx="457200" cy="365125"/>
          </a:xfrm>
        </p:spPr>
        <p:txBody>
          <a:bodyPr/>
          <a:lstStyle/>
          <a:p>
            <a:fld id="{AA6609B8-1C18-4083-9988-A5F5F3686A15}" type="slidenum">
              <a:rPr lang="en-US" smtClean="0"/>
              <a:pPr/>
              <a:t>80</a:t>
            </a:fld>
            <a:endParaRPr lang="en-US" dirty="0"/>
          </a:p>
        </p:txBody>
      </p:sp>
    </p:spTree>
    <p:extLst>
      <p:ext uri="{BB962C8B-B14F-4D97-AF65-F5344CB8AC3E}">
        <p14:creationId xmlns:p14="http://schemas.microsoft.com/office/powerpoint/2010/main" val="419208467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30960"/>
            <a:ext cx="8839200" cy="914400"/>
          </a:xfrm>
        </p:spPr>
        <p:txBody>
          <a:bodyPr>
            <a:normAutofit/>
          </a:bodyPr>
          <a:lstStyle/>
          <a:p>
            <a:r>
              <a:rPr lang="en-US" noProof="0" dirty="0"/>
              <a:t>Indicators - Scenario</a:t>
            </a:r>
          </a:p>
        </p:txBody>
      </p:sp>
      <p:sp>
        <p:nvSpPr>
          <p:cNvPr id="3" name="Rectangle: Rounded Corners 2"/>
          <p:cNvSpPr/>
          <p:nvPr/>
        </p:nvSpPr>
        <p:spPr>
          <a:xfrm>
            <a:off x="1166326" y="1411119"/>
            <a:ext cx="7901473" cy="1199789"/>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accent1"/>
                </a:solidFill>
              </a:rPr>
              <a:t>For visual purposes, the image management works perfectly! I would, however, like to see more </a:t>
            </a:r>
            <a:r>
              <a:rPr lang="en-US" b="1" dirty="0">
                <a:solidFill>
                  <a:schemeClr val="accent1"/>
                </a:solidFill>
              </a:rPr>
              <a:t>quantitative metrics </a:t>
            </a:r>
            <a:r>
              <a:rPr lang="en-US" dirty="0">
                <a:solidFill>
                  <a:schemeClr val="accent1"/>
                </a:solidFill>
              </a:rPr>
              <a:t>(</a:t>
            </a:r>
            <a:r>
              <a:rPr lang="en-US" dirty="0" err="1">
                <a:solidFill>
                  <a:schemeClr val="accent1"/>
                </a:solidFill>
              </a:rPr>
              <a:t>ie</a:t>
            </a:r>
            <a:r>
              <a:rPr lang="en-US" dirty="0">
                <a:solidFill>
                  <a:schemeClr val="accent1"/>
                </a:solidFill>
              </a:rPr>
              <a:t>. Net Present Value, Payback Period </a:t>
            </a:r>
            <a:r>
              <a:rPr lang="en-US" dirty="0" err="1">
                <a:solidFill>
                  <a:schemeClr val="accent1"/>
                </a:solidFill>
              </a:rPr>
              <a:t>etc</a:t>
            </a:r>
            <a:r>
              <a:rPr lang="en-US" dirty="0">
                <a:solidFill>
                  <a:schemeClr val="accent1"/>
                </a:solidFill>
              </a:rPr>
              <a:t>) – either using the ones defined by </a:t>
            </a:r>
            <a:r>
              <a:rPr lang="en-US" dirty="0" err="1">
                <a:solidFill>
                  <a:schemeClr val="accent1"/>
                </a:solidFill>
              </a:rPr>
              <a:t>Planisware</a:t>
            </a:r>
            <a:r>
              <a:rPr lang="en-US" dirty="0">
                <a:solidFill>
                  <a:schemeClr val="accent1"/>
                </a:solidFill>
              </a:rPr>
              <a:t> or by creating </a:t>
            </a:r>
            <a:r>
              <a:rPr lang="en-US" b="1" dirty="0">
                <a:solidFill>
                  <a:schemeClr val="accent1"/>
                </a:solidFill>
              </a:rPr>
              <a:t>custom</a:t>
            </a:r>
            <a:r>
              <a:rPr lang="en-US" dirty="0">
                <a:solidFill>
                  <a:schemeClr val="accent1"/>
                </a:solidFill>
              </a:rPr>
              <a:t> ones. </a:t>
            </a:r>
            <a:endParaRPr lang="en-GB" dirty="0">
              <a:solidFill>
                <a:schemeClr val="accent1"/>
              </a:solidFill>
            </a:endParaRPr>
          </a:p>
        </p:txBody>
      </p:sp>
      <p:sp>
        <p:nvSpPr>
          <p:cNvPr id="6" name="TextBox 5"/>
          <p:cNvSpPr txBox="1"/>
          <p:nvPr/>
        </p:nvSpPr>
        <p:spPr>
          <a:xfrm>
            <a:off x="0" y="887900"/>
            <a:ext cx="3058160" cy="523220"/>
          </a:xfrm>
          <a:prstGeom prst="rect">
            <a:avLst/>
          </a:prstGeom>
          <a:noFill/>
        </p:spPr>
        <p:txBody>
          <a:bodyPr wrap="square" rtlCol="0">
            <a:spAutoFit/>
          </a:bodyPr>
          <a:lstStyle/>
          <a:p>
            <a:r>
              <a:rPr lang="en-US" sz="2800" b="1" dirty="0">
                <a:solidFill>
                  <a:schemeClr val="tx2"/>
                </a:solidFill>
              </a:rPr>
              <a:t>Scenario</a:t>
            </a:r>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638" y="1503468"/>
            <a:ext cx="1015091" cy="1015091"/>
          </a:xfrm>
          <a:prstGeom prst="rect">
            <a:avLst/>
          </a:prstGeom>
        </p:spPr>
      </p:pic>
      <p:sp>
        <p:nvSpPr>
          <p:cNvPr id="8" name="Footer Placeholder 3">
            <a:extLst>
              <a:ext uri="{FF2B5EF4-FFF2-40B4-BE49-F238E27FC236}">
                <a16:creationId xmlns:a16="http://schemas.microsoft.com/office/drawing/2014/main" xmlns="" id="{8E871402-1E7D-41BE-A4F2-A34616CB5E24}"/>
              </a:ext>
            </a:extLst>
          </p:cNvPr>
          <p:cNvSpPr>
            <a:spLocks noGrp="1"/>
          </p:cNvSpPr>
          <p:nvPr>
            <p:ph type="ftr" sz="quarter" idx="11"/>
          </p:nvPr>
        </p:nvSpPr>
        <p:spPr>
          <a:xfrm>
            <a:off x="5638800" y="6416679"/>
            <a:ext cx="2895600" cy="365125"/>
          </a:xfrm>
        </p:spPr>
        <p:txBody>
          <a:bodyPr/>
          <a:lstStyle/>
          <a:p>
            <a:r>
              <a:rPr lang="en-US" dirty="0"/>
              <a:t>© 2018 </a:t>
            </a:r>
            <a:r>
              <a:rPr lang="en-US" dirty="0" err="1"/>
              <a:t>Planisware</a:t>
            </a:r>
            <a:endParaRPr lang="en-US" dirty="0"/>
          </a:p>
        </p:txBody>
      </p:sp>
      <p:sp>
        <p:nvSpPr>
          <p:cNvPr id="10" name="Slide Number Placeholder 4">
            <a:extLst>
              <a:ext uri="{FF2B5EF4-FFF2-40B4-BE49-F238E27FC236}">
                <a16:creationId xmlns:a16="http://schemas.microsoft.com/office/drawing/2014/main" xmlns="" id="{0FB11060-442F-4B2C-84BB-B086945BD9EB}"/>
              </a:ext>
            </a:extLst>
          </p:cNvPr>
          <p:cNvSpPr>
            <a:spLocks noGrp="1"/>
          </p:cNvSpPr>
          <p:nvPr>
            <p:ph type="sldNum" sz="quarter" idx="12"/>
          </p:nvPr>
        </p:nvSpPr>
        <p:spPr>
          <a:xfrm>
            <a:off x="8610600" y="6416679"/>
            <a:ext cx="457200" cy="365125"/>
          </a:xfrm>
        </p:spPr>
        <p:txBody>
          <a:bodyPr/>
          <a:lstStyle/>
          <a:p>
            <a:fld id="{AA6609B8-1C18-4083-9988-A5F5F3686A15}" type="slidenum">
              <a:rPr lang="en-US" smtClean="0"/>
              <a:pPr/>
              <a:t>81</a:t>
            </a:fld>
            <a:endParaRPr lang="en-US" dirty="0"/>
          </a:p>
        </p:txBody>
      </p:sp>
    </p:spTree>
    <p:extLst>
      <p:ext uri="{BB962C8B-B14F-4D97-AF65-F5344CB8AC3E}">
        <p14:creationId xmlns:p14="http://schemas.microsoft.com/office/powerpoint/2010/main" val="173520566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30960"/>
            <a:ext cx="8839200" cy="914400"/>
          </a:xfrm>
        </p:spPr>
        <p:txBody>
          <a:bodyPr>
            <a:normAutofit/>
          </a:bodyPr>
          <a:lstStyle/>
          <a:p>
            <a:r>
              <a:rPr lang="en-US" noProof="0" dirty="0"/>
              <a:t>Indicators - Scenario</a:t>
            </a:r>
          </a:p>
        </p:txBody>
      </p:sp>
      <p:sp>
        <p:nvSpPr>
          <p:cNvPr id="3" name="Rectangle: Rounded Corners 2"/>
          <p:cNvSpPr/>
          <p:nvPr/>
        </p:nvSpPr>
        <p:spPr>
          <a:xfrm>
            <a:off x="1166326" y="1411119"/>
            <a:ext cx="7901473" cy="1199789"/>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accent1"/>
                </a:solidFill>
              </a:rPr>
              <a:t>For visual purposes, the image management works perfectly! I would, however, like to see more </a:t>
            </a:r>
            <a:r>
              <a:rPr lang="en-US" b="1" dirty="0">
                <a:solidFill>
                  <a:schemeClr val="accent1"/>
                </a:solidFill>
              </a:rPr>
              <a:t>quantitative metrics </a:t>
            </a:r>
            <a:r>
              <a:rPr lang="en-US" dirty="0">
                <a:solidFill>
                  <a:schemeClr val="accent1"/>
                </a:solidFill>
              </a:rPr>
              <a:t>(</a:t>
            </a:r>
            <a:r>
              <a:rPr lang="en-US" dirty="0" err="1">
                <a:solidFill>
                  <a:schemeClr val="accent1"/>
                </a:solidFill>
              </a:rPr>
              <a:t>ie</a:t>
            </a:r>
            <a:r>
              <a:rPr lang="en-US" dirty="0">
                <a:solidFill>
                  <a:schemeClr val="accent1"/>
                </a:solidFill>
              </a:rPr>
              <a:t>. Net Present Value, Payback Period </a:t>
            </a:r>
            <a:r>
              <a:rPr lang="en-US" dirty="0" err="1">
                <a:solidFill>
                  <a:schemeClr val="accent1"/>
                </a:solidFill>
              </a:rPr>
              <a:t>etc</a:t>
            </a:r>
            <a:r>
              <a:rPr lang="en-US" dirty="0">
                <a:solidFill>
                  <a:schemeClr val="accent1"/>
                </a:solidFill>
              </a:rPr>
              <a:t>) – either using the ones defined by </a:t>
            </a:r>
            <a:r>
              <a:rPr lang="en-US" dirty="0" err="1">
                <a:solidFill>
                  <a:schemeClr val="accent1"/>
                </a:solidFill>
              </a:rPr>
              <a:t>Planisware</a:t>
            </a:r>
            <a:r>
              <a:rPr lang="en-US" dirty="0">
                <a:solidFill>
                  <a:schemeClr val="accent1"/>
                </a:solidFill>
              </a:rPr>
              <a:t> or by creating </a:t>
            </a:r>
            <a:r>
              <a:rPr lang="en-US" b="1" dirty="0">
                <a:solidFill>
                  <a:schemeClr val="accent1"/>
                </a:solidFill>
              </a:rPr>
              <a:t>custom</a:t>
            </a:r>
            <a:r>
              <a:rPr lang="en-US" dirty="0">
                <a:solidFill>
                  <a:schemeClr val="accent1"/>
                </a:solidFill>
              </a:rPr>
              <a:t> ones. </a:t>
            </a:r>
            <a:endParaRPr lang="en-GB" dirty="0">
              <a:solidFill>
                <a:schemeClr val="accent1"/>
              </a:solidFill>
            </a:endParaRPr>
          </a:p>
        </p:txBody>
      </p:sp>
      <p:sp>
        <p:nvSpPr>
          <p:cNvPr id="6" name="TextBox 5"/>
          <p:cNvSpPr txBox="1"/>
          <p:nvPr/>
        </p:nvSpPr>
        <p:spPr>
          <a:xfrm>
            <a:off x="0" y="887900"/>
            <a:ext cx="3058160" cy="523220"/>
          </a:xfrm>
          <a:prstGeom prst="rect">
            <a:avLst/>
          </a:prstGeom>
          <a:noFill/>
        </p:spPr>
        <p:txBody>
          <a:bodyPr wrap="square" rtlCol="0">
            <a:spAutoFit/>
          </a:bodyPr>
          <a:lstStyle/>
          <a:p>
            <a:r>
              <a:rPr lang="en-US" sz="2800" b="1" dirty="0">
                <a:solidFill>
                  <a:schemeClr val="tx2"/>
                </a:solidFill>
              </a:rPr>
              <a:t>Scenario</a:t>
            </a:r>
          </a:p>
        </p:txBody>
      </p:sp>
      <p:sp>
        <p:nvSpPr>
          <p:cNvPr id="7" name="TextBox 6"/>
          <p:cNvSpPr txBox="1"/>
          <p:nvPr/>
        </p:nvSpPr>
        <p:spPr>
          <a:xfrm>
            <a:off x="0" y="2610909"/>
            <a:ext cx="3058160" cy="523220"/>
          </a:xfrm>
          <a:prstGeom prst="rect">
            <a:avLst/>
          </a:prstGeom>
          <a:noFill/>
        </p:spPr>
        <p:txBody>
          <a:bodyPr wrap="square" rtlCol="0">
            <a:spAutoFit/>
          </a:bodyPr>
          <a:lstStyle/>
          <a:p>
            <a:r>
              <a:rPr lang="en-US" sz="2800" b="1" dirty="0">
                <a:solidFill>
                  <a:schemeClr val="accent4"/>
                </a:solidFill>
              </a:rPr>
              <a:t>Analysis</a:t>
            </a:r>
          </a:p>
        </p:txBody>
      </p:sp>
      <p:sp>
        <p:nvSpPr>
          <p:cNvPr id="8" name="Rectangle: Rounded Corners 12"/>
          <p:cNvSpPr/>
          <p:nvPr/>
        </p:nvSpPr>
        <p:spPr>
          <a:xfrm>
            <a:off x="91440" y="3205947"/>
            <a:ext cx="8976360" cy="3210732"/>
          </a:xfrm>
          <a:prstGeom prst="roundRect">
            <a:avLst/>
          </a:prstGeom>
        </p:spPr>
        <p:style>
          <a:lnRef idx="2">
            <a:schemeClr val="accent4"/>
          </a:lnRef>
          <a:fillRef idx="1">
            <a:schemeClr val="lt1"/>
          </a:fillRef>
          <a:effectRef idx="0">
            <a:schemeClr val="accent4"/>
          </a:effectRef>
          <a:fontRef idx="minor">
            <a:schemeClr val="dk1"/>
          </a:fontRef>
        </p:style>
        <p:txBody>
          <a:bodyPr rtlCol="0" anchor="ctr"/>
          <a:lstStyle/>
          <a:p>
            <a:r>
              <a:rPr lang="en-US" dirty="0"/>
              <a:t>Manage </a:t>
            </a:r>
            <a:r>
              <a:rPr lang="en-US" b="1" dirty="0">
                <a:solidFill>
                  <a:schemeClr val="accent6">
                    <a:lumMod val="60000"/>
                    <a:lumOff val="40000"/>
                  </a:schemeClr>
                </a:solidFill>
              </a:rPr>
              <a:t>indicators</a:t>
            </a:r>
            <a:r>
              <a:rPr lang="en-US" dirty="0"/>
              <a:t> to view cost metrics at a glance on the dashboard.</a:t>
            </a:r>
            <a:endParaRPr lang="fr-FR" b="1" dirty="0">
              <a:solidFill>
                <a:schemeClr val="accent6">
                  <a:lumMod val="60000"/>
                  <a:lumOff val="40000"/>
                </a:schemeClr>
              </a:solidFill>
            </a:endParaRPr>
          </a:p>
          <a:p>
            <a:endParaRPr lang="en-GB" dirty="0">
              <a:solidFill>
                <a:schemeClr val="accent4"/>
              </a:solidFill>
            </a:endParaRPr>
          </a:p>
          <a:p>
            <a:r>
              <a:rPr lang="en-GB" b="1" dirty="0">
                <a:solidFill>
                  <a:schemeClr val="accent4"/>
                </a:solidFill>
              </a:rPr>
              <a:t>How to break down the situation: </a:t>
            </a:r>
            <a:r>
              <a:rPr lang="en-GB" dirty="0">
                <a:solidFill>
                  <a:schemeClr val="accent4"/>
                </a:solidFill>
              </a:rPr>
              <a:t/>
            </a:r>
            <a:br>
              <a:rPr lang="en-GB" dirty="0">
                <a:solidFill>
                  <a:schemeClr val="accent4"/>
                </a:solidFill>
              </a:rPr>
            </a:br>
            <a:r>
              <a:rPr lang="en-GB" dirty="0">
                <a:solidFill>
                  <a:schemeClr val="accent4"/>
                </a:solidFill>
              </a:rPr>
              <a:t> 	1. </a:t>
            </a:r>
            <a:r>
              <a:rPr lang="en-GB" dirty="0" err="1">
                <a:solidFill>
                  <a:schemeClr val="accent4"/>
                </a:solidFill>
              </a:rPr>
              <a:t>Planisware</a:t>
            </a:r>
            <a:r>
              <a:rPr lang="en-GB" dirty="0">
                <a:solidFill>
                  <a:schemeClr val="accent4"/>
                </a:solidFill>
              </a:rPr>
              <a:t> delivers with a set of predefined indicators based on		 frequently used metrics.</a:t>
            </a:r>
          </a:p>
          <a:p>
            <a:r>
              <a:rPr lang="en-GB" dirty="0">
                <a:solidFill>
                  <a:schemeClr val="accent4"/>
                </a:solidFill>
              </a:rPr>
              <a:t>	2. Using the pre-defined indicators, you may create new custom indicators.</a:t>
            </a:r>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638" y="1503468"/>
            <a:ext cx="1015091" cy="1015091"/>
          </a:xfrm>
          <a:prstGeom prst="rect">
            <a:avLst/>
          </a:prstGeom>
        </p:spPr>
      </p:pic>
      <p:sp>
        <p:nvSpPr>
          <p:cNvPr id="10" name="Oval 9"/>
          <p:cNvSpPr/>
          <p:nvPr/>
        </p:nvSpPr>
        <p:spPr>
          <a:xfrm>
            <a:off x="3737895" y="1613647"/>
            <a:ext cx="294640" cy="26416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1</a:t>
            </a:r>
          </a:p>
        </p:txBody>
      </p:sp>
      <p:sp>
        <p:nvSpPr>
          <p:cNvPr id="11" name="Oval 10"/>
          <p:cNvSpPr/>
          <p:nvPr/>
        </p:nvSpPr>
        <p:spPr>
          <a:xfrm>
            <a:off x="2763520" y="2113069"/>
            <a:ext cx="294640" cy="26416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2</a:t>
            </a:r>
          </a:p>
        </p:txBody>
      </p:sp>
      <p:sp>
        <p:nvSpPr>
          <p:cNvPr id="12" name="Footer Placeholder 3">
            <a:extLst>
              <a:ext uri="{FF2B5EF4-FFF2-40B4-BE49-F238E27FC236}">
                <a16:creationId xmlns:a16="http://schemas.microsoft.com/office/drawing/2014/main" xmlns="" id="{349AC39C-2794-410D-A83C-3E0582128E3E}"/>
              </a:ext>
            </a:extLst>
          </p:cNvPr>
          <p:cNvSpPr>
            <a:spLocks noGrp="1"/>
          </p:cNvSpPr>
          <p:nvPr>
            <p:ph type="ftr" sz="quarter" idx="11"/>
          </p:nvPr>
        </p:nvSpPr>
        <p:spPr>
          <a:xfrm>
            <a:off x="5638800" y="6416679"/>
            <a:ext cx="2895600" cy="365125"/>
          </a:xfrm>
        </p:spPr>
        <p:txBody>
          <a:bodyPr/>
          <a:lstStyle/>
          <a:p>
            <a:r>
              <a:rPr lang="en-US" dirty="0"/>
              <a:t>© 2018 </a:t>
            </a:r>
            <a:r>
              <a:rPr lang="en-US" dirty="0" err="1"/>
              <a:t>Planisware</a:t>
            </a:r>
            <a:endParaRPr lang="en-US" dirty="0"/>
          </a:p>
        </p:txBody>
      </p:sp>
      <p:sp>
        <p:nvSpPr>
          <p:cNvPr id="13" name="Slide Number Placeholder 4">
            <a:extLst>
              <a:ext uri="{FF2B5EF4-FFF2-40B4-BE49-F238E27FC236}">
                <a16:creationId xmlns:a16="http://schemas.microsoft.com/office/drawing/2014/main" xmlns="" id="{3B0D8CC5-9C8A-4D37-BB89-A17FE502968F}"/>
              </a:ext>
            </a:extLst>
          </p:cNvPr>
          <p:cNvSpPr>
            <a:spLocks noGrp="1"/>
          </p:cNvSpPr>
          <p:nvPr>
            <p:ph type="sldNum" sz="quarter" idx="12"/>
          </p:nvPr>
        </p:nvSpPr>
        <p:spPr>
          <a:xfrm>
            <a:off x="8610600" y="6416679"/>
            <a:ext cx="457200" cy="365125"/>
          </a:xfrm>
        </p:spPr>
        <p:txBody>
          <a:bodyPr/>
          <a:lstStyle/>
          <a:p>
            <a:fld id="{AA6609B8-1C18-4083-9988-A5F5F3686A15}" type="slidenum">
              <a:rPr lang="en-US" smtClean="0"/>
              <a:pPr/>
              <a:t>82</a:t>
            </a:fld>
            <a:endParaRPr lang="en-US" dirty="0"/>
          </a:p>
        </p:txBody>
      </p:sp>
    </p:spTree>
    <p:extLst>
      <p:ext uri="{BB962C8B-B14F-4D97-AF65-F5344CB8AC3E}">
        <p14:creationId xmlns:p14="http://schemas.microsoft.com/office/powerpoint/2010/main" val="394849618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noProof="0" dirty="0"/>
              <a:t>Indicators</a:t>
            </a:r>
          </a:p>
        </p:txBody>
      </p:sp>
      <p:sp>
        <p:nvSpPr>
          <p:cNvPr id="3" name="Espace réservé du texte 2"/>
          <p:cNvSpPr>
            <a:spLocks noGrp="1"/>
          </p:cNvSpPr>
          <p:nvPr>
            <p:ph type="body" idx="1"/>
          </p:nvPr>
        </p:nvSpPr>
        <p:spPr>
          <a:xfrm>
            <a:off x="12879" y="3581400"/>
            <a:ext cx="3568521" cy="2209800"/>
          </a:xfrm>
        </p:spPr>
        <p:txBody>
          <a:bodyPr/>
          <a:lstStyle/>
          <a:p>
            <a:r>
              <a:rPr lang="en-US" noProof="0" dirty="0"/>
              <a:t>Introduction</a:t>
            </a:r>
          </a:p>
          <a:p>
            <a:r>
              <a:rPr lang="en-US" noProof="0" dirty="0"/>
              <a:t>Classic indicators</a:t>
            </a:r>
          </a:p>
          <a:p>
            <a:r>
              <a:rPr lang="en-US" noProof="0" dirty="0"/>
              <a:t>Managing indicators</a:t>
            </a:r>
          </a:p>
        </p:txBody>
      </p:sp>
      <p:sp>
        <p:nvSpPr>
          <p:cNvPr id="5" name="Footer Placeholder 3">
            <a:extLst>
              <a:ext uri="{FF2B5EF4-FFF2-40B4-BE49-F238E27FC236}">
                <a16:creationId xmlns:a16="http://schemas.microsoft.com/office/drawing/2014/main" xmlns="" id="{937E441E-D25F-40B5-86BF-1048F46F14F9}"/>
              </a:ext>
            </a:extLst>
          </p:cNvPr>
          <p:cNvSpPr>
            <a:spLocks noGrp="1"/>
          </p:cNvSpPr>
          <p:nvPr>
            <p:ph type="ftr" sz="quarter" idx="11"/>
          </p:nvPr>
        </p:nvSpPr>
        <p:spPr>
          <a:xfrm>
            <a:off x="5638800" y="6416679"/>
            <a:ext cx="2895600" cy="365125"/>
          </a:xfrm>
        </p:spPr>
        <p:txBody>
          <a:bodyPr/>
          <a:lstStyle/>
          <a:p>
            <a:r>
              <a:rPr lang="en-US" dirty="0"/>
              <a:t>© 2018 </a:t>
            </a:r>
            <a:r>
              <a:rPr lang="en-US" dirty="0" err="1"/>
              <a:t>Planisware</a:t>
            </a:r>
            <a:endParaRPr lang="en-US" dirty="0"/>
          </a:p>
        </p:txBody>
      </p:sp>
      <p:sp>
        <p:nvSpPr>
          <p:cNvPr id="6" name="Slide Number Placeholder 4">
            <a:extLst>
              <a:ext uri="{FF2B5EF4-FFF2-40B4-BE49-F238E27FC236}">
                <a16:creationId xmlns:a16="http://schemas.microsoft.com/office/drawing/2014/main" xmlns="" id="{E3EF0639-0E32-4359-8373-E76752B6C2A3}"/>
              </a:ext>
            </a:extLst>
          </p:cNvPr>
          <p:cNvSpPr>
            <a:spLocks noGrp="1"/>
          </p:cNvSpPr>
          <p:nvPr>
            <p:ph type="sldNum" sz="quarter" idx="12"/>
          </p:nvPr>
        </p:nvSpPr>
        <p:spPr>
          <a:xfrm>
            <a:off x="8610600" y="6416679"/>
            <a:ext cx="457200" cy="365125"/>
          </a:xfrm>
        </p:spPr>
        <p:txBody>
          <a:bodyPr/>
          <a:lstStyle/>
          <a:p>
            <a:fld id="{AA6609B8-1C18-4083-9988-A5F5F3686A15}" type="slidenum">
              <a:rPr lang="en-US" smtClean="0"/>
              <a:pPr/>
              <a:t>83</a:t>
            </a:fld>
            <a:endParaRPr lang="en-US" dirty="0"/>
          </a:p>
        </p:txBody>
      </p:sp>
    </p:spTree>
    <p:extLst>
      <p:ext uri="{BB962C8B-B14F-4D97-AF65-F5344CB8AC3E}">
        <p14:creationId xmlns:p14="http://schemas.microsoft.com/office/powerpoint/2010/main" val="186082529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noProof="0" dirty="0"/>
              <a:t>Introduction</a:t>
            </a:r>
          </a:p>
        </p:txBody>
      </p:sp>
      <p:sp>
        <p:nvSpPr>
          <p:cNvPr id="3" name="Espace réservé du contenu 2"/>
          <p:cNvSpPr>
            <a:spLocks noGrp="1"/>
          </p:cNvSpPr>
          <p:nvPr>
            <p:ph idx="1"/>
          </p:nvPr>
        </p:nvSpPr>
        <p:spPr/>
        <p:txBody>
          <a:bodyPr>
            <a:normAutofit/>
          </a:bodyPr>
          <a:lstStyle/>
          <a:p>
            <a:r>
              <a:rPr lang="en-US" noProof="0" dirty="0"/>
              <a:t>3 main types of indicators are delivered by default when restoring a Planisware Processes </a:t>
            </a:r>
            <a:r>
              <a:rPr lang="en-US" noProof="0" dirty="0" err="1"/>
              <a:t>dpe</a:t>
            </a:r>
            <a:r>
              <a:rPr lang="en-US" noProof="0" dirty="0"/>
              <a:t>: </a:t>
            </a:r>
          </a:p>
          <a:p>
            <a:pPr lvl="1"/>
            <a:r>
              <a:rPr lang="en-US" noProof="0" dirty="0"/>
              <a:t>A set of </a:t>
            </a:r>
            <a:r>
              <a:rPr lang="en-US" noProof="0" dirty="0">
                <a:solidFill>
                  <a:schemeClr val="accent6">
                    <a:lumMod val="75000"/>
                  </a:schemeClr>
                </a:solidFill>
              </a:rPr>
              <a:t>classic indicators </a:t>
            </a:r>
            <a:r>
              <a:rPr lang="en-US" noProof="0" dirty="0"/>
              <a:t>based on popular metrics</a:t>
            </a:r>
          </a:p>
          <a:p>
            <a:pPr lvl="2"/>
            <a:r>
              <a:rPr lang="en-US" noProof="0" dirty="0"/>
              <a:t>All those indicators are delivered within an indicator bar</a:t>
            </a:r>
          </a:p>
          <a:p>
            <a:pPr lvl="1"/>
            <a:r>
              <a:rPr lang="en-US" noProof="0" dirty="0"/>
              <a:t>A set of indicators generated during the start of the intranet and based on a limited list of </a:t>
            </a:r>
            <a:r>
              <a:rPr lang="en-US" noProof="0" dirty="0">
                <a:solidFill>
                  <a:schemeClr val="accent6">
                    <a:lumMod val="75000"/>
                  </a:schemeClr>
                </a:solidFill>
              </a:rPr>
              <a:t>financial KPI</a:t>
            </a:r>
          </a:p>
          <a:p>
            <a:pPr lvl="2"/>
            <a:r>
              <a:rPr lang="en-US" noProof="0" dirty="0"/>
              <a:t>When a new P&amp;L equation recall an output linked to those KPI it is automatically linked to those indicators</a:t>
            </a:r>
            <a:endParaRPr lang="en-US" noProof="0" dirty="0">
              <a:solidFill>
                <a:schemeClr val="accent6">
                  <a:lumMod val="75000"/>
                </a:schemeClr>
              </a:solidFill>
            </a:endParaRPr>
          </a:p>
          <a:p>
            <a:pPr lvl="1"/>
            <a:r>
              <a:rPr lang="en-US" noProof="0" dirty="0"/>
              <a:t>A set of indicators generated during the start of the intranet and based on </a:t>
            </a:r>
            <a:r>
              <a:rPr lang="en-US" noProof="0" dirty="0">
                <a:solidFill>
                  <a:schemeClr val="accent6">
                    <a:lumMod val="75000"/>
                  </a:schemeClr>
                </a:solidFill>
              </a:rPr>
              <a:t>profit and loss outputs</a:t>
            </a:r>
          </a:p>
          <a:p>
            <a:pPr lvl="2"/>
            <a:r>
              <a:rPr lang="en-US" noProof="0" dirty="0"/>
              <a:t>All equations of the profit and loss with an output automatically trigger the creation of an indicator</a:t>
            </a:r>
          </a:p>
        </p:txBody>
      </p:sp>
      <p:sp>
        <p:nvSpPr>
          <p:cNvPr id="5" name="Footer Placeholder 3">
            <a:extLst>
              <a:ext uri="{FF2B5EF4-FFF2-40B4-BE49-F238E27FC236}">
                <a16:creationId xmlns:a16="http://schemas.microsoft.com/office/drawing/2014/main" xmlns="" id="{E6421BDC-E7BA-405F-A108-5BC63D1DE14C}"/>
              </a:ext>
            </a:extLst>
          </p:cNvPr>
          <p:cNvSpPr>
            <a:spLocks noGrp="1"/>
          </p:cNvSpPr>
          <p:nvPr>
            <p:ph type="ftr" sz="quarter" idx="11"/>
          </p:nvPr>
        </p:nvSpPr>
        <p:spPr>
          <a:xfrm>
            <a:off x="5638800" y="6416679"/>
            <a:ext cx="2895600" cy="365125"/>
          </a:xfrm>
        </p:spPr>
        <p:txBody>
          <a:bodyPr/>
          <a:lstStyle/>
          <a:p>
            <a:r>
              <a:rPr lang="en-US" dirty="0"/>
              <a:t>© 2018 </a:t>
            </a:r>
            <a:r>
              <a:rPr lang="en-US" dirty="0" err="1"/>
              <a:t>Planisware</a:t>
            </a:r>
            <a:endParaRPr lang="en-US" dirty="0"/>
          </a:p>
        </p:txBody>
      </p:sp>
      <p:sp>
        <p:nvSpPr>
          <p:cNvPr id="6" name="Slide Number Placeholder 4">
            <a:extLst>
              <a:ext uri="{FF2B5EF4-FFF2-40B4-BE49-F238E27FC236}">
                <a16:creationId xmlns:a16="http://schemas.microsoft.com/office/drawing/2014/main" xmlns="" id="{9A8731CD-5A76-47AD-A753-9F63723ACFF5}"/>
              </a:ext>
            </a:extLst>
          </p:cNvPr>
          <p:cNvSpPr>
            <a:spLocks noGrp="1"/>
          </p:cNvSpPr>
          <p:nvPr>
            <p:ph type="sldNum" sz="quarter" idx="12"/>
          </p:nvPr>
        </p:nvSpPr>
        <p:spPr>
          <a:xfrm>
            <a:off x="8610600" y="6416679"/>
            <a:ext cx="457200" cy="365125"/>
          </a:xfrm>
        </p:spPr>
        <p:txBody>
          <a:bodyPr/>
          <a:lstStyle/>
          <a:p>
            <a:fld id="{AA6609B8-1C18-4083-9988-A5F5F3686A15}" type="slidenum">
              <a:rPr lang="en-US" smtClean="0"/>
              <a:pPr/>
              <a:t>84</a:t>
            </a:fld>
            <a:endParaRPr lang="en-US" dirty="0"/>
          </a:p>
        </p:txBody>
      </p:sp>
    </p:spTree>
    <p:extLst>
      <p:ext uri="{BB962C8B-B14F-4D97-AF65-F5344CB8AC3E}">
        <p14:creationId xmlns:p14="http://schemas.microsoft.com/office/powerpoint/2010/main" val="260966092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noProof="0" dirty="0"/>
              <a:t>Classic Indicators</a:t>
            </a:r>
          </a:p>
        </p:txBody>
      </p:sp>
      <p:sp>
        <p:nvSpPr>
          <p:cNvPr id="3" name="Espace réservé du contenu 2"/>
          <p:cNvSpPr>
            <a:spLocks noGrp="1"/>
          </p:cNvSpPr>
          <p:nvPr>
            <p:ph idx="1"/>
          </p:nvPr>
        </p:nvSpPr>
        <p:spPr/>
        <p:txBody>
          <a:bodyPr/>
          <a:lstStyle/>
          <a:p>
            <a:r>
              <a:rPr lang="en-US" noProof="0" dirty="0"/>
              <a:t>Classic indicators may be found on the project level with the keyword in the technical name “_IND”.</a:t>
            </a:r>
          </a:p>
          <a:p>
            <a:endParaRPr lang="en-US" noProof="0" dirty="0"/>
          </a:p>
          <a:p>
            <a:endParaRPr lang="en-US" noProof="0" dirty="0"/>
          </a:p>
        </p:txBody>
      </p:sp>
      <p:pic>
        <p:nvPicPr>
          <p:cNvPr id="5" name="Picture 4"/>
          <p:cNvPicPr>
            <a:picLocks noChangeAspect="1"/>
          </p:cNvPicPr>
          <p:nvPr/>
        </p:nvPicPr>
        <p:blipFill>
          <a:blip r:embed="rId2"/>
          <a:stretch>
            <a:fillRect/>
          </a:stretch>
        </p:blipFill>
        <p:spPr>
          <a:xfrm>
            <a:off x="305966" y="1975646"/>
            <a:ext cx="4762500" cy="4295775"/>
          </a:xfrm>
          <a:prstGeom prst="rect">
            <a:avLst/>
          </a:prstGeom>
        </p:spPr>
      </p:pic>
      <p:sp>
        <p:nvSpPr>
          <p:cNvPr id="12" name="Espace réservé du contenu 2"/>
          <p:cNvSpPr txBox="1">
            <a:spLocks/>
          </p:cNvSpPr>
          <p:nvPr/>
        </p:nvSpPr>
        <p:spPr>
          <a:xfrm>
            <a:off x="5158273" y="1975646"/>
            <a:ext cx="3856654" cy="3229674"/>
          </a:xfrm>
          <a:prstGeom prst="rect">
            <a:avLst/>
          </a:prstGeom>
        </p:spPr>
        <p:txBody>
          <a:bodyPr vert="horz" lIns="91440" tIns="45720" rIns="91440" bIns="45720" rtlCol="0">
            <a:normAutofit/>
          </a:bodyPr>
          <a:lstStyle>
            <a:lvl1pPr marL="257175" indent="-257175" algn="l" defTabSz="685800" rtl="0" eaLnBrk="1" latinLnBrk="0" hangingPunct="1">
              <a:spcBef>
                <a:spcPct val="20000"/>
              </a:spcBef>
              <a:buFont typeface="Arial"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n-US" dirty="0"/>
              <a:t>These may include budget at completion, discount rate, net present value, payback period, total investment </a:t>
            </a:r>
            <a:r>
              <a:rPr lang="en-US" dirty="0" err="1"/>
              <a:t>etc</a:t>
            </a:r>
            <a:endParaRPr lang="en-US" dirty="0"/>
          </a:p>
          <a:p>
            <a:endParaRPr lang="en-US" dirty="0"/>
          </a:p>
          <a:p>
            <a:endParaRPr lang="fr-FR" dirty="0"/>
          </a:p>
        </p:txBody>
      </p:sp>
      <p:sp>
        <p:nvSpPr>
          <p:cNvPr id="7" name="Footer Placeholder 3">
            <a:extLst>
              <a:ext uri="{FF2B5EF4-FFF2-40B4-BE49-F238E27FC236}">
                <a16:creationId xmlns:a16="http://schemas.microsoft.com/office/drawing/2014/main" xmlns="" id="{BDF6F0CB-9DF4-4D30-83A2-FEF9A197062D}"/>
              </a:ext>
            </a:extLst>
          </p:cNvPr>
          <p:cNvSpPr>
            <a:spLocks noGrp="1"/>
          </p:cNvSpPr>
          <p:nvPr>
            <p:ph type="ftr" sz="quarter" idx="11"/>
          </p:nvPr>
        </p:nvSpPr>
        <p:spPr>
          <a:xfrm>
            <a:off x="5638800" y="6416679"/>
            <a:ext cx="2895600" cy="365125"/>
          </a:xfrm>
        </p:spPr>
        <p:txBody>
          <a:bodyPr/>
          <a:lstStyle/>
          <a:p>
            <a:r>
              <a:rPr lang="en-US" dirty="0"/>
              <a:t>© 2018 </a:t>
            </a:r>
            <a:r>
              <a:rPr lang="en-US" dirty="0" err="1"/>
              <a:t>Planisware</a:t>
            </a:r>
            <a:endParaRPr lang="en-US" dirty="0"/>
          </a:p>
        </p:txBody>
      </p:sp>
      <p:sp>
        <p:nvSpPr>
          <p:cNvPr id="8" name="Slide Number Placeholder 4">
            <a:extLst>
              <a:ext uri="{FF2B5EF4-FFF2-40B4-BE49-F238E27FC236}">
                <a16:creationId xmlns:a16="http://schemas.microsoft.com/office/drawing/2014/main" xmlns="" id="{CCDF2FB2-B779-43B0-8DCE-29B57EA79931}"/>
              </a:ext>
            </a:extLst>
          </p:cNvPr>
          <p:cNvSpPr>
            <a:spLocks noGrp="1"/>
          </p:cNvSpPr>
          <p:nvPr>
            <p:ph type="sldNum" sz="quarter" idx="12"/>
          </p:nvPr>
        </p:nvSpPr>
        <p:spPr>
          <a:xfrm>
            <a:off x="8610600" y="6416679"/>
            <a:ext cx="457200" cy="365125"/>
          </a:xfrm>
        </p:spPr>
        <p:txBody>
          <a:bodyPr/>
          <a:lstStyle/>
          <a:p>
            <a:fld id="{AA6609B8-1C18-4083-9988-A5F5F3686A15}" type="slidenum">
              <a:rPr lang="en-US" smtClean="0"/>
              <a:pPr/>
              <a:t>85</a:t>
            </a:fld>
            <a:endParaRPr lang="en-US" dirty="0"/>
          </a:p>
        </p:txBody>
      </p:sp>
    </p:spTree>
    <p:extLst>
      <p:ext uri="{BB962C8B-B14F-4D97-AF65-F5344CB8AC3E}">
        <p14:creationId xmlns:p14="http://schemas.microsoft.com/office/powerpoint/2010/main" val="113957955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stretch>
            <a:fillRect/>
          </a:stretch>
        </p:blipFill>
        <p:spPr>
          <a:xfrm>
            <a:off x="513184" y="2109269"/>
            <a:ext cx="8276253" cy="3340118"/>
          </a:xfrm>
          <a:prstGeom prst="rect">
            <a:avLst/>
          </a:prstGeom>
        </p:spPr>
      </p:pic>
      <p:sp>
        <p:nvSpPr>
          <p:cNvPr id="2" name="Titre 1"/>
          <p:cNvSpPr>
            <a:spLocks noGrp="1"/>
          </p:cNvSpPr>
          <p:nvPr>
            <p:ph type="title"/>
          </p:nvPr>
        </p:nvSpPr>
        <p:spPr/>
        <p:txBody>
          <a:bodyPr/>
          <a:lstStyle/>
          <a:p>
            <a:r>
              <a:rPr lang="en-US" noProof="0" dirty="0"/>
              <a:t>Manage Indicators</a:t>
            </a:r>
          </a:p>
        </p:txBody>
      </p:sp>
      <p:sp>
        <p:nvSpPr>
          <p:cNvPr id="3" name="Espace réservé du contenu 2"/>
          <p:cNvSpPr>
            <a:spLocks noGrp="1"/>
          </p:cNvSpPr>
          <p:nvPr>
            <p:ph idx="1"/>
          </p:nvPr>
        </p:nvSpPr>
        <p:spPr/>
        <p:txBody>
          <a:bodyPr/>
          <a:lstStyle/>
          <a:p>
            <a:r>
              <a:rPr lang="en-US" noProof="0" dirty="0"/>
              <a:t>Indicators are listed in the Administration module, page Data. Select object type Indicators</a:t>
            </a:r>
          </a:p>
          <a:p>
            <a:endParaRPr lang="en-US" noProof="0" dirty="0"/>
          </a:p>
        </p:txBody>
      </p:sp>
      <p:sp>
        <p:nvSpPr>
          <p:cNvPr id="6" name="Rectangle 5"/>
          <p:cNvSpPr/>
          <p:nvPr/>
        </p:nvSpPr>
        <p:spPr>
          <a:xfrm>
            <a:off x="1887885" y="2509936"/>
            <a:ext cx="1629756" cy="289247"/>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a:p>
        </p:txBody>
      </p:sp>
      <p:sp>
        <p:nvSpPr>
          <p:cNvPr id="7" name="Rectangle 6"/>
          <p:cNvSpPr/>
          <p:nvPr/>
        </p:nvSpPr>
        <p:spPr>
          <a:xfrm>
            <a:off x="513184" y="2318657"/>
            <a:ext cx="381000" cy="228600"/>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a:p>
        </p:txBody>
      </p:sp>
      <p:sp>
        <p:nvSpPr>
          <p:cNvPr id="11" name="TextBox 10"/>
          <p:cNvSpPr txBox="1"/>
          <p:nvPr/>
        </p:nvSpPr>
        <p:spPr>
          <a:xfrm>
            <a:off x="328637" y="3461657"/>
            <a:ext cx="2374126" cy="83099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en-GB" sz="1600" dirty="0"/>
              <a:t>Click on New from the toolbar to create custom indicators.</a:t>
            </a:r>
            <a:endParaRPr lang="fr-FR" sz="1600" dirty="0"/>
          </a:p>
        </p:txBody>
      </p:sp>
      <p:cxnSp>
        <p:nvCxnSpPr>
          <p:cNvPr id="13" name="Straight Arrow Connector 12"/>
          <p:cNvCxnSpPr>
            <a:cxnSpLocks/>
            <a:stCxn id="11" idx="0"/>
          </p:cNvCxnSpPr>
          <p:nvPr/>
        </p:nvCxnSpPr>
        <p:spPr>
          <a:xfrm flipV="1">
            <a:off x="1515700" y="2696547"/>
            <a:ext cx="33182" cy="765110"/>
          </a:xfrm>
          <a:prstGeom prst="straightConnector1">
            <a:avLst/>
          </a:prstGeom>
          <a:ln w="38100">
            <a:solidFill>
              <a:schemeClr val="accent6"/>
            </a:solidFill>
            <a:tailEnd type="triangle" w="lg" len="lg"/>
          </a:ln>
        </p:spPr>
        <p:style>
          <a:lnRef idx="1">
            <a:schemeClr val="accent1"/>
          </a:lnRef>
          <a:fillRef idx="0">
            <a:schemeClr val="accent1"/>
          </a:fillRef>
          <a:effectRef idx="0">
            <a:schemeClr val="accent1"/>
          </a:effectRef>
          <a:fontRef idx="minor">
            <a:schemeClr val="tx1"/>
          </a:fontRef>
        </p:style>
      </p:cxnSp>
      <p:sp>
        <p:nvSpPr>
          <p:cNvPr id="10" name="Footer Placeholder 3">
            <a:extLst>
              <a:ext uri="{FF2B5EF4-FFF2-40B4-BE49-F238E27FC236}">
                <a16:creationId xmlns:a16="http://schemas.microsoft.com/office/drawing/2014/main" xmlns="" id="{D49918F2-1738-4479-955E-6AC88F7BA34C}"/>
              </a:ext>
            </a:extLst>
          </p:cNvPr>
          <p:cNvSpPr>
            <a:spLocks noGrp="1"/>
          </p:cNvSpPr>
          <p:nvPr>
            <p:ph type="ftr" sz="quarter" idx="11"/>
          </p:nvPr>
        </p:nvSpPr>
        <p:spPr>
          <a:xfrm>
            <a:off x="5638800" y="6416679"/>
            <a:ext cx="2895600" cy="365125"/>
          </a:xfrm>
        </p:spPr>
        <p:txBody>
          <a:bodyPr/>
          <a:lstStyle/>
          <a:p>
            <a:r>
              <a:rPr lang="en-US" dirty="0"/>
              <a:t>© 2018 </a:t>
            </a:r>
            <a:r>
              <a:rPr lang="en-US" dirty="0" err="1"/>
              <a:t>Planisware</a:t>
            </a:r>
            <a:endParaRPr lang="en-US" dirty="0"/>
          </a:p>
        </p:txBody>
      </p:sp>
      <p:sp>
        <p:nvSpPr>
          <p:cNvPr id="12" name="Slide Number Placeholder 4">
            <a:extLst>
              <a:ext uri="{FF2B5EF4-FFF2-40B4-BE49-F238E27FC236}">
                <a16:creationId xmlns:a16="http://schemas.microsoft.com/office/drawing/2014/main" xmlns="" id="{E2F62AC8-A3E4-4953-BF6C-BF56E661ED9E}"/>
              </a:ext>
            </a:extLst>
          </p:cNvPr>
          <p:cNvSpPr>
            <a:spLocks noGrp="1"/>
          </p:cNvSpPr>
          <p:nvPr>
            <p:ph type="sldNum" sz="quarter" idx="12"/>
          </p:nvPr>
        </p:nvSpPr>
        <p:spPr>
          <a:xfrm>
            <a:off x="8610600" y="6416679"/>
            <a:ext cx="457200" cy="365125"/>
          </a:xfrm>
        </p:spPr>
        <p:txBody>
          <a:bodyPr/>
          <a:lstStyle/>
          <a:p>
            <a:fld id="{AA6609B8-1C18-4083-9988-A5F5F3686A15}" type="slidenum">
              <a:rPr lang="en-US" smtClean="0"/>
              <a:pPr/>
              <a:t>86</a:t>
            </a:fld>
            <a:endParaRPr lang="en-US" dirty="0"/>
          </a:p>
        </p:txBody>
      </p:sp>
    </p:spTree>
    <p:extLst>
      <p:ext uri="{BB962C8B-B14F-4D97-AF65-F5344CB8AC3E}">
        <p14:creationId xmlns:p14="http://schemas.microsoft.com/office/powerpoint/2010/main" val="82143610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52400" y="76200"/>
            <a:ext cx="8839200" cy="914400"/>
          </a:xfrm>
        </p:spPr>
        <p:txBody>
          <a:bodyPr/>
          <a:lstStyle/>
          <a:p>
            <a:r>
              <a:rPr lang="en-US" noProof="0" dirty="0"/>
              <a:t>New Indicators</a:t>
            </a:r>
          </a:p>
        </p:txBody>
      </p:sp>
      <p:sp>
        <p:nvSpPr>
          <p:cNvPr id="10" name="Content Placeholder 9"/>
          <p:cNvSpPr>
            <a:spLocks noGrp="1"/>
          </p:cNvSpPr>
          <p:nvPr>
            <p:ph idx="1"/>
          </p:nvPr>
        </p:nvSpPr>
        <p:spPr>
          <a:xfrm>
            <a:off x="152399" y="990600"/>
            <a:ext cx="3931487" cy="5426079"/>
          </a:xfrm>
        </p:spPr>
        <p:txBody>
          <a:bodyPr>
            <a:normAutofit/>
          </a:bodyPr>
          <a:lstStyle/>
          <a:p>
            <a:r>
              <a:rPr lang="en-US" sz="1800" noProof="0" dirty="0"/>
              <a:t>Give your indicator an appropriate Name and Description</a:t>
            </a:r>
          </a:p>
          <a:p>
            <a:r>
              <a:rPr lang="en-US" sz="1500" noProof="0" dirty="0"/>
              <a:t>Name – Check with your admin to see if you have a naming convention to use</a:t>
            </a:r>
          </a:p>
          <a:p>
            <a:r>
              <a:rPr lang="en-US" sz="1500" noProof="0" dirty="0"/>
              <a:t>Description - Use a description that makes it easy for end users to understand</a:t>
            </a:r>
          </a:p>
          <a:p>
            <a:r>
              <a:rPr lang="en-US" sz="1800" noProof="0" dirty="0"/>
              <a:t>Define the iteration on the indicator (</a:t>
            </a:r>
            <a:r>
              <a:rPr lang="en-US" sz="1800" noProof="0" dirty="0" err="1"/>
              <a:t>eg</a:t>
            </a:r>
            <a:r>
              <a:rPr lang="en-US" sz="1800" noProof="0" dirty="0"/>
              <a:t>. Project, Activity, Resource, User defined portfolios)</a:t>
            </a:r>
          </a:p>
          <a:p>
            <a:r>
              <a:rPr lang="en-US" sz="1800" noProof="0" dirty="0"/>
              <a:t>Select the correct type of the indicator (</a:t>
            </a:r>
            <a:r>
              <a:rPr lang="en-US" sz="1800" noProof="0" dirty="0" err="1"/>
              <a:t>eg</a:t>
            </a:r>
            <a:r>
              <a:rPr lang="en-US" sz="1800" noProof="0" dirty="0"/>
              <a:t>. Number, string, date, cost etc.)</a:t>
            </a:r>
          </a:p>
          <a:p>
            <a:r>
              <a:rPr lang="en-US" sz="1800" noProof="0" dirty="0"/>
              <a:t>If you would like to define a custom indicator, you may define the formula using a combination of Planisware indicators (</a:t>
            </a:r>
            <a:r>
              <a:rPr lang="en-US" sz="1800" noProof="0" dirty="0" err="1"/>
              <a:t>eg</a:t>
            </a:r>
            <a:r>
              <a:rPr lang="en-US" sz="1800" noProof="0" dirty="0"/>
              <a:t>. Gross profit, net sales, budget at completion etc.)</a:t>
            </a:r>
          </a:p>
          <a:p>
            <a:endParaRPr lang="en-US" sz="1800" noProof="0" dirty="0"/>
          </a:p>
        </p:txBody>
      </p:sp>
      <p:pic>
        <p:nvPicPr>
          <p:cNvPr id="11" name="Picture 10"/>
          <p:cNvPicPr>
            <a:picLocks noChangeAspect="1"/>
          </p:cNvPicPr>
          <p:nvPr/>
        </p:nvPicPr>
        <p:blipFill>
          <a:blip r:embed="rId2"/>
          <a:stretch>
            <a:fillRect/>
          </a:stretch>
        </p:blipFill>
        <p:spPr>
          <a:xfrm>
            <a:off x="4111879" y="550795"/>
            <a:ext cx="4907713" cy="5542103"/>
          </a:xfrm>
          <a:prstGeom prst="rect">
            <a:avLst/>
          </a:prstGeom>
        </p:spPr>
      </p:pic>
      <p:sp>
        <p:nvSpPr>
          <p:cNvPr id="13" name="Rectangle 12"/>
          <p:cNvSpPr/>
          <p:nvPr/>
        </p:nvSpPr>
        <p:spPr>
          <a:xfrm>
            <a:off x="4111879" y="962607"/>
            <a:ext cx="4798856" cy="474595"/>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a:p>
        </p:txBody>
      </p:sp>
      <p:sp>
        <p:nvSpPr>
          <p:cNvPr id="12" name="Oval 11"/>
          <p:cNvSpPr/>
          <p:nvPr/>
        </p:nvSpPr>
        <p:spPr>
          <a:xfrm>
            <a:off x="4037233" y="794472"/>
            <a:ext cx="259080" cy="2573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5" name="Oval 14"/>
          <p:cNvSpPr/>
          <p:nvPr/>
        </p:nvSpPr>
        <p:spPr>
          <a:xfrm>
            <a:off x="3968343" y="1977097"/>
            <a:ext cx="259080" cy="2573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6" name="Oval 15"/>
          <p:cNvSpPr/>
          <p:nvPr/>
        </p:nvSpPr>
        <p:spPr>
          <a:xfrm>
            <a:off x="8651655" y="2234437"/>
            <a:ext cx="259080" cy="2573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17" name="Oval 16"/>
          <p:cNvSpPr/>
          <p:nvPr/>
        </p:nvSpPr>
        <p:spPr>
          <a:xfrm>
            <a:off x="3954346" y="2491777"/>
            <a:ext cx="259080" cy="2573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18" name="Oval 17"/>
          <p:cNvSpPr/>
          <p:nvPr/>
        </p:nvSpPr>
        <p:spPr>
          <a:xfrm>
            <a:off x="165961" y="1051812"/>
            <a:ext cx="259080" cy="2573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9" name="Oval 18"/>
          <p:cNvSpPr/>
          <p:nvPr/>
        </p:nvSpPr>
        <p:spPr>
          <a:xfrm>
            <a:off x="125063" y="2885277"/>
            <a:ext cx="259080" cy="2573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20" name="Oval 19"/>
          <p:cNvSpPr/>
          <p:nvPr/>
        </p:nvSpPr>
        <p:spPr>
          <a:xfrm>
            <a:off x="143724" y="3799677"/>
            <a:ext cx="259080" cy="2573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21" name="Oval 20"/>
          <p:cNvSpPr/>
          <p:nvPr/>
        </p:nvSpPr>
        <p:spPr>
          <a:xfrm>
            <a:off x="121052" y="4585407"/>
            <a:ext cx="259080" cy="2573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22" name="Footer Placeholder 3">
            <a:extLst>
              <a:ext uri="{FF2B5EF4-FFF2-40B4-BE49-F238E27FC236}">
                <a16:creationId xmlns:a16="http://schemas.microsoft.com/office/drawing/2014/main" xmlns="" id="{86E49762-3CAB-42AF-89E6-7CB87CC13BB9}"/>
              </a:ext>
            </a:extLst>
          </p:cNvPr>
          <p:cNvSpPr>
            <a:spLocks noGrp="1"/>
          </p:cNvSpPr>
          <p:nvPr>
            <p:ph type="ftr" sz="quarter" idx="11"/>
          </p:nvPr>
        </p:nvSpPr>
        <p:spPr>
          <a:xfrm>
            <a:off x="5638800" y="6416679"/>
            <a:ext cx="2895600" cy="365125"/>
          </a:xfrm>
        </p:spPr>
        <p:txBody>
          <a:bodyPr/>
          <a:lstStyle/>
          <a:p>
            <a:r>
              <a:rPr lang="en-US" dirty="0"/>
              <a:t>© 2018 </a:t>
            </a:r>
            <a:r>
              <a:rPr lang="en-US" dirty="0" err="1"/>
              <a:t>Planisware</a:t>
            </a:r>
            <a:endParaRPr lang="en-US" dirty="0"/>
          </a:p>
        </p:txBody>
      </p:sp>
      <p:sp>
        <p:nvSpPr>
          <p:cNvPr id="23" name="Slide Number Placeholder 4">
            <a:extLst>
              <a:ext uri="{FF2B5EF4-FFF2-40B4-BE49-F238E27FC236}">
                <a16:creationId xmlns:a16="http://schemas.microsoft.com/office/drawing/2014/main" xmlns="" id="{7950B32C-C4DA-4C4E-9C0D-111BDD9AD4C3}"/>
              </a:ext>
            </a:extLst>
          </p:cNvPr>
          <p:cNvSpPr>
            <a:spLocks noGrp="1"/>
          </p:cNvSpPr>
          <p:nvPr>
            <p:ph type="sldNum" sz="quarter" idx="12"/>
          </p:nvPr>
        </p:nvSpPr>
        <p:spPr>
          <a:xfrm>
            <a:off x="8610600" y="6416679"/>
            <a:ext cx="457200" cy="365125"/>
          </a:xfrm>
        </p:spPr>
        <p:txBody>
          <a:bodyPr/>
          <a:lstStyle/>
          <a:p>
            <a:fld id="{AA6609B8-1C18-4083-9988-A5F5F3686A15}" type="slidenum">
              <a:rPr lang="en-US" smtClean="0"/>
              <a:pPr/>
              <a:t>87</a:t>
            </a:fld>
            <a:endParaRPr lang="en-US" dirty="0"/>
          </a:p>
        </p:txBody>
      </p:sp>
    </p:spTree>
    <p:extLst>
      <p:ext uri="{BB962C8B-B14F-4D97-AF65-F5344CB8AC3E}">
        <p14:creationId xmlns:p14="http://schemas.microsoft.com/office/powerpoint/2010/main" val="140594999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noProof="0" dirty="0" err="1"/>
              <a:t>Recomputing</a:t>
            </a:r>
            <a:r>
              <a:rPr lang="en-US" noProof="0" dirty="0"/>
              <a:t> Indicators</a:t>
            </a:r>
          </a:p>
        </p:txBody>
      </p:sp>
      <p:sp>
        <p:nvSpPr>
          <p:cNvPr id="3" name="Espace réservé du contenu 2"/>
          <p:cNvSpPr>
            <a:spLocks noGrp="1"/>
          </p:cNvSpPr>
          <p:nvPr>
            <p:ph idx="1"/>
          </p:nvPr>
        </p:nvSpPr>
        <p:spPr>
          <a:xfrm>
            <a:off x="49951" y="869302"/>
            <a:ext cx="8839200" cy="5135563"/>
          </a:xfrm>
        </p:spPr>
        <p:txBody>
          <a:bodyPr/>
          <a:lstStyle/>
          <a:p>
            <a:r>
              <a:rPr lang="en-US" noProof="0" dirty="0"/>
              <a:t>Indicators are not refreshed automatically – you will need to </a:t>
            </a:r>
            <a:r>
              <a:rPr lang="en-US" noProof="0" dirty="0" err="1"/>
              <a:t>recompute</a:t>
            </a:r>
            <a:r>
              <a:rPr lang="en-US" noProof="0" dirty="0"/>
              <a:t> for your new data to show.</a:t>
            </a:r>
          </a:p>
          <a:p>
            <a:endParaRPr lang="en-US" noProof="0" dirty="0"/>
          </a:p>
        </p:txBody>
      </p:sp>
      <p:pic>
        <p:nvPicPr>
          <p:cNvPr id="5" name="Picture 4"/>
          <p:cNvPicPr>
            <a:picLocks noChangeAspect="1"/>
          </p:cNvPicPr>
          <p:nvPr/>
        </p:nvPicPr>
        <p:blipFill rotWithShape="1">
          <a:blip r:embed="rId2"/>
          <a:srcRect t="6281" r="83061" b="37483"/>
          <a:stretch/>
        </p:blipFill>
        <p:spPr>
          <a:xfrm>
            <a:off x="152400" y="1905000"/>
            <a:ext cx="4021494" cy="3755009"/>
          </a:xfrm>
          <a:prstGeom prst="rect">
            <a:avLst/>
          </a:prstGeom>
        </p:spPr>
      </p:pic>
      <p:pic>
        <p:nvPicPr>
          <p:cNvPr id="9" name="Picture 8"/>
          <p:cNvPicPr>
            <a:picLocks noChangeAspect="1"/>
          </p:cNvPicPr>
          <p:nvPr/>
        </p:nvPicPr>
        <p:blipFill>
          <a:blip r:embed="rId3"/>
          <a:stretch>
            <a:fillRect/>
          </a:stretch>
        </p:blipFill>
        <p:spPr>
          <a:xfrm>
            <a:off x="2351314" y="2604701"/>
            <a:ext cx="2861199" cy="2475420"/>
          </a:xfrm>
          <a:prstGeom prst="rect">
            <a:avLst/>
          </a:prstGeom>
        </p:spPr>
      </p:pic>
      <p:sp>
        <p:nvSpPr>
          <p:cNvPr id="12" name="Content Placeholder 9"/>
          <p:cNvSpPr txBox="1">
            <a:spLocks/>
          </p:cNvSpPr>
          <p:nvPr/>
        </p:nvSpPr>
        <p:spPr>
          <a:xfrm>
            <a:off x="5280607" y="2714295"/>
            <a:ext cx="3931487" cy="2505885"/>
          </a:xfrm>
          <a:prstGeom prst="rect">
            <a:avLst/>
          </a:prstGeom>
        </p:spPr>
        <p:txBody>
          <a:bodyPr vert="horz" lIns="91440" tIns="45720" rIns="91440" bIns="45720" rtlCol="0">
            <a:normAutofit/>
          </a:bodyPr>
          <a:lstStyle>
            <a:lvl1pPr marL="257175" indent="-257175" algn="l" defTabSz="685800" rtl="0" eaLnBrk="1" latinLnBrk="0" hangingPunct="1">
              <a:spcBef>
                <a:spcPct val="20000"/>
              </a:spcBef>
              <a:buFont typeface="Arial"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n-US" sz="1800" dirty="0"/>
              <a:t>Click on the </a:t>
            </a:r>
            <a:r>
              <a:rPr lang="en-US" sz="1800" dirty="0" err="1"/>
              <a:t>Planisware</a:t>
            </a:r>
            <a:r>
              <a:rPr lang="en-US" sz="1800" dirty="0"/>
              <a:t> main menu.</a:t>
            </a:r>
          </a:p>
          <a:p>
            <a:r>
              <a:rPr lang="en-US" sz="1800" dirty="0"/>
              <a:t>Click on Advanced options</a:t>
            </a:r>
          </a:p>
          <a:p>
            <a:r>
              <a:rPr lang="en-US" sz="1800" dirty="0"/>
              <a:t>From the new popup, click on Reset options.</a:t>
            </a:r>
          </a:p>
          <a:p>
            <a:r>
              <a:rPr lang="en-US" sz="1800" dirty="0"/>
              <a:t>Click on </a:t>
            </a:r>
            <a:r>
              <a:rPr lang="en-US" sz="1800" dirty="0" err="1"/>
              <a:t>Recompute</a:t>
            </a:r>
            <a:r>
              <a:rPr lang="en-US" sz="1800" dirty="0"/>
              <a:t> all indicators.</a:t>
            </a:r>
          </a:p>
          <a:p>
            <a:r>
              <a:rPr lang="en-US" sz="1800" dirty="0"/>
              <a:t>Click on Ok to close the popup.</a:t>
            </a:r>
          </a:p>
        </p:txBody>
      </p:sp>
      <p:sp>
        <p:nvSpPr>
          <p:cNvPr id="14" name="Oval 13"/>
          <p:cNvSpPr/>
          <p:nvPr/>
        </p:nvSpPr>
        <p:spPr>
          <a:xfrm>
            <a:off x="29911" y="1668980"/>
            <a:ext cx="259080" cy="2573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5" name="Rectangle 14"/>
          <p:cNvSpPr/>
          <p:nvPr/>
        </p:nvSpPr>
        <p:spPr>
          <a:xfrm>
            <a:off x="152400" y="1894930"/>
            <a:ext cx="917643" cy="186789"/>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a:p>
        </p:txBody>
      </p:sp>
      <p:sp>
        <p:nvSpPr>
          <p:cNvPr id="16" name="Oval 15"/>
          <p:cNvSpPr/>
          <p:nvPr/>
        </p:nvSpPr>
        <p:spPr>
          <a:xfrm>
            <a:off x="1892085" y="4126836"/>
            <a:ext cx="259080" cy="2573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7" name="Oval 16"/>
          <p:cNvSpPr/>
          <p:nvPr/>
        </p:nvSpPr>
        <p:spPr>
          <a:xfrm>
            <a:off x="5312305" y="2790028"/>
            <a:ext cx="259080" cy="2573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8" name="Oval 17"/>
          <p:cNvSpPr/>
          <p:nvPr/>
        </p:nvSpPr>
        <p:spPr>
          <a:xfrm>
            <a:off x="5313587" y="3366407"/>
            <a:ext cx="259080" cy="2573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9" name="Rectangle 18"/>
          <p:cNvSpPr/>
          <p:nvPr/>
        </p:nvSpPr>
        <p:spPr>
          <a:xfrm>
            <a:off x="2327823" y="3272474"/>
            <a:ext cx="989309" cy="171117"/>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a:p>
        </p:txBody>
      </p:sp>
      <p:sp>
        <p:nvSpPr>
          <p:cNvPr id="21" name="Rectangle 20"/>
          <p:cNvSpPr/>
          <p:nvPr/>
        </p:nvSpPr>
        <p:spPr>
          <a:xfrm>
            <a:off x="3786624" y="2905433"/>
            <a:ext cx="989309" cy="171117"/>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a:p>
        </p:txBody>
      </p:sp>
      <p:sp>
        <p:nvSpPr>
          <p:cNvPr id="22" name="Oval 21"/>
          <p:cNvSpPr/>
          <p:nvPr/>
        </p:nvSpPr>
        <p:spPr>
          <a:xfrm>
            <a:off x="3187592" y="3084084"/>
            <a:ext cx="259080" cy="2573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24" name="Oval 23"/>
          <p:cNvSpPr/>
          <p:nvPr/>
        </p:nvSpPr>
        <p:spPr>
          <a:xfrm>
            <a:off x="5312305" y="3711800"/>
            <a:ext cx="259080" cy="2573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25" name="Oval 24"/>
          <p:cNvSpPr/>
          <p:nvPr/>
        </p:nvSpPr>
        <p:spPr>
          <a:xfrm>
            <a:off x="4775933" y="2700923"/>
            <a:ext cx="259080" cy="2573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26" name="Oval 25"/>
          <p:cNvSpPr/>
          <p:nvPr/>
        </p:nvSpPr>
        <p:spPr>
          <a:xfrm>
            <a:off x="5312305" y="4294262"/>
            <a:ext cx="259080" cy="2573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27" name="Oval 26"/>
          <p:cNvSpPr/>
          <p:nvPr/>
        </p:nvSpPr>
        <p:spPr>
          <a:xfrm>
            <a:off x="5312305" y="4642393"/>
            <a:ext cx="259080" cy="2573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28" name="Oval 27"/>
          <p:cNvSpPr/>
          <p:nvPr/>
        </p:nvSpPr>
        <p:spPr>
          <a:xfrm>
            <a:off x="4030234" y="4672743"/>
            <a:ext cx="259080" cy="2573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29" name="Rectangle 28"/>
          <p:cNvSpPr/>
          <p:nvPr/>
        </p:nvSpPr>
        <p:spPr>
          <a:xfrm>
            <a:off x="4205592" y="4852787"/>
            <a:ext cx="385863" cy="227334"/>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a:p>
        </p:txBody>
      </p:sp>
      <p:sp>
        <p:nvSpPr>
          <p:cNvPr id="23" name="Footer Placeholder 3">
            <a:extLst>
              <a:ext uri="{FF2B5EF4-FFF2-40B4-BE49-F238E27FC236}">
                <a16:creationId xmlns:a16="http://schemas.microsoft.com/office/drawing/2014/main" xmlns="" id="{4388EB2E-E385-4E00-8C76-E05427CF2E4C}"/>
              </a:ext>
            </a:extLst>
          </p:cNvPr>
          <p:cNvSpPr>
            <a:spLocks noGrp="1"/>
          </p:cNvSpPr>
          <p:nvPr>
            <p:ph type="ftr" sz="quarter" idx="11"/>
          </p:nvPr>
        </p:nvSpPr>
        <p:spPr>
          <a:xfrm>
            <a:off x="5638800" y="6416679"/>
            <a:ext cx="2895600" cy="365125"/>
          </a:xfrm>
        </p:spPr>
        <p:txBody>
          <a:bodyPr/>
          <a:lstStyle/>
          <a:p>
            <a:r>
              <a:rPr lang="en-US" dirty="0"/>
              <a:t>© 2018 </a:t>
            </a:r>
            <a:r>
              <a:rPr lang="en-US" dirty="0" err="1"/>
              <a:t>Planisware</a:t>
            </a:r>
            <a:endParaRPr lang="en-US" dirty="0"/>
          </a:p>
        </p:txBody>
      </p:sp>
      <p:sp>
        <p:nvSpPr>
          <p:cNvPr id="30" name="Slide Number Placeholder 4">
            <a:extLst>
              <a:ext uri="{FF2B5EF4-FFF2-40B4-BE49-F238E27FC236}">
                <a16:creationId xmlns:a16="http://schemas.microsoft.com/office/drawing/2014/main" xmlns="" id="{B3C3033E-C318-4C4C-8977-D4804D7B0C52}"/>
              </a:ext>
            </a:extLst>
          </p:cNvPr>
          <p:cNvSpPr>
            <a:spLocks noGrp="1"/>
          </p:cNvSpPr>
          <p:nvPr>
            <p:ph type="sldNum" sz="quarter" idx="12"/>
          </p:nvPr>
        </p:nvSpPr>
        <p:spPr>
          <a:xfrm>
            <a:off x="8610600" y="6416679"/>
            <a:ext cx="457200" cy="365125"/>
          </a:xfrm>
        </p:spPr>
        <p:txBody>
          <a:bodyPr/>
          <a:lstStyle/>
          <a:p>
            <a:fld id="{AA6609B8-1C18-4083-9988-A5F5F3686A15}" type="slidenum">
              <a:rPr lang="en-US" smtClean="0"/>
              <a:pPr/>
              <a:t>88</a:t>
            </a:fld>
            <a:endParaRPr lang="en-US" dirty="0"/>
          </a:p>
        </p:txBody>
      </p:sp>
    </p:spTree>
    <p:extLst>
      <p:ext uri="{BB962C8B-B14F-4D97-AF65-F5344CB8AC3E}">
        <p14:creationId xmlns:p14="http://schemas.microsoft.com/office/powerpoint/2010/main" val="391140101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30960"/>
            <a:ext cx="8839200" cy="914400"/>
          </a:xfrm>
        </p:spPr>
        <p:txBody>
          <a:bodyPr>
            <a:normAutofit/>
          </a:bodyPr>
          <a:lstStyle/>
          <a:p>
            <a:r>
              <a:rPr lang="en-US" noProof="0" dirty="0"/>
              <a:t>Indicator bars - Scenario</a:t>
            </a:r>
          </a:p>
        </p:txBody>
      </p:sp>
      <p:sp>
        <p:nvSpPr>
          <p:cNvPr id="3" name="Rectangle: Rounded Corners 2"/>
          <p:cNvSpPr/>
          <p:nvPr/>
        </p:nvSpPr>
        <p:spPr>
          <a:xfrm>
            <a:off x="1166326" y="1411119"/>
            <a:ext cx="7901473" cy="1199789"/>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accent1"/>
                </a:solidFill>
              </a:rPr>
              <a:t>Great! We’ve got some indicators we can work with. Rather than adding them individually on the project list though, can I view them </a:t>
            </a:r>
            <a:r>
              <a:rPr lang="en-US" b="1" dirty="0">
                <a:solidFill>
                  <a:schemeClr val="accent1"/>
                </a:solidFill>
              </a:rPr>
              <a:t>nicely grouped </a:t>
            </a:r>
            <a:r>
              <a:rPr lang="en-US" dirty="0">
                <a:solidFill>
                  <a:schemeClr val="accent1"/>
                </a:solidFill>
              </a:rPr>
              <a:t>somewhere within a report? </a:t>
            </a:r>
            <a:endParaRPr lang="en-GB" dirty="0">
              <a:solidFill>
                <a:schemeClr val="accent1"/>
              </a:solidFill>
            </a:endParaRPr>
          </a:p>
        </p:txBody>
      </p:sp>
      <p:sp>
        <p:nvSpPr>
          <p:cNvPr id="6" name="TextBox 5"/>
          <p:cNvSpPr txBox="1"/>
          <p:nvPr/>
        </p:nvSpPr>
        <p:spPr>
          <a:xfrm>
            <a:off x="0" y="887900"/>
            <a:ext cx="3058160" cy="523220"/>
          </a:xfrm>
          <a:prstGeom prst="rect">
            <a:avLst/>
          </a:prstGeom>
          <a:noFill/>
        </p:spPr>
        <p:txBody>
          <a:bodyPr wrap="square" rtlCol="0">
            <a:spAutoFit/>
          </a:bodyPr>
          <a:lstStyle/>
          <a:p>
            <a:r>
              <a:rPr lang="en-US" sz="2800" b="1" dirty="0">
                <a:solidFill>
                  <a:schemeClr val="tx2"/>
                </a:solidFill>
              </a:rPr>
              <a:t>Scenario</a:t>
            </a:r>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638" y="1503468"/>
            <a:ext cx="1015091" cy="1015091"/>
          </a:xfrm>
          <a:prstGeom prst="rect">
            <a:avLst/>
          </a:prstGeom>
        </p:spPr>
      </p:pic>
      <p:sp>
        <p:nvSpPr>
          <p:cNvPr id="8" name="Footer Placeholder 3">
            <a:extLst>
              <a:ext uri="{FF2B5EF4-FFF2-40B4-BE49-F238E27FC236}">
                <a16:creationId xmlns:a16="http://schemas.microsoft.com/office/drawing/2014/main" xmlns="" id="{03A91486-2714-4A63-95D0-A4BF0018777B}"/>
              </a:ext>
            </a:extLst>
          </p:cNvPr>
          <p:cNvSpPr>
            <a:spLocks noGrp="1"/>
          </p:cNvSpPr>
          <p:nvPr>
            <p:ph type="ftr" sz="quarter" idx="11"/>
          </p:nvPr>
        </p:nvSpPr>
        <p:spPr>
          <a:xfrm>
            <a:off x="5638800" y="6416679"/>
            <a:ext cx="2895600" cy="365125"/>
          </a:xfrm>
        </p:spPr>
        <p:txBody>
          <a:bodyPr/>
          <a:lstStyle/>
          <a:p>
            <a:r>
              <a:rPr lang="en-US" dirty="0"/>
              <a:t>© 2018 </a:t>
            </a:r>
            <a:r>
              <a:rPr lang="en-US" dirty="0" err="1"/>
              <a:t>Planisware</a:t>
            </a:r>
            <a:endParaRPr lang="en-US" dirty="0"/>
          </a:p>
        </p:txBody>
      </p:sp>
      <p:sp>
        <p:nvSpPr>
          <p:cNvPr id="10" name="Slide Number Placeholder 4">
            <a:extLst>
              <a:ext uri="{FF2B5EF4-FFF2-40B4-BE49-F238E27FC236}">
                <a16:creationId xmlns:a16="http://schemas.microsoft.com/office/drawing/2014/main" xmlns="" id="{AD1E9FA1-8FB3-4016-9FE9-4C837D56963E}"/>
              </a:ext>
            </a:extLst>
          </p:cNvPr>
          <p:cNvSpPr>
            <a:spLocks noGrp="1"/>
          </p:cNvSpPr>
          <p:nvPr>
            <p:ph type="sldNum" sz="quarter" idx="12"/>
          </p:nvPr>
        </p:nvSpPr>
        <p:spPr>
          <a:xfrm>
            <a:off x="8610600" y="6416679"/>
            <a:ext cx="457200" cy="365125"/>
          </a:xfrm>
        </p:spPr>
        <p:txBody>
          <a:bodyPr/>
          <a:lstStyle/>
          <a:p>
            <a:fld id="{AA6609B8-1C18-4083-9988-A5F5F3686A15}" type="slidenum">
              <a:rPr lang="en-US" smtClean="0"/>
              <a:pPr/>
              <a:t>89</a:t>
            </a:fld>
            <a:endParaRPr lang="en-US" dirty="0"/>
          </a:p>
        </p:txBody>
      </p:sp>
    </p:spTree>
    <p:extLst>
      <p:ext uri="{BB962C8B-B14F-4D97-AF65-F5344CB8AC3E}">
        <p14:creationId xmlns:p14="http://schemas.microsoft.com/office/powerpoint/2010/main" val="13072981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noProof="0" dirty="0"/>
              <a:t>What is Level 1 configuration ?</a:t>
            </a:r>
          </a:p>
        </p:txBody>
      </p:sp>
      <p:sp>
        <p:nvSpPr>
          <p:cNvPr id="3" name="Content Placeholder 2"/>
          <p:cNvSpPr>
            <a:spLocks noGrp="1"/>
          </p:cNvSpPr>
          <p:nvPr>
            <p:ph idx="1"/>
          </p:nvPr>
        </p:nvSpPr>
        <p:spPr/>
        <p:txBody>
          <a:bodyPr/>
          <a:lstStyle/>
          <a:p>
            <a:pPr marL="0" indent="0">
              <a:buNone/>
            </a:pPr>
            <a:r>
              <a:rPr lang="en-US" noProof="0" dirty="0"/>
              <a:t>With V6 release, Planisware has improved full customization using only Intranet</a:t>
            </a:r>
          </a:p>
        </p:txBody>
      </p:sp>
      <p:graphicFrame>
        <p:nvGraphicFramePr>
          <p:cNvPr id="4" name="Diagram 3"/>
          <p:cNvGraphicFramePr/>
          <p:nvPr>
            <p:extLst>
              <p:ext uri="{D42A27DB-BD31-4B8C-83A1-F6EECF244321}">
                <p14:modId xmlns:p14="http://schemas.microsoft.com/office/powerpoint/2010/main" val="4260609572"/>
              </p:ext>
            </p:extLst>
          </p:nvPr>
        </p:nvGraphicFramePr>
        <p:xfrm>
          <a:off x="426492" y="2037035"/>
          <a:ext cx="8291015" cy="408912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Footer Placeholder 3"/>
          <p:cNvSpPr>
            <a:spLocks noGrp="1"/>
          </p:cNvSpPr>
          <p:nvPr>
            <p:ph type="ftr" sz="quarter" idx="11"/>
          </p:nvPr>
        </p:nvSpPr>
        <p:spPr>
          <a:xfrm>
            <a:off x="5638800" y="6416679"/>
            <a:ext cx="2895600" cy="365125"/>
          </a:xfrm>
        </p:spPr>
        <p:txBody>
          <a:bodyPr/>
          <a:lstStyle/>
          <a:p>
            <a:r>
              <a:rPr lang="en-US" dirty="0"/>
              <a:t>© 2018 </a:t>
            </a:r>
            <a:r>
              <a:rPr lang="en-US" dirty="0" err="1"/>
              <a:t>Planisware</a:t>
            </a:r>
            <a:endParaRPr lang="en-US" dirty="0"/>
          </a:p>
        </p:txBody>
      </p:sp>
      <p:sp>
        <p:nvSpPr>
          <p:cNvPr id="7" name="Slide Number Placeholder 4">
            <a:extLst>
              <a:ext uri="{FF2B5EF4-FFF2-40B4-BE49-F238E27FC236}">
                <a16:creationId xmlns:a16="http://schemas.microsoft.com/office/drawing/2014/main" xmlns="" id="{C7C9EABF-872A-4095-92EF-412BBB5EA2DD}"/>
              </a:ext>
            </a:extLst>
          </p:cNvPr>
          <p:cNvSpPr>
            <a:spLocks noGrp="1"/>
          </p:cNvSpPr>
          <p:nvPr>
            <p:ph type="sldNum" sz="quarter" idx="12"/>
          </p:nvPr>
        </p:nvSpPr>
        <p:spPr>
          <a:xfrm>
            <a:off x="8610600" y="6416679"/>
            <a:ext cx="457200" cy="365125"/>
          </a:xfrm>
        </p:spPr>
        <p:txBody>
          <a:bodyPr/>
          <a:lstStyle/>
          <a:p>
            <a:fld id="{AA6609B8-1C18-4083-9988-A5F5F3686A15}" type="slidenum">
              <a:rPr lang="en-US" smtClean="0"/>
              <a:pPr/>
              <a:t>9</a:t>
            </a:fld>
            <a:endParaRPr lang="en-US" dirty="0"/>
          </a:p>
        </p:txBody>
      </p:sp>
    </p:spTree>
    <p:extLst>
      <p:ext uri="{BB962C8B-B14F-4D97-AF65-F5344CB8AC3E}">
        <p14:creationId xmlns:p14="http://schemas.microsoft.com/office/powerpoint/2010/main" val="375078392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30960"/>
            <a:ext cx="8839200" cy="914400"/>
          </a:xfrm>
        </p:spPr>
        <p:txBody>
          <a:bodyPr>
            <a:normAutofit/>
          </a:bodyPr>
          <a:lstStyle/>
          <a:p>
            <a:r>
              <a:rPr lang="en-US" noProof="0" dirty="0"/>
              <a:t>Indicator bars - Scenario</a:t>
            </a:r>
          </a:p>
        </p:txBody>
      </p:sp>
      <p:sp>
        <p:nvSpPr>
          <p:cNvPr id="3" name="Rectangle: Rounded Corners 2"/>
          <p:cNvSpPr/>
          <p:nvPr/>
        </p:nvSpPr>
        <p:spPr>
          <a:xfrm>
            <a:off x="1166326" y="1411119"/>
            <a:ext cx="7901473" cy="1199789"/>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accent1"/>
                </a:solidFill>
              </a:rPr>
              <a:t>Great! We’ve got some indicators we can work with. Rather than adding them individually on the project list though, can I view them nicely grouped somewhere within a report? </a:t>
            </a:r>
            <a:endParaRPr lang="en-GB" dirty="0">
              <a:solidFill>
                <a:schemeClr val="accent1"/>
              </a:solidFill>
            </a:endParaRPr>
          </a:p>
        </p:txBody>
      </p:sp>
      <p:sp>
        <p:nvSpPr>
          <p:cNvPr id="6" name="TextBox 5"/>
          <p:cNvSpPr txBox="1"/>
          <p:nvPr/>
        </p:nvSpPr>
        <p:spPr>
          <a:xfrm>
            <a:off x="0" y="887900"/>
            <a:ext cx="3058160" cy="523220"/>
          </a:xfrm>
          <a:prstGeom prst="rect">
            <a:avLst/>
          </a:prstGeom>
          <a:noFill/>
        </p:spPr>
        <p:txBody>
          <a:bodyPr wrap="square" rtlCol="0">
            <a:spAutoFit/>
          </a:bodyPr>
          <a:lstStyle/>
          <a:p>
            <a:r>
              <a:rPr lang="en-US" sz="2800" b="1" dirty="0">
                <a:solidFill>
                  <a:schemeClr val="tx2"/>
                </a:solidFill>
              </a:rPr>
              <a:t>Scenario</a:t>
            </a:r>
          </a:p>
        </p:txBody>
      </p:sp>
      <p:sp>
        <p:nvSpPr>
          <p:cNvPr id="7" name="TextBox 6"/>
          <p:cNvSpPr txBox="1"/>
          <p:nvPr/>
        </p:nvSpPr>
        <p:spPr>
          <a:xfrm>
            <a:off x="0" y="2610909"/>
            <a:ext cx="3058160" cy="523220"/>
          </a:xfrm>
          <a:prstGeom prst="rect">
            <a:avLst/>
          </a:prstGeom>
          <a:noFill/>
        </p:spPr>
        <p:txBody>
          <a:bodyPr wrap="square" rtlCol="0">
            <a:spAutoFit/>
          </a:bodyPr>
          <a:lstStyle/>
          <a:p>
            <a:r>
              <a:rPr lang="en-US" sz="2800" b="1" dirty="0">
                <a:solidFill>
                  <a:schemeClr val="accent4"/>
                </a:solidFill>
              </a:rPr>
              <a:t>Analysis</a:t>
            </a:r>
          </a:p>
        </p:txBody>
      </p:sp>
      <p:sp>
        <p:nvSpPr>
          <p:cNvPr id="8" name="Rectangle: Rounded Corners 12"/>
          <p:cNvSpPr/>
          <p:nvPr/>
        </p:nvSpPr>
        <p:spPr>
          <a:xfrm>
            <a:off x="91440" y="3205947"/>
            <a:ext cx="8976360" cy="3210732"/>
          </a:xfrm>
          <a:prstGeom prst="roundRect">
            <a:avLst/>
          </a:prstGeom>
        </p:spPr>
        <p:style>
          <a:lnRef idx="2">
            <a:schemeClr val="accent4"/>
          </a:lnRef>
          <a:fillRef idx="1">
            <a:schemeClr val="lt1"/>
          </a:fillRef>
          <a:effectRef idx="0">
            <a:schemeClr val="accent4"/>
          </a:effectRef>
          <a:fontRef idx="minor">
            <a:schemeClr val="dk1"/>
          </a:fontRef>
        </p:style>
        <p:txBody>
          <a:bodyPr rtlCol="0" anchor="ctr"/>
          <a:lstStyle/>
          <a:p>
            <a:r>
              <a:rPr lang="en-GB" dirty="0"/>
              <a:t>By default, </a:t>
            </a:r>
            <a:r>
              <a:rPr lang="en-US" dirty="0" err="1"/>
              <a:t>Planisware</a:t>
            </a:r>
            <a:r>
              <a:rPr lang="en-US" dirty="0"/>
              <a:t> is delivered with a set of predefined </a:t>
            </a:r>
            <a:r>
              <a:rPr lang="en-US" b="1" dirty="0">
                <a:solidFill>
                  <a:schemeClr val="accent6">
                    <a:lumMod val="60000"/>
                    <a:lumOff val="40000"/>
                  </a:schemeClr>
                </a:solidFill>
              </a:rPr>
              <a:t>indicator bars </a:t>
            </a:r>
            <a:r>
              <a:rPr lang="en-US" dirty="0"/>
              <a:t>that can be deactivated</a:t>
            </a:r>
            <a:r>
              <a:rPr lang="en-GB" dirty="0"/>
              <a:t>. </a:t>
            </a:r>
            <a:r>
              <a:rPr lang="en-US" dirty="0"/>
              <a:t>Indicators bars are designed to be displayed on dashboards based on Portal model and on Profit &amp; Loss spreadsheets. </a:t>
            </a:r>
          </a:p>
          <a:p>
            <a:endParaRPr lang="en-US" dirty="0"/>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638" y="1503468"/>
            <a:ext cx="1015091" cy="1015091"/>
          </a:xfrm>
          <a:prstGeom prst="rect">
            <a:avLst/>
          </a:prstGeom>
        </p:spPr>
      </p:pic>
      <p:sp>
        <p:nvSpPr>
          <p:cNvPr id="10" name="Footer Placeholder 3">
            <a:extLst>
              <a:ext uri="{FF2B5EF4-FFF2-40B4-BE49-F238E27FC236}">
                <a16:creationId xmlns:a16="http://schemas.microsoft.com/office/drawing/2014/main" xmlns="" id="{417CF9DA-C5A9-4E30-B83C-2130A6AA301B}"/>
              </a:ext>
            </a:extLst>
          </p:cNvPr>
          <p:cNvSpPr>
            <a:spLocks noGrp="1"/>
          </p:cNvSpPr>
          <p:nvPr>
            <p:ph type="ftr" sz="quarter" idx="11"/>
          </p:nvPr>
        </p:nvSpPr>
        <p:spPr>
          <a:xfrm>
            <a:off x="5638800" y="6416679"/>
            <a:ext cx="2895600" cy="365125"/>
          </a:xfrm>
        </p:spPr>
        <p:txBody>
          <a:bodyPr/>
          <a:lstStyle/>
          <a:p>
            <a:r>
              <a:rPr lang="en-US" dirty="0"/>
              <a:t>© 2018 </a:t>
            </a:r>
            <a:r>
              <a:rPr lang="en-US" dirty="0" err="1"/>
              <a:t>Planisware</a:t>
            </a:r>
            <a:endParaRPr lang="en-US" dirty="0"/>
          </a:p>
        </p:txBody>
      </p:sp>
      <p:sp>
        <p:nvSpPr>
          <p:cNvPr id="11" name="Slide Number Placeholder 4">
            <a:extLst>
              <a:ext uri="{FF2B5EF4-FFF2-40B4-BE49-F238E27FC236}">
                <a16:creationId xmlns:a16="http://schemas.microsoft.com/office/drawing/2014/main" xmlns="" id="{2AE56118-3181-4C41-AD8D-70F5D8521B22}"/>
              </a:ext>
            </a:extLst>
          </p:cNvPr>
          <p:cNvSpPr>
            <a:spLocks noGrp="1"/>
          </p:cNvSpPr>
          <p:nvPr>
            <p:ph type="sldNum" sz="quarter" idx="12"/>
          </p:nvPr>
        </p:nvSpPr>
        <p:spPr>
          <a:xfrm>
            <a:off x="8610600" y="6416679"/>
            <a:ext cx="457200" cy="365125"/>
          </a:xfrm>
        </p:spPr>
        <p:txBody>
          <a:bodyPr/>
          <a:lstStyle/>
          <a:p>
            <a:fld id="{AA6609B8-1C18-4083-9988-A5F5F3686A15}" type="slidenum">
              <a:rPr lang="en-US" smtClean="0"/>
              <a:pPr/>
              <a:t>90</a:t>
            </a:fld>
            <a:endParaRPr lang="en-US" dirty="0"/>
          </a:p>
        </p:txBody>
      </p:sp>
    </p:spTree>
    <p:extLst>
      <p:ext uri="{BB962C8B-B14F-4D97-AF65-F5344CB8AC3E}">
        <p14:creationId xmlns:p14="http://schemas.microsoft.com/office/powerpoint/2010/main" val="213460694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noProof="0" dirty="0"/>
              <a:t>Indicator bars</a:t>
            </a:r>
          </a:p>
        </p:txBody>
      </p:sp>
      <p:sp>
        <p:nvSpPr>
          <p:cNvPr id="3" name="Espace réservé du texte 2"/>
          <p:cNvSpPr>
            <a:spLocks noGrp="1"/>
          </p:cNvSpPr>
          <p:nvPr>
            <p:ph type="body" idx="1"/>
          </p:nvPr>
        </p:nvSpPr>
        <p:spPr>
          <a:xfrm>
            <a:off x="12879" y="3581400"/>
            <a:ext cx="4482921" cy="2133600"/>
          </a:xfrm>
        </p:spPr>
        <p:txBody>
          <a:bodyPr/>
          <a:lstStyle/>
          <a:p>
            <a:r>
              <a:rPr lang="en-US" noProof="0" dirty="0"/>
              <a:t>Creating indicator bar</a:t>
            </a:r>
          </a:p>
          <a:p>
            <a:r>
              <a:rPr lang="en-US" noProof="0" dirty="0"/>
              <a:t>Defining default indicator bar</a:t>
            </a:r>
          </a:p>
          <a:p>
            <a:r>
              <a:rPr lang="en-US" noProof="0" dirty="0"/>
              <a:t>Deactivating indicator bar</a:t>
            </a:r>
          </a:p>
        </p:txBody>
      </p:sp>
      <p:sp>
        <p:nvSpPr>
          <p:cNvPr id="5" name="Footer Placeholder 3">
            <a:extLst>
              <a:ext uri="{FF2B5EF4-FFF2-40B4-BE49-F238E27FC236}">
                <a16:creationId xmlns:a16="http://schemas.microsoft.com/office/drawing/2014/main" xmlns="" id="{0A607ED2-C49D-4EE5-B853-CC1CAF134C78}"/>
              </a:ext>
            </a:extLst>
          </p:cNvPr>
          <p:cNvSpPr>
            <a:spLocks noGrp="1"/>
          </p:cNvSpPr>
          <p:nvPr>
            <p:ph type="ftr" sz="quarter" idx="11"/>
          </p:nvPr>
        </p:nvSpPr>
        <p:spPr>
          <a:xfrm>
            <a:off x="5638800" y="6416679"/>
            <a:ext cx="2895600" cy="365125"/>
          </a:xfrm>
        </p:spPr>
        <p:txBody>
          <a:bodyPr/>
          <a:lstStyle/>
          <a:p>
            <a:r>
              <a:rPr lang="en-US" dirty="0"/>
              <a:t>© 2018 </a:t>
            </a:r>
            <a:r>
              <a:rPr lang="en-US" dirty="0" err="1"/>
              <a:t>Planisware</a:t>
            </a:r>
            <a:endParaRPr lang="en-US" dirty="0"/>
          </a:p>
        </p:txBody>
      </p:sp>
      <p:sp>
        <p:nvSpPr>
          <p:cNvPr id="6" name="Slide Number Placeholder 4">
            <a:extLst>
              <a:ext uri="{FF2B5EF4-FFF2-40B4-BE49-F238E27FC236}">
                <a16:creationId xmlns:a16="http://schemas.microsoft.com/office/drawing/2014/main" xmlns="" id="{19BDA453-A4A8-4CF8-A1A2-F9D67319F1D1}"/>
              </a:ext>
            </a:extLst>
          </p:cNvPr>
          <p:cNvSpPr>
            <a:spLocks noGrp="1"/>
          </p:cNvSpPr>
          <p:nvPr>
            <p:ph type="sldNum" sz="quarter" idx="12"/>
          </p:nvPr>
        </p:nvSpPr>
        <p:spPr>
          <a:xfrm>
            <a:off x="8610600" y="6416679"/>
            <a:ext cx="457200" cy="365125"/>
          </a:xfrm>
        </p:spPr>
        <p:txBody>
          <a:bodyPr/>
          <a:lstStyle/>
          <a:p>
            <a:fld id="{AA6609B8-1C18-4083-9988-A5F5F3686A15}" type="slidenum">
              <a:rPr lang="en-US" smtClean="0"/>
              <a:pPr/>
              <a:t>91</a:t>
            </a:fld>
            <a:endParaRPr lang="en-US" dirty="0"/>
          </a:p>
        </p:txBody>
      </p:sp>
    </p:spTree>
    <p:extLst>
      <p:ext uri="{BB962C8B-B14F-4D97-AF65-F5344CB8AC3E}">
        <p14:creationId xmlns:p14="http://schemas.microsoft.com/office/powerpoint/2010/main" val="296836825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noProof="0" dirty="0"/>
              <a:t>Creating a new indicator bar</a:t>
            </a:r>
          </a:p>
        </p:txBody>
      </p:sp>
      <p:sp>
        <p:nvSpPr>
          <p:cNvPr id="3" name="Espace réservé du contenu 2"/>
          <p:cNvSpPr>
            <a:spLocks noGrp="1"/>
          </p:cNvSpPr>
          <p:nvPr>
            <p:ph idx="1"/>
          </p:nvPr>
        </p:nvSpPr>
        <p:spPr/>
        <p:txBody>
          <a:bodyPr>
            <a:normAutofit/>
          </a:bodyPr>
          <a:lstStyle/>
          <a:p>
            <a:r>
              <a:rPr lang="en-US" noProof="0" dirty="0"/>
              <a:t>To create a new indicator bar:</a:t>
            </a:r>
          </a:p>
          <a:p>
            <a:pPr marL="971550" lvl="1" indent="-514350">
              <a:buFont typeface="+mj-lt"/>
              <a:buAutoNum type="arabicPeriod"/>
            </a:pPr>
            <a:r>
              <a:rPr lang="en-US" noProof="0" dirty="0"/>
              <a:t>Navigate to Administration Module, page configuration</a:t>
            </a:r>
          </a:p>
          <a:p>
            <a:pPr marL="971550" lvl="1" indent="-514350">
              <a:buFont typeface="+mj-lt"/>
              <a:buAutoNum type="arabicPeriod"/>
            </a:pPr>
            <a:r>
              <a:rPr lang="en-US" noProof="0" dirty="0"/>
              <a:t>Select for which object class indicator bar is created</a:t>
            </a:r>
          </a:p>
          <a:p>
            <a:pPr marL="971550" lvl="1" indent="-514350">
              <a:buFont typeface="+mj-lt"/>
              <a:buAutoNum type="arabicPeriod"/>
            </a:pPr>
            <a:r>
              <a:rPr lang="en-US" noProof="0" dirty="0"/>
              <a:t>Open section Indicator bar</a:t>
            </a:r>
          </a:p>
          <a:p>
            <a:pPr marL="971550" lvl="1" indent="-514350">
              <a:buFont typeface="+mj-lt"/>
              <a:buAutoNum type="arabicPeriod"/>
            </a:pPr>
            <a:r>
              <a:rPr lang="en-US" noProof="0" dirty="0"/>
              <a:t>Click on + to create a new indicator bar</a:t>
            </a:r>
          </a:p>
          <a:p>
            <a:pPr marL="971550" lvl="1" indent="-514350">
              <a:buFont typeface="+mj-lt"/>
              <a:buAutoNum type="arabicPeriod"/>
            </a:pPr>
            <a:r>
              <a:rPr lang="en-US" noProof="0" dirty="0"/>
              <a:t>Create a new indicator bar by setting its name</a:t>
            </a:r>
          </a:p>
          <a:p>
            <a:pPr marL="971550" lvl="1" indent="-514350">
              <a:buFont typeface="+mj-lt"/>
              <a:buAutoNum type="arabicPeriod"/>
            </a:pPr>
            <a:r>
              <a:rPr lang="en-US" noProof="0" dirty="0"/>
              <a:t>Define its content by going to its advanced properties</a:t>
            </a:r>
          </a:p>
          <a:p>
            <a:pPr marL="971550" lvl="1" indent="-514350">
              <a:buFont typeface="+mj-lt"/>
              <a:buAutoNum type="arabicPeriod"/>
            </a:pPr>
            <a:r>
              <a:rPr lang="en-US" noProof="0" dirty="0"/>
              <a:t>Select indicator on the right and click </a:t>
            </a:r>
            <a:r>
              <a:rPr lang="en-US" noProof="0" dirty="0">
                <a:solidFill>
                  <a:schemeClr val="accent6">
                    <a:lumMod val="75000"/>
                  </a:schemeClr>
                </a:solidFill>
              </a:rPr>
              <a:t>Insert</a:t>
            </a:r>
          </a:p>
          <a:p>
            <a:pPr marL="457200" lvl="1" indent="0">
              <a:buNone/>
            </a:pPr>
            <a:endParaRPr lang="en-US" noProof="0" dirty="0"/>
          </a:p>
        </p:txBody>
      </p:sp>
      <p:sp>
        <p:nvSpPr>
          <p:cNvPr id="7" name="Footer Placeholder 3">
            <a:extLst>
              <a:ext uri="{FF2B5EF4-FFF2-40B4-BE49-F238E27FC236}">
                <a16:creationId xmlns:a16="http://schemas.microsoft.com/office/drawing/2014/main" xmlns="" id="{41ED7D78-D1D5-4057-9CE3-14024F832426}"/>
              </a:ext>
            </a:extLst>
          </p:cNvPr>
          <p:cNvSpPr>
            <a:spLocks noGrp="1"/>
          </p:cNvSpPr>
          <p:nvPr>
            <p:ph type="ftr" sz="quarter" idx="11"/>
          </p:nvPr>
        </p:nvSpPr>
        <p:spPr>
          <a:xfrm>
            <a:off x="5638800" y="6416679"/>
            <a:ext cx="2895600" cy="365125"/>
          </a:xfrm>
        </p:spPr>
        <p:txBody>
          <a:bodyPr/>
          <a:lstStyle/>
          <a:p>
            <a:r>
              <a:rPr lang="en-US" dirty="0"/>
              <a:t>© 2018 </a:t>
            </a:r>
            <a:r>
              <a:rPr lang="en-US" dirty="0" err="1"/>
              <a:t>Planisware</a:t>
            </a:r>
            <a:endParaRPr lang="en-US" dirty="0"/>
          </a:p>
        </p:txBody>
      </p:sp>
      <p:sp>
        <p:nvSpPr>
          <p:cNvPr id="8" name="Slide Number Placeholder 4">
            <a:extLst>
              <a:ext uri="{FF2B5EF4-FFF2-40B4-BE49-F238E27FC236}">
                <a16:creationId xmlns:a16="http://schemas.microsoft.com/office/drawing/2014/main" xmlns="" id="{8EE1BDB7-A588-4FA3-A1DC-EF46187F653B}"/>
              </a:ext>
            </a:extLst>
          </p:cNvPr>
          <p:cNvSpPr>
            <a:spLocks noGrp="1"/>
          </p:cNvSpPr>
          <p:nvPr>
            <p:ph type="sldNum" sz="quarter" idx="12"/>
          </p:nvPr>
        </p:nvSpPr>
        <p:spPr>
          <a:xfrm>
            <a:off x="8610600" y="6416679"/>
            <a:ext cx="457200" cy="365125"/>
          </a:xfrm>
        </p:spPr>
        <p:txBody>
          <a:bodyPr/>
          <a:lstStyle/>
          <a:p>
            <a:fld id="{AA6609B8-1C18-4083-9988-A5F5F3686A15}" type="slidenum">
              <a:rPr lang="en-US" smtClean="0"/>
              <a:pPr/>
              <a:t>92</a:t>
            </a:fld>
            <a:endParaRPr lang="en-US" dirty="0"/>
          </a:p>
        </p:txBody>
      </p:sp>
    </p:spTree>
    <p:extLst>
      <p:ext uri="{BB962C8B-B14F-4D97-AF65-F5344CB8AC3E}">
        <p14:creationId xmlns:p14="http://schemas.microsoft.com/office/powerpoint/2010/main" val="192481299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stretch>
            <a:fillRect/>
          </a:stretch>
        </p:blipFill>
        <p:spPr>
          <a:xfrm>
            <a:off x="306831" y="1676400"/>
            <a:ext cx="8682737" cy="3706270"/>
          </a:xfrm>
          <a:prstGeom prst="rect">
            <a:avLst/>
          </a:prstGeom>
        </p:spPr>
      </p:pic>
      <p:sp>
        <p:nvSpPr>
          <p:cNvPr id="2" name="Titre 1"/>
          <p:cNvSpPr>
            <a:spLocks noGrp="1"/>
          </p:cNvSpPr>
          <p:nvPr>
            <p:ph type="title"/>
          </p:nvPr>
        </p:nvSpPr>
        <p:spPr/>
        <p:txBody>
          <a:bodyPr/>
          <a:lstStyle/>
          <a:p>
            <a:r>
              <a:rPr lang="en-US" noProof="0" dirty="0"/>
              <a:t>Creating a new indicator bar</a:t>
            </a:r>
          </a:p>
        </p:txBody>
      </p:sp>
      <p:sp>
        <p:nvSpPr>
          <p:cNvPr id="3" name="Rectangle 2"/>
          <p:cNvSpPr/>
          <p:nvPr/>
        </p:nvSpPr>
        <p:spPr bwMode="auto">
          <a:xfrm>
            <a:off x="304800" y="3105199"/>
            <a:ext cx="1600200" cy="152400"/>
          </a:xfrm>
          <a:prstGeom prst="rect">
            <a:avLst/>
          </a:prstGeom>
          <a:noFill/>
          <a:ln w="19050">
            <a:solidFill>
              <a:schemeClr val="accent6"/>
            </a:solidFill>
            <a:miter lim="800000"/>
            <a:headEnd type="none" w="sm" len="sm"/>
            <a:tailEnd type="none" w="sm" len="sm"/>
          </a:ln>
        </p:spPr>
        <p:txBody>
          <a:bodyPr wrap="none" rtlCol="0" anchor="ctr"/>
          <a:lstStyle/>
          <a:p>
            <a:pPr algn="ctr"/>
            <a:endParaRPr lang="fr-FR"/>
          </a:p>
        </p:txBody>
      </p:sp>
      <p:sp>
        <p:nvSpPr>
          <p:cNvPr id="5" name="Rectangle 4"/>
          <p:cNvSpPr/>
          <p:nvPr/>
        </p:nvSpPr>
        <p:spPr bwMode="auto">
          <a:xfrm>
            <a:off x="306831" y="1921619"/>
            <a:ext cx="2133600" cy="228600"/>
          </a:xfrm>
          <a:prstGeom prst="rect">
            <a:avLst/>
          </a:prstGeom>
          <a:noFill/>
          <a:ln w="19050">
            <a:solidFill>
              <a:schemeClr val="accent6"/>
            </a:solidFill>
            <a:miter lim="800000"/>
            <a:headEnd type="none" w="sm" len="sm"/>
            <a:tailEnd type="none" w="sm" len="sm"/>
          </a:ln>
        </p:spPr>
        <p:txBody>
          <a:bodyPr wrap="none" rtlCol="0" anchor="ctr"/>
          <a:lstStyle/>
          <a:p>
            <a:pPr algn="ctr"/>
            <a:endParaRPr lang="fr-FR"/>
          </a:p>
        </p:txBody>
      </p:sp>
      <p:sp>
        <p:nvSpPr>
          <p:cNvPr id="12" name="Rectangle 11"/>
          <p:cNvSpPr/>
          <p:nvPr/>
        </p:nvSpPr>
        <p:spPr bwMode="auto">
          <a:xfrm>
            <a:off x="5299788" y="4302857"/>
            <a:ext cx="1203649" cy="1079813"/>
          </a:xfrm>
          <a:prstGeom prst="rect">
            <a:avLst/>
          </a:prstGeom>
          <a:noFill/>
          <a:ln w="19050">
            <a:solidFill>
              <a:schemeClr val="accent6"/>
            </a:solidFill>
            <a:miter lim="800000"/>
            <a:headEnd type="none" w="sm" len="sm"/>
            <a:tailEnd type="none" w="sm" len="sm"/>
          </a:ln>
        </p:spPr>
        <p:txBody>
          <a:bodyPr wrap="none" rtlCol="0" anchor="ctr"/>
          <a:lstStyle/>
          <a:p>
            <a:pPr algn="ctr"/>
            <a:endParaRPr lang="fr-FR"/>
          </a:p>
        </p:txBody>
      </p:sp>
      <p:sp>
        <p:nvSpPr>
          <p:cNvPr id="13" name="Oval 10"/>
          <p:cNvSpPr>
            <a:spLocks noChangeAspect="1" noChangeArrowheads="1"/>
          </p:cNvSpPr>
          <p:nvPr/>
        </p:nvSpPr>
        <p:spPr bwMode="auto">
          <a:xfrm>
            <a:off x="1775171" y="1316782"/>
            <a:ext cx="298450" cy="300037"/>
          </a:xfrm>
          <a:prstGeom prst="ellipse">
            <a:avLst/>
          </a:prstGeom>
          <a:solidFill>
            <a:schemeClr val="accent6">
              <a:lumMod val="75000"/>
            </a:schemeClr>
          </a:solidFill>
          <a:ln w="25400">
            <a:noFill/>
            <a:round/>
            <a:headEnd type="none" w="sm" len="sm"/>
            <a:tailEnd type="none" w="sm" len="sm"/>
          </a:ln>
        </p:spPr>
        <p:txBody>
          <a:bodyPr wrap="none" anchor="ctr"/>
          <a:lstStyle/>
          <a:p>
            <a:pPr algn="ctr" eaLnBrk="0" hangingPunct="0"/>
            <a:r>
              <a:rPr lang="en-US" sz="1800" dirty="0">
                <a:solidFill>
                  <a:schemeClr val="bg1"/>
                </a:solidFill>
              </a:rPr>
              <a:t>1</a:t>
            </a:r>
          </a:p>
        </p:txBody>
      </p:sp>
      <p:sp>
        <p:nvSpPr>
          <p:cNvPr id="14" name="Oval 11"/>
          <p:cNvSpPr>
            <a:spLocks noChangeAspect="1" noChangeArrowheads="1"/>
          </p:cNvSpPr>
          <p:nvPr/>
        </p:nvSpPr>
        <p:spPr bwMode="auto">
          <a:xfrm>
            <a:off x="2559765" y="1910053"/>
            <a:ext cx="298450" cy="300037"/>
          </a:xfrm>
          <a:prstGeom prst="ellipse">
            <a:avLst/>
          </a:prstGeom>
          <a:solidFill>
            <a:schemeClr val="accent6">
              <a:lumMod val="75000"/>
            </a:schemeClr>
          </a:solidFill>
          <a:ln w="25400">
            <a:noFill/>
            <a:round/>
            <a:headEnd type="none" w="sm" len="sm"/>
            <a:tailEnd type="none" w="sm" len="sm"/>
          </a:ln>
        </p:spPr>
        <p:txBody>
          <a:bodyPr wrap="none" anchor="ctr"/>
          <a:lstStyle/>
          <a:p>
            <a:pPr algn="ctr" eaLnBrk="0" hangingPunct="0"/>
            <a:r>
              <a:rPr lang="en-US" dirty="0">
                <a:solidFill>
                  <a:schemeClr val="bg1"/>
                </a:solidFill>
              </a:rPr>
              <a:t>2</a:t>
            </a:r>
          </a:p>
        </p:txBody>
      </p:sp>
      <p:sp>
        <p:nvSpPr>
          <p:cNvPr id="15" name="Oval 12"/>
          <p:cNvSpPr>
            <a:spLocks noChangeAspect="1" noChangeArrowheads="1"/>
          </p:cNvSpPr>
          <p:nvPr/>
        </p:nvSpPr>
        <p:spPr bwMode="auto">
          <a:xfrm>
            <a:off x="1924396" y="3031380"/>
            <a:ext cx="298450" cy="300037"/>
          </a:xfrm>
          <a:prstGeom prst="ellipse">
            <a:avLst/>
          </a:prstGeom>
          <a:solidFill>
            <a:schemeClr val="accent6">
              <a:lumMod val="75000"/>
            </a:schemeClr>
          </a:solidFill>
          <a:ln w="25400">
            <a:noFill/>
            <a:round/>
            <a:headEnd type="none" w="sm" len="sm"/>
            <a:tailEnd type="none" w="sm" len="sm"/>
          </a:ln>
        </p:spPr>
        <p:txBody>
          <a:bodyPr wrap="none" anchor="ctr"/>
          <a:lstStyle/>
          <a:p>
            <a:pPr algn="ctr" eaLnBrk="0" hangingPunct="0"/>
            <a:r>
              <a:rPr lang="en-US" sz="1800" dirty="0">
                <a:solidFill>
                  <a:schemeClr val="bg1"/>
                </a:solidFill>
              </a:rPr>
              <a:t>3</a:t>
            </a:r>
          </a:p>
        </p:txBody>
      </p:sp>
      <p:sp>
        <p:nvSpPr>
          <p:cNvPr id="16" name="Oval 13"/>
          <p:cNvSpPr>
            <a:spLocks noChangeAspect="1" noChangeArrowheads="1"/>
          </p:cNvSpPr>
          <p:nvPr/>
        </p:nvSpPr>
        <p:spPr bwMode="auto">
          <a:xfrm>
            <a:off x="6599853" y="5082633"/>
            <a:ext cx="298450" cy="300037"/>
          </a:xfrm>
          <a:prstGeom prst="ellipse">
            <a:avLst/>
          </a:prstGeom>
          <a:solidFill>
            <a:schemeClr val="accent6">
              <a:lumMod val="75000"/>
            </a:schemeClr>
          </a:solidFill>
          <a:ln w="25400">
            <a:noFill/>
            <a:round/>
            <a:headEnd type="none" w="sm" len="sm"/>
            <a:tailEnd type="none" w="sm" len="sm"/>
          </a:ln>
        </p:spPr>
        <p:txBody>
          <a:bodyPr wrap="none" anchor="ctr"/>
          <a:lstStyle/>
          <a:p>
            <a:pPr algn="ctr" eaLnBrk="0" hangingPunct="0"/>
            <a:r>
              <a:rPr lang="en-US" dirty="0">
                <a:solidFill>
                  <a:schemeClr val="bg1"/>
                </a:solidFill>
              </a:rPr>
              <a:t>4</a:t>
            </a:r>
          </a:p>
        </p:txBody>
      </p:sp>
      <p:sp>
        <p:nvSpPr>
          <p:cNvPr id="17" name="Footer Placeholder 3">
            <a:extLst>
              <a:ext uri="{FF2B5EF4-FFF2-40B4-BE49-F238E27FC236}">
                <a16:creationId xmlns:a16="http://schemas.microsoft.com/office/drawing/2014/main" xmlns="" id="{A4EAC446-C3B4-49A1-AD99-E91EF78DE13D}"/>
              </a:ext>
            </a:extLst>
          </p:cNvPr>
          <p:cNvSpPr>
            <a:spLocks noGrp="1"/>
          </p:cNvSpPr>
          <p:nvPr>
            <p:ph type="ftr" sz="quarter" idx="11"/>
          </p:nvPr>
        </p:nvSpPr>
        <p:spPr>
          <a:xfrm>
            <a:off x="5638800" y="6416679"/>
            <a:ext cx="2895600" cy="365125"/>
          </a:xfrm>
        </p:spPr>
        <p:txBody>
          <a:bodyPr/>
          <a:lstStyle/>
          <a:p>
            <a:r>
              <a:rPr lang="en-US" dirty="0"/>
              <a:t>© 2018 </a:t>
            </a:r>
            <a:r>
              <a:rPr lang="en-US" dirty="0" err="1"/>
              <a:t>Planisware</a:t>
            </a:r>
            <a:endParaRPr lang="en-US" dirty="0"/>
          </a:p>
        </p:txBody>
      </p:sp>
      <p:sp>
        <p:nvSpPr>
          <p:cNvPr id="18" name="Slide Number Placeholder 4">
            <a:extLst>
              <a:ext uri="{FF2B5EF4-FFF2-40B4-BE49-F238E27FC236}">
                <a16:creationId xmlns:a16="http://schemas.microsoft.com/office/drawing/2014/main" xmlns="" id="{98536BB7-52F8-4111-976A-856296C032F2}"/>
              </a:ext>
            </a:extLst>
          </p:cNvPr>
          <p:cNvSpPr>
            <a:spLocks noGrp="1"/>
          </p:cNvSpPr>
          <p:nvPr>
            <p:ph type="sldNum" sz="quarter" idx="12"/>
          </p:nvPr>
        </p:nvSpPr>
        <p:spPr>
          <a:xfrm>
            <a:off x="8610600" y="6416679"/>
            <a:ext cx="457200" cy="365125"/>
          </a:xfrm>
        </p:spPr>
        <p:txBody>
          <a:bodyPr/>
          <a:lstStyle/>
          <a:p>
            <a:fld id="{AA6609B8-1C18-4083-9988-A5F5F3686A15}" type="slidenum">
              <a:rPr lang="en-US" smtClean="0"/>
              <a:pPr/>
              <a:t>93</a:t>
            </a:fld>
            <a:endParaRPr lang="en-US" dirty="0"/>
          </a:p>
        </p:txBody>
      </p:sp>
    </p:spTree>
    <p:extLst>
      <p:ext uri="{BB962C8B-B14F-4D97-AF65-F5344CB8AC3E}">
        <p14:creationId xmlns:p14="http://schemas.microsoft.com/office/powerpoint/2010/main" val="384678964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noProof="0" dirty="0"/>
              <a:t>Creating a new indicator bar</a:t>
            </a:r>
          </a:p>
        </p:txBody>
      </p:sp>
      <p:pic>
        <p:nvPicPr>
          <p:cNvPr id="5" name="Espace réservé du contenu 4"/>
          <p:cNvPicPr>
            <a:picLocks noGrp="1" noChangeAspect="1"/>
          </p:cNvPicPr>
          <p:nvPr>
            <p:ph idx="1"/>
          </p:nvPr>
        </p:nvPicPr>
        <p:blipFill>
          <a:blip r:embed="rId3"/>
          <a:stretch>
            <a:fillRect/>
          </a:stretch>
        </p:blipFill>
        <p:spPr>
          <a:xfrm>
            <a:off x="296487" y="1124254"/>
            <a:ext cx="7086600" cy="1772626"/>
          </a:xfrm>
          <a:prstGeom prst="rect">
            <a:avLst/>
          </a:prstGeom>
        </p:spPr>
      </p:pic>
      <p:pic>
        <p:nvPicPr>
          <p:cNvPr id="7" name="Image 6"/>
          <p:cNvPicPr>
            <a:picLocks noChangeAspect="1"/>
          </p:cNvPicPr>
          <p:nvPr/>
        </p:nvPicPr>
        <p:blipFill>
          <a:blip r:embed="rId4"/>
          <a:stretch>
            <a:fillRect/>
          </a:stretch>
        </p:blipFill>
        <p:spPr>
          <a:xfrm>
            <a:off x="304800" y="3506417"/>
            <a:ext cx="7748587" cy="2856246"/>
          </a:xfrm>
          <a:prstGeom prst="rect">
            <a:avLst/>
          </a:prstGeom>
          <a:effectLst>
            <a:softEdge rad="12700"/>
          </a:effectLst>
        </p:spPr>
      </p:pic>
      <p:sp>
        <p:nvSpPr>
          <p:cNvPr id="17" name="ZoneTexte 16"/>
          <p:cNvSpPr txBox="1"/>
          <p:nvPr/>
        </p:nvSpPr>
        <p:spPr>
          <a:xfrm>
            <a:off x="457200" y="5407177"/>
            <a:ext cx="3721893" cy="369332"/>
          </a:xfrm>
          <a:prstGeom prst="rect">
            <a:avLst/>
          </a:prstGeom>
          <a:solidFill>
            <a:schemeClr val="bg1"/>
          </a:solidFill>
          <a:effectLst>
            <a:outerShdw blurRad="50800" dist="38100" dir="2700000" algn="tl" rotWithShape="0">
              <a:prstClr val="black">
                <a:alpha val="40000"/>
              </a:prstClr>
            </a:outerShdw>
          </a:effectLst>
        </p:spPr>
        <p:txBody>
          <a:bodyPr wrap="square" rtlCol="0">
            <a:spAutoFit/>
          </a:bodyPr>
          <a:lstStyle>
            <a:defPPr>
              <a:defRPr lang="en-US"/>
            </a:defPPr>
          </a:lstStyle>
          <a:p>
            <a:r>
              <a:rPr lang="en-US" dirty="0"/>
              <a:t>Insert indicator in the indicator bar</a:t>
            </a:r>
          </a:p>
        </p:txBody>
      </p:sp>
      <p:sp>
        <p:nvSpPr>
          <p:cNvPr id="20" name="Oval 14"/>
          <p:cNvSpPr>
            <a:spLocks noChangeAspect="1" noChangeArrowheads="1"/>
          </p:cNvSpPr>
          <p:nvPr/>
        </p:nvSpPr>
        <p:spPr bwMode="auto">
          <a:xfrm>
            <a:off x="3526097" y="2040713"/>
            <a:ext cx="298450" cy="300037"/>
          </a:xfrm>
          <a:prstGeom prst="ellipse">
            <a:avLst/>
          </a:prstGeom>
          <a:solidFill>
            <a:schemeClr val="accent6">
              <a:lumMod val="75000"/>
            </a:schemeClr>
          </a:solidFill>
          <a:ln w="25400">
            <a:noFill/>
            <a:round/>
            <a:headEnd type="none" w="sm" len="sm"/>
            <a:tailEnd type="none" w="sm" len="sm"/>
          </a:ln>
        </p:spPr>
        <p:txBody>
          <a:bodyPr wrap="none" anchor="ctr"/>
          <a:lstStyle/>
          <a:p>
            <a:pPr algn="ctr" eaLnBrk="0" hangingPunct="0"/>
            <a:r>
              <a:rPr lang="en-US" sz="1800" dirty="0">
                <a:solidFill>
                  <a:schemeClr val="bg1"/>
                </a:solidFill>
              </a:rPr>
              <a:t>5</a:t>
            </a:r>
          </a:p>
        </p:txBody>
      </p:sp>
      <p:sp>
        <p:nvSpPr>
          <p:cNvPr id="3" name="Rectangle 2"/>
          <p:cNvSpPr/>
          <p:nvPr/>
        </p:nvSpPr>
        <p:spPr bwMode="auto">
          <a:xfrm>
            <a:off x="321425" y="2061640"/>
            <a:ext cx="3107575" cy="300560"/>
          </a:xfrm>
          <a:prstGeom prst="rect">
            <a:avLst/>
          </a:prstGeom>
          <a:noFill/>
          <a:ln w="19050">
            <a:solidFill>
              <a:schemeClr val="accent6"/>
            </a:solidFill>
            <a:miter lim="800000"/>
            <a:headEnd type="none" w="sm" len="sm"/>
            <a:tailEnd type="none" w="sm" len="sm"/>
          </a:ln>
        </p:spPr>
        <p:txBody>
          <a:bodyPr wrap="none" rtlCol="0" anchor="ctr"/>
          <a:lstStyle/>
          <a:p>
            <a:pPr algn="ctr"/>
            <a:endParaRPr lang="fr-FR"/>
          </a:p>
        </p:txBody>
      </p:sp>
      <p:sp>
        <p:nvSpPr>
          <p:cNvPr id="25" name="Rectangle 24"/>
          <p:cNvSpPr/>
          <p:nvPr/>
        </p:nvSpPr>
        <p:spPr bwMode="auto">
          <a:xfrm>
            <a:off x="5943600" y="2743200"/>
            <a:ext cx="457200" cy="153680"/>
          </a:xfrm>
          <a:prstGeom prst="rect">
            <a:avLst/>
          </a:prstGeom>
          <a:noFill/>
          <a:ln w="19050">
            <a:solidFill>
              <a:schemeClr val="accent6"/>
            </a:solidFill>
            <a:miter lim="800000"/>
            <a:headEnd type="none" w="sm" len="sm"/>
            <a:tailEnd type="none" w="sm" len="sm"/>
          </a:ln>
        </p:spPr>
        <p:txBody>
          <a:bodyPr wrap="none" rtlCol="0" anchor="ctr"/>
          <a:lstStyle/>
          <a:p>
            <a:pPr algn="ctr"/>
            <a:endParaRPr lang="fr-FR"/>
          </a:p>
        </p:txBody>
      </p:sp>
      <p:sp>
        <p:nvSpPr>
          <p:cNvPr id="26" name="Oval 14"/>
          <p:cNvSpPr>
            <a:spLocks noChangeAspect="1" noChangeArrowheads="1"/>
          </p:cNvSpPr>
          <p:nvPr/>
        </p:nvSpPr>
        <p:spPr bwMode="auto">
          <a:xfrm>
            <a:off x="6026150" y="2372615"/>
            <a:ext cx="298450" cy="300037"/>
          </a:xfrm>
          <a:prstGeom prst="ellipse">
            <a:avLst/>
          </a:prstGeom>
          <a:solidFill>
            <a:schemeClr val="accent6">
              <a:lumMod val="75000"/>
            </a:schemeClr>
          </a:solidFill>
          <a:ln w="25400">
            <a:noFill/>
            <a:round/>
            <a:headEnd type="none" w="sm" len="sm"/>
            <a:tailEnd type="none" w="sm" len="sm"/>
          </a:ln>
        </p:spPr>
        <p:txBody>
          <a:bodyPr wrap="none" anchor="ctr"/>
          <a:lstStyle/>
          <a:p>
            <a:pPr algn="ctr" eaLnBrk="0" hangingPunct="0"/>
            <a:r>
              <a:rPr lang="en-US" sz="1800" dirty="0">
                <a:solidFill>
                  <a:schemeClr val="bg1"/>
                </a:solidFill>
              </a:rPr>
              <a:t>6</a:t>
            </a:r>
          </a:p>
        </p:txBody>
      </p:sp>
      <p:sp>
        <p:nvSpPr>
          <p:cNvPr id="27" name="Oval 14"/>
          <p:cNvSpPr>
            <a:spLocks noChangeAspect="1" noChangeArrowheads="1"/>
          </p:cNvSpPr>
          <p:nvPr/>
        </p:nvSpPr>
        <p:spPr bwMode="auto">
          <a:xfrm>
            <a:off x="4249737" y="4612518"/>
            <a:ext cx="298450" cy="300037"/>
          </a:xfrm>
          <a:prstGeom prst="ellipse">
            <a:avLst/>
          </a:prstGeom>
          <a:solidFill>
            <a:schemeClr val="accent6">
              <a:lumMod val="75000"/>
            </a:schemeClr>
          </a:solidFill>
          <a:ln w="25400">
            <a:noFill/>
            <a:round/>
            <a:headEnd type="none" w="sm" len="sm"/>
            <a:tailEnd type="none" w="sm" len="sm"/>
          </a:ln>
        </p:spPr>
        <p:txBody>
          <a:bodyPr wrap="none" anchor="ctr"/>
          <a:lstStyle/>
          <a:p>
            <a:pPr algn="ctr" eaLnBrk="0" hangingPunct="0"/>
            <a:r>
              <a:rPr lang="en-US" sz="1800" dirty="0">
                <a:solidFill>
                  <a:schemeClr val="bg1"/>
                </a:solidFill>
              </a:rPr>
              <a:t>7</a:t>
            </a:r>
          </a:p>
        </p:txBody>
      </p:sp>
      <p:sp>
        <p:nvSpPr>
          <p:cNvPr id="28" name="Rectangle 27"/>
          <p:cNvSpPr/>
          <p:nvPr/>
        </p:nvSpPr>
        <p:spPr bwMode="auto">
          <a:xfrm>
            <a:off x="4648200" y="3733800"/>
            <a:ext cx="3657600" cy="2682875"/>
          </a:xfrm>
          <a:prstGeom prst="rect">
            <a:avLst/>
          </a:prstGeom>
          <a:noFill/>
          <a:ln w="19050">
            <a:solidFill>
              <a:schemeClr val="accent6"/>
            </a:solidFill>
            <a:miter lim="800000"/>
            <a:headEnd type="none" w="sm" len="sm"/>
            <a:tailEnd type="none" w="sm" len="sm"/>
          </a:ln>
        </p:spPr>
        <p:txBody>
          <a:bodyPr wrap="none" rtlCol="0" anchor="ctr"/>
          <a:lstStyle/>
          <a:p>
            <a:pPr algn="ctr"/>
            <a:endParaRPr lang="fr-FR"/>
          </a:p>
        </p:txBody>
      </p:sp>
      <p:sp>
        <p:nvSpPr>
          <p:cNvPr id="11" name="ZoneTexte 10"/>
          <p:cNvSpPr txBox="1"/>
          <p:nvPr/>
        </p:nvSpPr>
        <p:spPr>
          <a:xfrm>
            <a:off x="6553200" y="5933652"/>
            <a:ext cx="2057400" cy="369332"/>
          </a:xfrm>
          <a:prstGeom prst="rect">
            <a:avLst/>
          </a:prstGeom>
          <a:solidFill>
            <a:schemeClr val="bg1"/>
          </a:solidFill>
          <a:effectLst>
            <a:outerShdw blurRad="50800" dist="38100" dir="2700000" algn="tl" rotWithShape="0">
              <a:prstClr val="black">
                <a:alpha val="40000"/>
              </a:prstClr>
            </a:outerShdw>
          </a:effectLst>
        </p:spPr>
        <p:txBody>
          <a:bodyPr wrap="square" rtlCol="0">
            <a:spAutoFit/>
          </a:bodyPr>
          <a:lstStyle/>
          <a:p>
            <a:r>
              <a:rPr lang="en-US" dirty="0"/>
              <a:t>List of indicators</a:t>
            </a:r>
          </a:p>
        </p:txBody>
      </p:sp>
      <p:sp>
        <p:nvSpPr>
          <p:cNvPr id="29" name="Rectangle 28"/>
          <p:cNvSpPr/>
          <p:nvPr/>
        </p:nvSpPr>
        <p:spPr bwMode="auto">
          <a:xfrm>
            <a:off x="4249737" y="5257800"/>
            <a:ext cx="398463" cy="152400"/>
          </a:xfrm>
          <a:prstGeom prst="rect">
            <a:avLst/>
          </a:prstGeom>
          <a:noFill/>
          <a:ln w="19050">
            <a:solidFill>
              <a:schemeClr val="accent6"/>
            </a:solidFill>
            <a:miter lim="800000"/>
            <a:headEnd type="none" w="sm" len="sm"/>
            <a:tailEnd type="none" w="sm" len="sm"/>
          </a:ln>
        </p:spPr>
        <p:txBody>
          <a:bodyPr wrap="none" rtlCol="0" anchor="ctr"/>
          <a:lstStyle/>
          <a:p>
            <a:pPr algn="ctr"/>
            <a:endParaRPr lang="fr-FR"/>
          </a:p>
        </p:txBody>
      </p:sp>
      <p:sp>
        <p:nvSpPr>
          <p:cNvPr id="30" name="Rectangle 29"/>
          <p:cNvSpPr/>
          <p:nvPr/>
        </p:nvSpPr>
        <p:spPr bwMode="auto">
          <a:xfrm>
            <a:off x="574675" y="3834266"/>
            <a:ext cx="1743471" cy="146880"/>
          </a:xfrm>
          <a:prstGeom prst="rect">
            <a:avLst/>
          </a:prstGeom>
          <a:noFill/>
          <a:ln w="19050">
            <a:solidFill>
              <a:schemeClr val="accent6"/>
            </a:solidFill>
            <a:miter lim="800000"/>
            <a:headEnd type="none" w="sm" len="sm"/>
            <a:tailEnd type="none" w="sm" len="sm"/>
          </a:ln>
        </p:spPr>
        <p:txBody>
          <a:bodyPr wrap="none" rtlCol="0" anchor="ctr"/>
          <a:lstStyle/>
          <a:p>
            <a:pPr algn="ctr"/>
            <a:endParaRPr lang="fr-FR"/>
          </a:p>
        </p:txBody>
      </p:sp>
      <p:cxnSp>
        <p:nvCxnSpPr>
          <p:cNvPr id="32" name="Connecteur en angle 31"/>
          <p:cNvCxnSpPr>
            <a:stCxn id="29" idx="1"/>
            <a:endCxn id="30" idx="2"/>
          </p:cNvCxnSpPr>
          <p:nvPr/>
        </p:nvCxnSpPr>
        <p:spPr bwMode="auto">
          <a:xfrm rot="10800000">
            <a:off x="1446411" y="3981146"/>
            <a:ext cx="2803326" cy="1352854"/>
          </a:xfrm>
          <a:prstGeom prst="bentConnector2">
            <a:avLst/>
          </a:prstGeom>
          <a:noFill/>
          <a:ln w="19050">
            <a:solidFill>
              <a:schemeClr val="accent6"/>
            </a:solidFill>
            <a:miter lim="800000"/>
            <a:headEnd/>
            <a:tailEnd type="triangle"/>
          </a:ln>
        </p:spPr>
      </p:cxnSp>
      <p:sp>
        <p:nvSpPr>
          <p:cNvPr id="33" name="Rectangle 32"/>
          <p:cNvSpPr/>
          <p:nvPr/>
        </p:nvSpPr>
        <p:spPr bwMode="auto">
          <a:xfrm>
            <a:off x="296487" y="3491712"/>
            <a:ext cx="2599113" cy="296519"/>
          </a:xfrm>
          <a:prstGeom prst="rect">
            <a:avLst/>
          </a:prstGeom>
          <a:noFill/>
          <a:ln w="19050">
            <a:solidFill>
              <a:schemeClr val="accent6"/>
            </a:solidFill>
            <a:miter lim="800000"/>
            <a:headEnd type="none" w="sm" len="sm"/>
            <a:tailEnd type="none" w="sm" len="sm"/>
          </a:ln>
        </p:spPr>
        <p:txBody>
          <a:bodyPr wrap="none" rtlCol="0" anchor="ctr"/>
          <a:lstStyle/>
          <a:p>
            <a:pPr algn="ctr"/>
            <a:endParaRPr lang="fr-FR"/>
          </a:p>
        </p:txBody>
      </p:sp>
      <p:sp>
        <p:nvSpPr>
          <p:cNvPr id="19" name="ZoneTexte 18"/>
          <p:cNvSpPr txBox="1"/>
          <p:nvPr/>
        </p:nvSpPr>
        <p:spPr>
          <a:xfrm>
            <a:off x="2590800" y="3158920"/>
            <a:ext cx="2590800" cy="369332"/>
          </a:xfrm>
          <a:prstGeom prst="rect">
            <a:avLst/>
          </a:prstGeom>
          <a:solidFill>
            <a:schemeClr val="bg1"/>
          </a:solidFill>
          <a:effectLst>
            <a:outerShdw blurRad="50800" dist="38100" dir="2700000" algn="tl" rotWithShape="0">
              <a:prstClr val="black">
                <a:alpha val="40000"/>
              </a:prstClr>
            </a:outerShdw>
          </a:effectLst>
        </p:spPr>
        <p:txBody>
          <a:bodyPr wrap="square" rtlCol="0">
            <a:spAutoFit/>
          </a:bodyPr>
          <a:lstStyle>
            <a:defPPr>
              <a:defRPr lang="en-US"/>
            </a:defPPr>
          </a:lstStyle>
          <a:p>
            <a:r>
              <a:rPr lang="en-US" dirty="0"/>
              <a:t>Indicator bar overview</a:t>
            </a:r>
          </a:p>
        </p:txBody>
      </p:sp>
      <p:sp>
        <p:nvSpPr>
          <p:cNvPr id="21" name="Footer Placeholder 3">
            <a:extLst>
              <a:ext uri="{FF2B5EF4-FFF2-40B4-BE49-F238E27FC236}">
                <a16:creationId xmlns:a16="http://schemas.microsoft.com/office/drawing/2014/main" xmlns="" id="{113D5C6F-95A4-4126-B9F4-232074EC3F5D}"/>
              </a:ext>
            </a:extLst>
          </p:cNvPr>
          <p:cNvSpPr>
            <a:spLocks noGrp="1"/>
          </p:cNvSpPr>
          <p:nvPr>
            <p:ph type="ftr" sz="quarter" idx="11"/>
          </p:nvPr>
        </p:nvSpPr>
        <p:spPr>
          <a:xfrm>
            <a:off x="5638800" y="6416679"/>
            <a:ext cx="2895600" cy="365125"/>
          </a:xfrm>
        </p:spPr>
        <p:txBody>
          <a:bodyPr/>
          <a:lstStyle/>
          <a:p>
            <a:r>
              <a:rPr lang="en-US" dirty="0"/>
              <a:t>© 2018 </a:t>
            </a:r>
            <a:r>
              <a:rPr lang="en-US" dirty="0" err="1"/>
              <a:t>Planisware</a:t>
            </a:r>
            <a:endParaRPr lang="en-US" dirty="0"/>
          </a:p>
        </p:txBody>
      </p:sp>
      <p:sp>
        <p:nvSpPr>
          <p:cNvPr id="22" name="Slide Number Placeholder 4">
            <a:extLst>
              <a:ext uri="{FF2B5EF4-FFF2-40B4-BE49-F238E27FC236}">
                <a16:creationId xmlns:a16="http://schemas.microsoft.com/office/drawing/2014/main" xmlns="" id="{70EF8C93-AAC5-455A-AC74-82BA01592F51}"/>
              </a:ext>
            </a:extLst>
          </p:cNvPr>
          <p:cNvSpPr>
            <a:spLocks noGrp="1"/>
          </p:cNvSpPr>
          <p:nvPr>
            <p:ph type="sldNum" sz="quarter" idx="12"/>
          </p:nvPr>
        </p:nvSpPr>
        <p:spPr>
          <a:xfrm>
            <a:off x="8610600" y="6416679"/>
            <a:ext cx="457200" cy="365125"/>
          </a:xfrm>
        </p:spPr>
        <p:txBody>
          <a:bodyPr/>
          <a:lstStyle/>
          <a:p>
            <a:fld id="{AA6609B8-1C18-4083-9988-A5F5F3686A15}" type="slidenum">
              <a:rPr lang="en-US" smtClean="0"/>
              <a:pPr/>
              <a:t>94</a:t>
            </a:fld>
            <a:endParaRPr lang="en-US" dirty="0"/>
          </a:p>
        </p:txBody>
      </p:sp>
    </p:spTree>
    <p:extLst>
      <p:ext uri="{BB962C8B-B14F-4D97-AF65-F5344CB8AC3E}">
        <p14:creationId xmlns:p14="http://schemas.microsoft.com/office/powerpoint/2010/main" val="404655678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noProof="0" dirty="0"/>
              <a:t>Defining default bar </a:t>
            </a:r>
          </a:p>
        </p:txBody>
      </p:sp>
      <p:sp>
        <p:nvSpPr>
          <p:cNvPr id="3" name="Espace réservé du contenu 2"/>
          <p:cNvSpPr>
            <a:spLocks noGrp="1"/>
          </p:cNvSpPr>
          <p:nvPr>
            <p:ph idx="1"/>
          </p:nvPr>
        </p:nvSpPr>
        <p:spPr/>
        <p:txBody>
          <a:bodyPr/>
          <a:lstStyle/>
          <a:p>
            <a:r>
              <a:rPr lang="en-US" noProof="0" dirty="0"/>
              <a:t>To define default bar on the page </a:t>
            </a:r>
            <a:r>
              <a:rPr lang="en-US" noProof="0" dirty="0">
                <a:solidFill>
                  <a:schemeClr val="accent6">
                    <a:lumMod val="75000"/>
                  </a:schemeClr>
                </a:solidFill>
              </a:rPr>
              <a:t>Dashboard</a:t>
            </a:r>
            <a:r>
              <a:rPr lang="en-US" noProof="0" dirty="0"/>
              <a:t> of project management module:</a:t>
            </a:r>
          </a:p>
          <a:p>
            <a:pPr lvl="1"/>
            <a:r>
              <a:rPr lang="en-US" noProof="0" dirty="0"/>
              <a:t>Navigate to </a:t>
            </a:r>
            <a:r>
              <a:rPr lang="en-US" noProof="0" dirty="0">
                <a:solidFill>
                  <a:schemeClr val="accent6">
                    <a:lumMod val="75000"/>
                  </a:schemeClr>
                </a:solidFill>
              </a:rPr>
              <a:t>Administration module</a:t>
            </a:r>
          </a:p>
          <a:p>
            <a:pPr lvl="1"/>
            <a:r>
              <a:rPr lang="en-US" noProof="0" dirty="0"/>
              <a:t>Page </a:t>
            </a:r>
            <a:r>
              <a:rPr lang="en-US" noProof="0" dirty="0">
                <a:solidFill>
                  <a:schemeClr val="accent6">
                    <a:lumMod val="75000"/>
                  </a:schemeClr>
                </a:solidFill>
              </a:rPr>
              <a:t>Modules</a:t>
            </a:r>
          </a:p>
          <a:p>
            <a:pPr lvl="1"/>
            <a:r>
              <a:rPr lang="en-US" noProof="0" dirty="0"/>
              <a:t>Click thumbnail of Project management module</a:t>
            </a:r>
          </a:p>
          <a:p>
            <a:pPr lvl="1"/>
            <a:r>
              <a:rPr lang="en-US" noProof="0" dirty="0"/>
              <a:t>Click on button </a:t>
            </a:r>
            <a:r>
              <a:rPr lang="en-US" noProof="0" dirty="0">
                <a:solidFill>
                  <a:schemeClr val="accent6">
                    <a:lumMod val="75000"/>
                  </a:schemeClr>
                </a:solidFill>
              </a:rPr>
              <a:t>Content</a:t>
            </a:r>
          </a:p>
          <a:p>
            <a:pPr lvl="1"/>
            <a:r>
              <a:rPr lang="en-US" noProof="0" dirty="0"/>
              <a:t>Open the thumbnail of the page </a:t>
            </a:r>
            <a:r>
              <a:rPr lang="en-US" noProof="0" dirty="0">
                <a:solidFill>
                  <a:schemeClr val="accent6">
                    <a:lumMod val="75000"/>
                  </a:schemeClr>
                </a:solidFill>
              </a:rPr>
              <a:t>Dashboard Summary</a:t>
            </a:r>
          </a:p>
          <a:p>
            <a:pPr lvl="1"/>
            <a:r>
              <a:rPr lang="en-US" noProof="0" dirty="0"/>
              <a:t>Set a default indicator bar</a:t>
            </a:r>
          </a:p>
        </p:txBody>
      </p:sp>
      <p:sp>
        <p:nvSpPr>
          <p:cNvPr id="5" name="Footer Placeholder 3">
            <a:extLst>
              <a:ext uri="{FF2B5EF4-FFF2-40B4-BE49-F238E27FC236}">
                <a16:creationId xmlns:a16="http://schemas.microsoft.com/office/drawing/2014/main" xmlns="" id="{B2320CF5-47ED-42CC-B70A-E716874C4ACF}"/>
              </a:ext>
            </a:extLst>
          </p:cNvPr>
          <p:cNvSpPr>
            <a:spLocks noGrp="1"/>
          </p:cNvSpPr>
          <p:nvPr>
            <p:ph type="ftr" sz="quarter" idx="11"/>
          </p:nvPr>
        </p:nvSpPr>
        <p:spPr>
          <a:xfrm>
            <a:off x="5638800" y="6416679"/>
            <a:ext cx="2895600" cy="365125"/>
          </a:xfrm>
        </p:spPr>
        <p:txBody>
          <a:bodyPr/>
          <a:lstStyle/>
          <a:p>
            <a:r>
              <a:rPr lang="en-US" dirty="0"/>
              <a:t>© 2018 </a:t>
            </a:r>
            <a:r>
              <a:rPr lang="en-US" dirty="0" err="1"/>
              <a:t>Planisware</a:t>
            </a:r>
            <a:endParaRPr lang="en-US" dirty="0"/>
          </a:p>
        </p:txBody>
      </p:sp>
      <p:sp>
        <p:nvSpPr>
          <p:cNvPr id="6" name="Slide Number Placeholder 4">
            <a:extLst>
              <a:ext uri="{FF2B5EF4-FFF2-40B4-BE49-F238E27FC236}">
                <a16:creationId xmlns:a16="http://schemas.microsoft.com/office/drawing/2014/main" xmlns="" id="{9B90A58F-E34F-4130-ABA2-409F8AC13212}"/>
              </a:ext>
            </a:extLst>
          </p:cNvPr>
          <p:cNvSpPr>
            <a:spLocks noGrp="1"/>
          </p:cNvSpPr>
          <p:nvPr>
            <p:ph type="sldNum" sz="quarter" idx="12"/>
          </p:nvPr>
        </p:nvSpPr>
        <p:spPr>
          <a:xfrm>
            <a:off x="8610600" y="6416679"/>
            <a:ext cx="457200" cy="365125"/>
          </a:xfrm>
        </p:spPr>
        <p:txBody>
          <a:bodyPr/>
          <a:lstStyle/>
          <a:p>
            <a:fld id="{AA6609B8-1C18-4083-9988-A5F5F3686A15}" type="slidenum">
              <a:rPr lang="en-US" smtClean="0"/>
              <a:pPr/>
              <a:t>95</a:t>
            </a:fld>
            <a:endParaRPr lang="en-US" dirty="0"/>
          </a:p>
        </p:txBody>
      </p:sp>
    </p:spTree>
    <p:extLst>
      <p:ext uri="{BB962C8B-B14F-4D97-AF65-F5344CB8AC3E}">
        <p14:creationId xmlns:p14="http://schemas.microsoft.com/office/powerpoint/2010/main" val="407547384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noProof="0" dirty="0"/>
              <a:t>Deactivating indicator bar</a:t>
            </a:r>
          </a:p>
        </p:txBody>
      </p:sp>
      <p:sp>
        <p:nvSpPr>
          <p:cNvPr id="3" name="Espace réservé du contenu 2"/>
          <p:cNvSpPr>
            <a:spLocks noGrp="1"/>
          </p:cNvSpPr>
          <p:nvPr>
            <p:ph idx="1"/>
          </p:nvPr>
        </p:nvSpPr>
        <p:spPr/>
        <p:txBody>
          <a:bodyPr/>
          <a:lstStyle/>
          <a:p>
            <a:r>
              <a:rPr lang="en-US" noProof="0" dirty="0"/>
              <a:t>Indicator bars delivered by Planisware can be hidden to the final user :</a:t>
            </a:r>
          </a:p>
          <a:p>
            <a:pPr lvl="1"/>
            <a:r>
              <a:rPr lang="en-US" noProof="0" dirty="0"/>
              <a:t>Navigate to Administration &gt; Data. Select object type Indicator bar.</a:t>
            </a:r>
          </a:p>
          <a:p>
            <a:pPr lvl="1"/>
            <a:r>
              <a:rPr lang="en-US" noProof="0" dirty="0"/>
              <a:t>Unselect </a:t>
            </a:r>
            <a:r>
              <a:rPr lang="en-US" b="1" noProof="0" dirty="0"/>
              <a:t>Is active ? </a:t>
            </a:r>
            <a:r>
              <a:rPr lang="en-US" noProof="0" dirty="0"/>
              <a:t>attribute on the indicator bar to be hidden</a:t>
            </a:r>
          </a:p>
        </p:txBody>
      </p:sp>
      <p:pic>
        <p:nvPicPr>
          <p:cNvPr id="5" name="Image 4"/>
          <p:cNvPicPr>
            <a:picLocks noChangeAspect="1"/>
          </p:cNvPicPr>
          <p:nvPr/>
        </p:nvPicPr>
        <p:blipFill>
          <a:blip r:embed="rId2"/>
          <a:stretch>
            <a:fillRect/>
          </a:stretch>
        </p:blipFill>
        <p:spPr>
          <a:xfrm>
            <a:off x="1326891" y="3017993"/>
            <a:ext cx="6210300" cy="2418968"/>
          </a:xfrm>
          <a:prstGeom prst="rect">
            <a:avLst/>
          </a:prstGeom>
        </p:spPr>
      </p:pic>
      <p:sp>
        <p:nvSpPr>
          <p:cNvPr id="6" name="Rectangle 5"/>
          <p:cNvSpPr/>
          <p:nvPr/>
        </p:nvSpPr>
        <p:spPr bwMode="auto">
          <a:xfrm>
            <a:off x="6718041" y="4430486"/>
            <a:ext cx="152400" cy="152400"/>
          </a:xfrm>
          <a:prstGeom prst="rect">
            <a:avLst/>
          </a:prstGeom>
          <a:noFill/>
          <a:ln w="19050">
            <a:solidFill>
              <a:schemeClr val="accent6"/>
            </a:solidFill>
            <a:miter lim="800000"/>
            <a:headEnd type="none" w="sm" len="sm"/>
            <a:tailEnd type="none" w="sm" len="sm"/>
          </a:ln>
        </p:spPr>
        <p:txBody>
          <a:bodyPr wrap="none" rtlCol="0" anchor="ctr"/>
          <a:lstStyle/>
          <a:p>
            <a:pPr algn="ctr"/>
            <a:endParaRPr lang="fr-FR"/>
          </a:p>
        </p:txBody>
      </p:sp>
      <p:sp>
        <p:nvSpPr>
          <p:cNvPr id="7" name="Footer Placeholder 3">
            <a:extLst>
              <a:ext uri="{FF2B5EF4-FFF2-40B4-BE49-F238E27FC236}">
                <a16:creationId xmlns:a16="http://schemas.microsoft.com/office/drawing/2014/main" xmlns="" id="{32AF1B85-2BF5-4A0A-AACB-86FCFD62E2CC}"/>
              </a:ext>
            </a:extLst>
          </p:cNvPr>
          <p:cNvSpPr>
            <a:spLocks noGrp="1"/>
          </p:cNvSpPr>
          <p:nvPr>
            <p:ph type="ftr" sz="quarter" idx="11"/>
          </p:nvPr>
        </p:nvSpPr>
        <p:spPr>
          <a:xfrm>
            <a:off x="5638800" y="6416679"/>
            <a:ext cx="2895600" cy="365125"/>
          </a:xfrm>
        </p:spPr>
        <p:txBody>
          <a:bodyPr/>
          <a:lstStyle/>
          <a:p>
            <a:r>
              <a:rPr lang="en-US" dirty="0"/>
              <a:t>© 2018 </a:t>
            </a:r>
            <a:r>
              <a:rPr lang="en-US" dirty="0" err="1"/>
              <a:t>Planisware</a:t>
            </a:r>
            <a:endParaRPr lang="en-US" dirty="0"/>
          </a:p>
        </p:txBody>
      </p:sp>
      <p:sp>
        <p:nvSpPr>
          <p:cNvPr id="8" name="Slide Number Placeholder 4">
            <a:extLst>
              <a:ext uri="{FF2B5EF4-FFF2-40B4-BE49-F238E27FC236}">
                <a16:creationId xmlns:a16="http://schemas.microsoft.com/office/drawing/2014/main" xmlns="" id="{A680ED79-E459-4F3B-83C7-A81B79F6EBE0}"/>
              </a:ext>
            </a:extLst>
          </p:cNvPr>
          <p:cNvSpPr>
            <a:spLocks noGrp="1"/>
          </p:cNvSpPr>
          <p:nvPr>
            <p:ph type="sldNum" sz="quarter" idx="12"/>
          </p:nvPr>
        </p:nvSpPr>
        <p:spPr>
          <a:xfrm>
            <a:off x="8610600" y="6416679"/>
            <a:ext cx="457200" cy="365125"/>
          </a:xfrm>
        </p:spPr>
        <p:txBody>
          <a:bodyPr/>
          <a:lstStyle/>
          <a:p>
            <a:fld id="{AA6609B8-1C18-4083-9988-A5F5F3686A15}" type="slidenum">
              <a:rPr lang="en-US" smtClean="0"/>
              <a:pPr/>
              <a:t>96</a:t>
            </a:fld>
            <a:endParaRPr lang="en-US" dirty="0"/>
          </a:p>
        </p:txBody>
      </p:sp>
    </p:spTree>
    <p:extLst>
      <p:ext uri="{BB962C8B-B14F-4D97-AF65-F5344CB8AC3E}">
        <p14:creationId xmlns:p14="http://schemas.microsoft.com/office/powerpoint/2010/main" val="253163878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noProof="0" dirty="0"/>
              <a:t>Deactivating indicator bar (2/2)</a:t>
            </a:r>
          </a:p>
        </p:txBody>
      </p:sp>
      <p:pic>
        <p:nvPicPr>
          <p:cNvPr id="5" name="Espace réservé du contenu 4"/>
          <p:cNvPicPr>
            <a:picLocks noGrp="1" noChangeAspect="1"/>
          </p:cNvPicPr>
          <p:nvPr>
            <p:ph idx="1"/>
          </p:nvPr>
        </p:nvPicPr>
        <p:blipFill rotWithShape="1">
          <a:blip r:embed="rId2"/>
          <a:srcRect t="853"/>
          <a:stretch/>
        </p:blipFill>
        <p:spPr>
          <a:xfrm>
            <a:off x="314325" y="1400783"/>
            <a:ext cx="8515350" cy="3390292"/>
          </a:xfrm>
          <a:prstGeom prst="rect">
            <a:avLst/>
          </a:prstGeom>
        </p:spPr>
      </p:pic>
      <p:sp>
        <p:nvSpPr>
          <p:cNvPr id="7" name="ZoneTexte 6"/>
          <p:cNvSpPr txBox="1"/>
          <p:nvPr/>
        </p:nvSpPr>
        <p:spPr>
          <a:xfrm>
            <a:off x="4800600" y="4957543"/>
            <a:ext cx="4267200" cy="646331"/>
          </a:xfrm>
          <a:prstGeom prst="rect">
            <a:avLst/>
          </a:prstGeom>
          <a:noFill/>
        </p:spPr>
        <p:txBody>
          <a:bodyPr wrap="square" rtlCol="0">
            <a:spAutoFit/>
          </a:bodyPr>
          <a:lstStyle/>
          <a:p>
            <a:r>
              <a:rPr lang="en-US" dirty="0"/>
              <a:t>The deactivated indicator bars can no longer be selected in the dashboards</a:t>
            </a:r>
          </a:p>
        </p:txBody>
      </p:sp>
      <p:sp>
        <p:nvSpPr>
          <p:cNvPr id="3" name="Rectangle 2"/>
          <p:cNvSpPr/>
          <p:nvPr/>
        </p:nvSpPr>
        <p:spPr bwMode="auto">
          <a:xfrm>
            <a:off x="7010400" y="2514600"/>
            <a:ext cx="1819275" cy="1676400"/>
          </a:xfrm>
          <a:prstGeom prst="rect">
            <a:avLst/>
          </a:prstGeom>
          <a:noFill/>
          <a:ln w="19050">
            <a:solidFill>
              <a:schemeClr val="accent6"/>
            </a:solidFill>
            <a:miter lim="800000"/>
            <a:headEnd type="none" w="sm" len="sm"/>
            <a:tailEnd type="none" w="sm" len="sm"/>
          </a:ln>
        </p:spPr>
        <p:txBody>
          <a:bodyPr wrap="none" rtlCol="0" anchor="ctr"/>
          <a:lstStyle/>
          <a:p>
            <a:pPr algn="ctr"/>
            <a:endParaRPr lang="fr-FR"/>
          </a:p>
        </p:txBody>
      </p:sp>
      <p:sp>
        <p:nvSpPr>
          <p:cNvPr id="8" name="Rectangle 7"/>
          <p:cNvSpPr/>
          <p:nvPr/>
        </p:nvSpPr>
        <p:spPr bwMode="auto">
          <a:xfrm>
            <a:off x="4800600" y="4876800"/>
            <a:ext cx="4029075" cy="727074"/>
          </a:xfrm>
          <a:prstGeom prst="rect">
            <a:avLst/>
          </a:prstGeom>
          <a:noFill/>
          <a:ln w="19050">
            <a:solidFill>
              <a:schemeClr val="accent6"/>
            </a:solidFill>
            <a:miter lim="800000"/>
            <a:headEnd type="none" w="sm" len="sm"/>
            <a:tailEnd type="none" w="sm" len="sm"/>
          </a:ln>
        </p:spPr>
        <p:txBody>
          <a:bodyPr wrap="none" rtlCol="0" anchor="ctr"/>
          <a:lstStyle/>
          <a:p>
            <a:pPr algn="ctr"/>
            <a:endParaRPr lang="fr-FR"/>
          </a:p>
        </p:txBody>
      </p:sp>
      <p:cxnSp>
        <p:nvCxnSpPr>
          <p:cNvPr id="10" name="Connecteur en angle 9"/>
          <p:cNvCxnSpPr>
            <a:stCxn id="8" idx="0"/>
            <a:endCxn id="3" idx="1"/>
          </p:cNvCxnSpPr>
          <p:nvPr/>
        </p:nvCxnSpPr>
        <p:spPr bwMode="auto">
          <a:xfrm rot="5400000" flipH="1" flipV="1">
            <a:off x="6150769" y="4017169"/>
            <a:ext cx="1524000" cy="195262"/>
          </a:xfrm>
          <a:prstGeom prst="bentConnector2">
            <a:avLst/>
          </a:prstGeom>
          <a:noFill/>
          <a:ln w="19050">
            <a:solidFill>
              <a:schemeClr val="accent6"/>
            </a:solidFill>
            <a:miter lim="800000"/>
            <a:headEnd/>
            <a:tailEnd type="triangle"/>
          </a:ln>
        </p:spPr>
      </p:cxnSp>
      <p:sp>
        <p:nvSpPr>
          <p:cNvPr id="9" name="Footer Placeholder 3">
            <a:extLst>
              <a:ext uri="{FF2B5EF4-FFF2-40B4-BE49-F238E27FC236}">
                <a16:creationId xmlns:a16="http://schemas.microsoft.com/office/drawing/2014/main" xmlns="" id="{9FC2AA55-2890-40A2-BA52-03C676ACC519}"/>
              </a:ext>
            </a:extLst>
          </p:cNvPr>
          <p:cNvSpPr>
            <a:spLocks noGrp="1"/>
          </p:cNvSpPr>
          <p:nvPr>
            <p:ph type="ftr" sz="quarter" idx="11"/>
          </p:nvPr>
        </p:nvSpPr>
        <p:spPr>
          <a:xfrm>
            <a:off x="5638800" y="6416679"/>
            <a:ext cx="2895600" cy="365125"/>
          </a:xfrm>
        </p:spPr>
        <p:txBody>
          <a:bodyPr/>
          <a:lstStyle/>
          <a:p>
            <a:r>
              <a:rPr lang="en-US" dirty="0"/>
              <a:t>© 2018 </a:t>
            </a:r>
            <a:r>
              <a:rPr lang="en-US" dirty="0" err="1"/>
              <a:t>Planisware</a:t>
            </a:r>
            <a:endParaRPr lang="en-US" dirty="0"/>
          </a:p>
        </p:txBody>
      </p:sp>
      <p:sp>
        <p:nvSpPr>
          <p:cNvPr id="11" name="Slide Number Placeholder 4">
            <a:extLst>
              <a:ext uri="{FF2B5EF4-FFF2-40B4-BE49-F238E27FC236}">
                <a16:creationId xmlns:a16="http://schemas.microsoft.com/office/drawing/2014/main" xmlns="" id="{88D6EBDE-C09E-4398-BE16-F52D7A326A11}"/>
              </a:ext>
            </a:extLst>
          </p:cNvPr>
          <p:cNvSpPr>
            <a:spLocks noGrp="1"/>
          </p:cNvSpPr>
          <p:nvPr>
            <p:ph type="sldNum" sz="quarter" idx="12"/>
          </p:nvPr>
        </p:nvSpPr>
        <p:spPr>
          <a:xfrm>
            <a:off x="8610600" y="6416679"/>
            <a:ext cx="457200" cy="365125"/>
          </a:xfrm>
        </p:spPr>
        <p:txBody>
          <a:bodyPr/>
          <a:lstStyle/>
          <a:p>
            <a:fld id="{AA6609B8-1C18-4083-9988-A5F5F3686A15}" type="slidenum">
              <a:rPr lang="en-US" smtClean="0"/>
              <a:pPr/>
              <a:t>97</a:t>
            </a:fld>
            <a:endParaRPr lang="en-US" dirty="0"/>
          </a:p>
        </p:txBody>
      </p:sp>
    </p:spTree>
    <p:extLst>
      <p:ext uri="{BB962C8B-B14F-4D97-AF65-F5344CB8AC3E}">
        <p14:creationId xmlns:p14="http://schemas.microsoft.com/office/powerpoint/2010/main" val="391649036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30960"/>
            <a:ext cx="8839200" cy="914400"/>
          </a:xfrm>
        </p:spPr>
        <p:txBody>
          <a:bodyPr>
            <a:normAutofit/>
          </a:bodyPr>
          <a:lstStyle/>
          <a:p>
            <a:r>
              <a:rPr lang="en-US" noProof="0" dirty="0"/>
              <a:t>Attribute chooser style - Scenario</a:t>
            </a:r>
          </a:p>
        </p:txBody>
      </p:sp>
      <p:sp>
        <p:nvSpPr>
          <p:cNvPr id="3" name="Rectangle: Rounded Corners 2"/>
          <p:cNvSpPr/>
          <p:nvPr/>
        </p:nvSpPr>
        <p:spPr>
          <a:xfrm>
            <a:off x="1227287" y="1411120"/>
            <a:ext cx="7758093" cy="1199789"/>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solidFill>
              </a:rPr>
              <a:t>Users who perform basic actions in the project module are complaining that the number of options they see is overwhelming. Can we find a way to restrict what attributes they see?</a:t>
            </a:r>
          </a:p>
        </p:txBody>
      </p:sp>
      <p:sp>
        <p:nvSpPr>
          <p:cNvPr id="6" name="TextBox 5"/>
          <p:cNvSpPr txBox="1"/>
          <p:nvPr/>
        </p:nvSpPr>
        <p:spPr>
          <a:xfrm>
            <a:off x="0" y="887900"/>
            <a:ext cx="3058160" cy="523220"/>
          </a:xfrm>
          <a:prstGeom prst="rect">
            <a:avLst/>
          </a:prstGeom>
          <a:noFill/>
        </p:spPr>
        <p:txBody>
          <a:bodyPr wrap="square" rtlCol="0">
            <a:spAutoFit/>
          </a:bodyPr>
          <a:lstStyle/>
          <a:p>
            <a:r>
              <a:rPr lang="en-US" sz="2800" b="1" dirty="0">
                <a:solidFill>
                  <a:schemeClr val="tx2"/>
                </a:solidFill>
              </a:rPr>
              <a:t>Scenario</a:t>
            </a:r>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190" y="1452183"/>
            <a:ext cx="1086908" cy="1086908"/>
          </a:xfrm>
          <a:prstGeom prst="rect">
            <a:avLst/>
          </a:prstGeom>
        </p:spPr>
      </p:pic>
      <p:sp>
        <p:nvSpPr>
          <p:cNvPr id="8" name="Footer Placeholder 3">
            <a:extLst>
              <a:ext uri="{FF2B5EF4-FFF2-40B4-BE49-F238E27FC236}">
                <a16:creationId xmlns:a16="http://schemas.microsoft.com/office/drawing/2014/main" xmlns="" id="{BEE0CCCE-C364-422F-BB90-657D0A76078F}"/>
              </a:ext>
            </a:extLst>
          </p:cNvPr>
          <p:cNvSpPr>
            <a:spLocks noGrp="1"/>
          </p:cNvSpPr>
          <p:nvPr>
            <p:ph type="ftr" sz="quarter" idx="11"/>
          </p:nvPr>
        </p:nvSpPr>
        <p:spPr>
          <a:xfrm>
            <a:off x="5638800" y="6416679"/>
            <a:ext cx="2895600" cy="365125"/>
          </a:xfrm>
        </p:spPr>
        <p:txBody>
          <a:bodyPr/>
          <a:lstStyle/>
          <a:p>
            <a:r>
              <a:rPr lang="en-US" dirty="0"/>
              <a:t>© 2018 </a:t>
            </a:r>
            <a:r>
              <a:rPr lang="en-US" dirty="0" err="1"/>
              <a:t>Planisware</a:t>
            </a:r>
            <a:endParaRPr lang="en-US" dirty="0"/>
          </a:p>
        </p:txBody>
      </p:sp>
      <p:sp>
        <p:nvSpPr>
          <p:cNvPr id="10" name="Slide Number Placeholder 4">
            <a:extLst>
              <a:ext uri="{FF2B5EF4-FFF2-40B4-BE49-F238E27FC236}">
                <a16:creationId xmlns:a16="http://schemas.microsoft.com/office/drawing/2014/main" xmlns="" id="{B864045C-6306-4FEB-A19D-C5C007B6B5DF}"/>
              </a:ext>
            </a:extLst>
          </p:cNvPr>
          <p:cNvSpPr>
            <a:spLocks noGrp="1"/>
          </p:cNvSpPr>
          <p:nvPr>
            <p:ph type="sldNum" sz="quarter" idx="12"/>
          </p:nvPr>
        </p:nvSpPr>
        <p:spPr>
          <a:xfrm>
            <a:off x="8610600" y="6416679"/>
            <a:ext cx="457200" cy="365125"/>
          </a:xfrm>
        </p:spPr>
        <p:txBody>
          <a:bodyPr/>
          <a:lstStyle/>
          <a:p>
            <a:fld id="{AA6609B8-1C18-4083-9988-A5F5F3686A15}" type="slidenum">
              <a:rPr lang="en-US" smtClean="0"/>
              <a:pPr/>
              <a:t>98</a:t>
            </a:fld>
            <a:endParaRPr lang="en-US" dirty="0"/>
          </a:p>
        </p:txBody>
      </p:sp>
    </p:spTree>
    <p:extLst>
      <p:ext uri="{BB962C8B-B14F-4D97-AF65-F5344CB8AC3E}">
        <p14:creationId xmlns:p14="http://schemas.microsoft.com/office/powerpoint/2010/main" val="254126667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30960"/>
            <a:ext cx="8839200" cy="914400"/>
          </a:xfrm>
        </p:spPr>
        <p:txBody>
          <a:bodyPr>
            <a:normAutofit/>
          </a:bodyPr>
          <a:lstStyle/>
          <a:p>
            <a:r>
              <a:rPr lang="en-US" noProof="0" dirty="0"/>
              <a:t>Attribute chooser style - Scenario</a:t>
            </a:r>
          </a:p>
        </p:txBody>
      </p:sp>
      <p:sp>
        <p:nvSpPr>
          <p:cNvPr id="3" name="Rectangle: Rounded Corners 2"/>
          <p:cNvSpPr/>
          <p:nvPr/>
        </p:nvSpPr>
        <p:spPr>
          <a:xfrm>
            <a:off x="1227287" y="1411120"/>
            <a:ext cx="7758093" cy="1199789"/>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solidFill>
              </a:rPr>
              <a:t>Users who perform basic actions in the project module are complaining that the number of options they see is overwhelming. Can we find a way to restrict what attributes they see?</a:t>
            </a:r>
          </a:p>
        </p:txBody>
      </p:sp>
      <p:sp>
        <p:nvSpPr>
          <p:cNvPr id="6" name="TextBox 5"/>
          <p:cNvSpPr txBox="1"/>
          <p:nvPr/>
        </p:nvSpPr>
        <p:spPr>
          <a:xfrm>
            <a:off x="0" y="887900"/>
            <a:ext cx="3058160" cy="523220"/>
          </a:xfrm>
          <a:prstGeom prst="rect">
            <a:avLst/>
          </a:prstGeom>
          <a:noFill/>
        </p:spPr>
        <p:txBody>
          <a:bodyPr wrap="square" rtlCol="0">
            <a:spAutoFit/>
          </a:bodyPr>
          <a:lstStyle/>
          <a:p>
            <a:r>
              <a:rPr lang="en-US" sz="2800" b="1" dirty="0">
                <a:solidFill>
                  <a:schemeClr val="tx2"/>
                </a:solidFill>
              </a:rPr>
              <a:t>Scenario</a:t>
            </a:r>
          </a:p>
        </p:txBody>
      </p:sp>
      <p:sp>
        <p:nvSpPr>
          <p:cNvPr id="7" name="TextBox 6"/>
          <p:cNvSpPr txBox="1"/>
          <p:nvPr/>
        </p:nvSpPr>
        <p:spPr>
          <a:xfrm>
            <a:off x="0" y="2610909"/>
            <a:ext cx="3058160" cy="523220"/>
          </a:xfrm>
          <a:prstGeom prst="rect">
            <a:avLst/>
          </a:prstGeom>
          <a:noFill/>
        </p:spPr>
        <p:txBody>
          <a:bodyPr wrap="square" rtlCol="0">
            <a:spAutoFit/>
          </a:bodyPr>
          <a:lstStyle/>
          <a:p>
            <a:r>
              <a:rPr lang="en-US" sz="2800" b="1" dirty="0">
                <a:solidFill>
                  <a:schemeClr val="accent4"/>
                </a:solidFill>
              </a:rPr>
              <a:t>Analysis</a:t>
            </a:r>
          </a:p>
        </p:txBody>
      </p:sp>
      <p:sp>
        <p:nvSpPr>
          <p:cNvPr id="8" name="Rectangle: Rounded Corners 12"/>
          <p:cNvSpPr/>
          <p:nvPr/>
        </p:nvSpPr>
        <p:spPr>
          <a:xfrm>
            <a:off x="91440" y="3205947"/>
            <a:ext cx="8976360" cy="3210732"/>
          </a:xfrm>
          <a:prstGeom prst="roundRect">
            <a:avLst/>
          </a:prstGeom>
        </p:spPr>
        <p:style>
          <a:lnRef idx="2">
            <a:schemeClr val="accent4"/>
          </a:lnRef>
          <a:fillRef idx="1">
            <a:schemeClr val="lt1"/>
          </a:fillRef>
          <a:effectRef idx="0">
            <a:schemeClr val="accent4"/>
          </a:effectRef>
          <a:fontRef idx="minor">
            <a:schemeClr val="dk1"/>
          </a:fontRef>
        </p:style>
        <p:txBody>
          <a:bodyPr rtlCol="0" anchor="ctr"/>
          <a:lstStyle/>
          <a:p>
            <a:r>
              <a:rPr lang="en-GB" dirty="0"/>
              <a:t>By default, the list of attributes to insert on a class can be overwhelming. For example, users may want to simply know when a project was created and items related to their job function. To limit this list to only the relevant attributes, you can define a style in the </a:t>
            </a:r>
            <a:r>
              <a:rPr lang="en-GB" b="1" dirty="0">
                <a:solidFill>
                  <a:schemeClr val="accent6">
                    <a:lumMod val="60000"/>
                    <a:lumOff val="40000"/>
                  </a:schemeClr>
                </a:solidFill>
              </a:rPr>
              <a:t>attribute chooser. </a:t>
            </a:r>
            <a:endParaRPr lang="fr-FR" b="1" dirty="0">
              <a:solidFill>
                <a:schemeClr val="accent6">
                  <a:lumMod val="60000"/>
                  <a:lumOff val="40000"/>
                </a:schemeClr>
              </a:solidFill>
            </a:endParaRPr>
          </a:p>
          <a:p>
            <a:endParaRPr lang="en-GB" dirty="0">
              <a:solidFill>
                <a:schemeClr val="accent4"/>
              </a:solidFill>
            </a:endParaRPr>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190" y="1452183"/>
            <a:ext cx="1086908" cy="1086908"/>
          </a:xfrm>
          <a:prstGeom prst="rect">
            <a:avLst/>
          </a:prstGeom>
        </p:spPr>
      </p:pic>
      <p:sp>
        <p:nvSpPr>
          <p:cNvPr id="10" name="Footer Placeholder 3">
            <a:extLst>
              <a:ext uri="{FF2B5EF4-FFF2-40B4-BE49-F238E27FC236}">
                <a16:creationId xmlns:a16="http://schemas.microsoft.com/office/drawing/2014/main" xmlns="" id="{C22254DE-DBB8-4506-955A-B515D9A0B68A}"/>
              </a:ext>
            </a:extLst>
          </p:cNvPr>
          <p:cNvSpPr>
            <a:spLocks noGrp="1"/>
          </p:cNvSpPr>
          <p:nvPr>
            <p:ph type="ftr" sz="quarter" idx="11"/>
          </p:nvPr>
        </p:nvSpPr>
        <p:spPr>
          <a:xfrm>
            <a:off x="5638800" y="6416679"/>
            <a:ext cx="2895600" cy="365125"/>
          </a:xfrm>
        </p:spPr>
        <p:txBody>
          <a:bodyPr/>
          <a:lstStyle/>
          <a:p>
            <a:r>
              <a:rPr lang="en-US" dirty="0"/>
              <a:t>© 2018 </a:t>
            </a:r>
            <a:r>
              <a:rPr lang="en-US" dirty="0" err="1"/>
              <a:t>Planisware</a:t>
            </a:r>
            <a:endParaRPr lang="en-US" dirty="0"/>
          </a:p>
        </p:txBody>
      </p:sp>
      <p:sp>
        <p:nvSpPr>
          <p:cNvPr id="11" name="Slide Number Placeholder 4">
            <a:extLst>
              <a:ext uri="{FF2B5EF4-FFF2-40B4-BE49-F238E27FC236}">
                <a16:creationId xmlns:a16="http://schemas.microsoft.com/office/drawing/2014/main" xmlns="" id="{97433360-CB6D-4B17-ADD9-D1A2B3B2A0C4}"/>
              </a:ext>
            </a:extLst>
          </p:cNvPr>
          <p:cNvSpPr>
            <a:spLocks noGrp="1"/>
          </p:cNvSpPr>
          <p:nvPr>
            <p:ph type="sldNum" sz="quarter" idx="12"/>
          </p:nvPr>
        </p:nvSpPr>
        <p:spPr>
          <a:xfrm>
            <a:off x="8610600" y="6416679"/>
            <a:ext cx="457200" cy="365125"/>
          </a:xfrm>
        </p:spPr>
        <p:txBody>
          <a:bodyPr/>
          <a:lstStyle/>
          <a:p>
            <a:fld id="{AA6609B8-1C18-4083-9988-A5F5F3686A15}" type="slidenum">
              <a:rPr lang="en-US" smtClean="0"/>
              <a:pPr/>
              <a:t>99</a:t>
            </a:fld>
            <a:endParaRPr lang="en-US" dirty="0"/>
          </a:p>
        </p:txBody>
      </p:sp>
    </p:spTree>
    <p:extLst>
      <p:ext uri="{BB962C8B-B14F-4D97-AF65-F5344CB8AC3E}">
        <p14:creationId xmlns:p14="http://schemas.microsoft.com/office/powerpoint/2010/main" val="3871938396"/>
      </p:ext>
    </p:extLst>
  </p:cSld>
  <p:clrMapOvr>
    <a:masterClrMapping/>
  </p:clrMapOvr>
</p:sld>
</file>

<file path=ppt/theme/theme1.xml><?xml version="1.0" encoding="utf-8"?>
<a:theme xmlns:a="http://schemas.openxmlformats.org/drawingml/2006/main" name="Thème PLW">
  <a:themeElements>
    <a:clrScheme name="Planisware">
      <a:dk1>
        <a:srgbClr val="3F3F3F"/>
      </a:dk1>
      <a:lt1>
        <a:sysClr val="window" lastClr="FFFFFF"/>
      </a:lt1>
      <a:dk2>
        <a:srgbClr val="663300"/>
      </a:dk2>
      <a:lt2>
        <a:srgbClr val="DDE1E8"/>
      </a:lt2>
      <a:accent1>
        <a:srgbClr val="8A344B"/>
      </a:accent1>
      <a:accent2>
        <a:srgbClr val="386E65"/>
      </a:accent2>
      <a:accent3>
        <a:srgbClr val="AA4B2E"/>
      </a:accent3>
      <a:accent4>
        <a:srgbClr val="30578D"/>
      </a:accent4>
      <a:accent5>
        <a:srgbClr val="76923C"/>
      </a:accent5>
      <a:accent6>
        <a:srgbClr val="C5007B"/>
      </a:accent6>
      <a:hlink>
        <a:srgbClr val="E36C09"/>
      </a:hlink>
      <a:folHlink>
        <a:srgbClr val="4BACC6"/>
      </a:folHlink>
    </a:clrScheme>
    <a:fontScheme name="XP Compatible">
      <a:majorFont>
        <a:latin typeface="Microsoft Sans Serif"/>
        <a:ea typeface=""/>
        <a:cs typeface=""/>
      </a:majorFont>
      <a:minorFont>
        <a:latin typeface="Microsoft Sans Serif"/>
        <a:ea typeface=""/>
        <a:cs typeface=""/>
      </a:minorFont>
    </a:fontScheme>
    <a:fmtScheme name="Origine">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Thème PLW" id="{BA6BCE3D-8435-4D39-99E7-C1F09EACF023}" vid="{7248011A-C669-45AD-AC21-E81995FE7AA3}"/>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DateCompleted xmlns="http://schemas.microsoft.com/sharepoint/v3"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DFF7F6AFD6B72C43A95D578C9B2CBC1F" ma:contentTypeVersion="5" ma:contentTypeDescription="Create a new document." ma:contentTypeScope="" ma:versionID="5fc92116a69c172fbc17aa9855695aa7">
  <xsd:schema xmlns:xsd="http://www.w3.org/2001/XMLSchema" xmlns:xs="http://www.w3.org/2001/XMLSchema" xmlns:p="http://schemas.microsoft.com/office/2006/metadata/properties" xmlns:ns1="http://schemas.microsoft.com/sharepoint/v3" xmlns:ns2="4c0be8e3-f2fa-4aaa-8d3b-eae9a67fd9ea" xmlns:ns3="bbe14dc6-a73b-46a9-97c9-774957f32b94" targetNamespace="http://schemas.microsoft.com/office/2006/metadata/properties" ma:root="true" ma:fieldsID="f259eb70e1d85d9acbc6f5f6ea865e81" ns1:_="" ns2:_="" ns3:_="">
    <xsd:import namespace="http://schemas.microsoft.com/sharepoint/v3"/>
    <xsd:import namespace="4c0be8e3-f2fa-4aaa-8d3b-eae9a67fd9ea"/>
    <xsd:import namespace="bbe14dc6-a73b-46a9-97c9-774957f32b94"/>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1:DateComplete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DateCompleted" ma:index="12" nillable="true" ma:displayName="Date Completed" ma:format="DateOnly" ma:internalName="DateCompleted">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4c0be8e3-f2fa-4aaa-8d3b-eae9a67fd9ea"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bbe14dc6-a73b-46a9-97c9-774957f32b94" elementFormDefault="qualified">
    <xsd:import namespace="http://schemas.microsoft.com/office/2006/documentManagement/types"/>
    <xsd:import namespace="http://schemas.microsoft.com/office/infopath/2007/PartnerControls"/>
    <xsd:element name="MediaServiceMetadata" ma:index="10" nillable="true" ma:displayName="MediaServiceMetadata" ma:description="" ma:hidden="true" ma:internalName="MediaServiceMetadata" ma:readOnly="true">
      <xsd:simpleType>
        <xsd:restriction base="dms:Note"/>
      </xsd:simpleType>
    </xsd:element>
    <xsd:element name="MediaServiceFastMetadata" ma:index="11" nillable="true" ma:displayName="MediaServiceFastMetadata" ma:description=""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AEC2993-7E7D-451A-ABF5-08C833B64655}">
  <ds:schemaRefs>
    <ds:schemaRef ds:uri="http://schemas.microsoft.com/sharepoint/v3/contenttype/forms"/>
  </ds:schemaRefs>
</ds:datastoreItem>
</file>

<file path=customXml/itemProps2.xml><?xml version="1.0" encoding="utf-8"?>
<ds:datastoreItem xmlns:ds="http://schemas.openxmlformats.org/officeDocument/2006/customXml" ds:itemID="{834E856C-A9F4-40F5-9C2C-3D6BC2DE1ACF}">
  <ds:schemaRefs>
    <ds:schemaRef ds:uri="http://purl.org/dc/dcmitype/"/>
    <ds:schemaRef ds:uri="http://schemas.microsoft.com/office/infopath/2007/PartnerControls"/>
    <ds:schemaRef ds:uri="http://purl.org/dc/elements/1.1/"/>
    <ds:schemaRef ds:uri="http://schemas.microsoft.com/office/2006/metadata/properties"/>
    <ds:schemaRef ds:uri="http://schemas.microsoft.com/sharepoint/v3"/>
    <ds:schemaRef ds:uri="http://schemas.microsoft.com/office/2006/documentManagement/types"/>
    <ds:schemaRef ds:uri="http://schemas.openxmlformats.org/package/2006/metadata/core-properties"/>
    <ds:schemaRef ds:uri="bbe14dc6-a73b-46a9-97c9-774957f32b94"/>
    <ds:schemaRef ds:uri="4c0be8e3-f2fa-4aaa-8d3b-eae9a67fd9ea"/>
    <ds:schemaRef ds:uri="http://www.w3.org/XML/1998/namespace"/>
    <ds:schemaRef ds:uri="http://purl.org/dc/terms/"/>
  </ds:schemaRefs>
</ds:datastoreItem>
</file>

<file path=customXml/itemProps3.xml><?xml version="1.0" encoding="utf-8"?>
<ds:datastoreItem xmlns:ds="http://schemas.openxmlformats.org/officeDocument/2006/customXml" ds:itemID="{886F27F8-D0E4-42F8-9236-04E1F7F46ED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4c0be8e3-f2fa-4aaa-8d3b-eae9a67fd9ea"/>
    <ds:schemaRef ds:uri="bbe14dc6-a73b-46a9-97c9-774957f32b9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0</TotalTime>
  <Words>12773</Words>
  <Application>Microsoft Office PowerPoint</Application>
  <PresentationFormat>On-screen Show (4:3)</PresentationFormat>
  <Paragraphs>2227</Paragraphs>
  <Slides>254</Slides>
  <Notes>74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254</vt:i4>
      </vt:variant>
    </vt:vector>
  </HeadingPairs>
  <TitlesOfParts>
    <vt:vector size="258" baseType="lpstr">
      <vt:lpstr>Arial</vt:lpstr>
      <vt:lpstr>Calibri</vt:lpstr>
      <vt:lpstr>Microsoft Sans Serif</vt:lpstr>
      <vt:lpstr>Thème PLW</vt:lpstr>
      <vt:lpstr>Level 1 Configuration – Own your data model</vt:lpstr>
      <vt:lpstr>About the presenter</vt:lpstr>
      <vt:lpstr>Introductions</vt:lpstr>
      <vt:lpstr>Introductions</vt:lpstr>
      <vt:lpstr>Introductions</vt:lpstr>
      <vt:lpstr>Introductions</vt:lpstr>
      <vt:lpstr>Agenda (9:00am – 10.30am)</vt:lpstr>
      <vt:lpstr>Introduction</vt:lpstr>
      <vt:lpstr>What is Level 1 configuration ?</vt:lpstr>
      <vt:lpstr>Exercise</vt:lpstr>
      <vt:lpstr>The configuration page</vt:lpstr>
      <vt:lpstr>About the configuration page</vt:lpstr>
      <vt:lpstr>About the configuration page</vt:lpstr>
      <vt:lpstr>Exercise</vt:lpstr>
      <vt:lpstr>Managing configuration tools</vt:lpstr>
      <vt:lpstr>(De)activating configuration tools</vt:lpstr>
      <vt:lpstr>Modifying configuration tools</vt:lpstr>
      <vt:lpstr>Deleting configuration tools</vt:lpstr>
      <vt:lpstr>Meet your PM Head</vt:lpstr>
      <vt:lpstr>Meet Pam, the Head of Project Management</vt:lpstr>
      <vt:lpstr>User Attributes - Scenario</vt:lpstr>
      <vt:lpstr>User Attributes - Scenario</vt:lpstr>
      <vt:lpstr>User Attributes - Scenario</vt:lpstr>
      <vt:lpstr>User Attribute Creation </vt:lpstr>
      <vt:lpstr>User Attribute Creation – Project Code </vt:lpstr>
      <vt:lpstr>Exercise</vt:lpstr>
      <vt:lpstr>User Attributes - Scenario</vt:lpstr>
      <vt:lpstr>Exercise</vt:lpstr>
      <vt:lpstr>User Attributes - Scenario</vt:lpstr>
      <vt:lpstr>Possible attribute values table</vt:lpstr>
      <vt:lpstr>Exercise</vt:lpstr>
      <vt:lpstr>User Attributes – Possible Values</vt:lpstr>
      <vt:lpstr>User Attributes - Relations</vt:lpstr>
      <vt:lpstr>User Attributes - Relations</vt:lpstr>
      <vt:lpstr>User Attributes - Relations</vt:lpstr>
      <vt:lpstr>User Attributes – Relations</vt:lpstr>
      <vt:lpstr>Exercise</vt:lpstr>
      <vt:lpstr>User Attributes – Named Formulas</vt:lpstr>
      <vt:lpstr>User Attributes – Named Formulas</vt:lpstr>
      <vt:lpstr>Data model extension: named formula</vt:lpstr>
      <vt:lpstr>Data model extension: named formula</vt:lpstr>
      <vt:lpstr>Data model extension: named formula</vt:lpstr>
      <vt:lpstr>Exercise</vt:lpstr>
      <vt:lpstr>Demo</vt:lpstr>
      <vt:lpstr>User Attributes - Hyperdoc</vt:lpstr>
      <vt:lpstr>User Attributes - Hyperdoc</vt:lpstr>
      <vt:lpstr>Data model markup - Hyperdoc</vt:lpstr>
      <vt:lpstr>Data model markup - Hyperdoc</vt:lpstr>
      <vt:lpstr>Hyperdoc</vt:lpstr>
      <vt:lpstr>Attribute Settings </vt:lpstr>
      <vt:lpstr>Attribute Settings </vt:lpstr>
      <vt:lpstr>Attribute Settings – Hiding in Intranet Server </vt:lpstr>
      <vt:lpstr>Attribute Settings </vt:lpstr>
      <vt:lpstr>Exercise</vt:lpstr>
      <vt:lpstr>Attribute Settings – Default Date Format</vt:lpstr>
      <vt:lpstr>Attribute Settings </vt:lpstr>
      <vt:lpstr>Attribute Settings – Default Date Format</vt:lpstr>
      <vt:lpstr>Exercise</vt:lpstr>
      <vt:lpstr>Attribute Settings </vt:lpstr>
      <vt:lpstr>Attribute Settings – Default Value on Project Creation Popup </vt:lpstr>
      <vt:lpstr>Exercise</vt:lpstr>
      <vt:lpstr>Meet Pam, the Head of Project Management</vt:lpstr>
      <vt:lpstr>Questions</vt:lpstr>
      <vt:lpstr>Level 1 Configuration - Usability</vt:lpstr>
      <vt:lpstr>Agenda (10:30am – 12:00pm)</vt:lpstr>
      <vt:lpstr>Meet your Usability Lead</vt:lpstr>
      <vt:lpstr>Meet Ajay, the Head of Usability</vt:lpstr>
      <vt:lpstr>Color management- Scenario</vt:lpstr>
      <vt:lpstr>Color management- Scenario</vt:lpstr>
      <vt:lpstr>Color Management</vt:lpstr>
      <vt:lpstr>Creating new colors rules</vt:lpstr>
      <vt:lpstr>Creating new colors rules</vt:lpstr>
      <vt:lpstr>View in Gantt</vt:lpstr>
      <vt:lpstr>View in Gantt</vt:lpstr>
      <vt:lpstr>Image management - Scenario</vt:lpstr>
      <vt:lpstr>Image management - Scenario</vt:lpstr>
      <vt:lpstr>Image bank</vt:lpstr>
      <vt:lpstr>Symbolic fields</vt:lpstr>
      <vt:lpstr>Status report</vt:lpstr>
      <vt:lpstr>Status reports</vt:lpstr>
      <vt:lpstr>Indicators - Scenario</vt:lpstr>
      <vt:lpstr>Indicators - Scenario</vt:lpstr>
      <vt:lpstr>Indicators</vt:lpstr>
      <vt:lpstr>Introduction</vt:lpstr>
      <vt:lpstr>Classic Indicators</vt:lpstr>
      <vt:lpstr>Manage Indicators</vt:lpstr>
      <vt:lpstr>New Indicators</vt:lpstr>
      <vt:lpstr>Recomputing Indicators</vt:lpstr>
      <vt:lpstr>Indicator bars - Scenario</vt:lpstr>
      <vt:lpstr>Indicator bars - Scenario</vt:lpstr>
      <vt:lpstr>Indicator bars</vt:lpstr>
      <vt:lpstr>Creating a new indicator bar</vt:lpstr>
      <vt:lpstr>Creating a new indicator bar</vt:lpstr>
      <vt:lpstr>Creating a new indicator bar</vt:lpstr>
      <vt:lpstr>Defining default bar </vt:lpstr>
      <vt:lpstr>Deactivating indicator bar</vt:lpstr>
      <vt:lpstr>Deactivating indicator bar (2/2)</vt:lpstr>
      <vt:lpstr>Attribute chooser style - Scenario</vt:lpstr>
      <vt:lpstr>Attribute chooser style - Scenario</vt:lpstr>
      <vt:lpstr>Attribute Chooser Style</vt:lpstr>
      <vt:lpstr>Attribute chooser style</vt:lpstr>
      <vt:lpstr>Exercise</vt:lpstr>
      <vt:lpstr>L1 style - Scenario</vt:lpstr>
      <vt:lpstr>L1 style - Scenario</vt:lpstr>
      <vt:lpstr>L1 Style </vt:lpstr>
      <vt:lpstr>Define a L1 style</vt:lpstr>
      <vt:lpstr>Apply and share a L1 style</vt:lpstr>
      <vt:lpstr>Text Keys - Scenario</vt:lpstr>
      <vt:lpstr>Text Keys - Scenario</vt:lpstr>
      <vt:lpstr>Text Keys</vt:lpstr>
      <vt:lpstr>Introduction</vt:lpstr>
      <vt:lpstr>Text Keys</vt:lpstr>
      <vt:lpstr>Creating Text Keys</vt:lpstr>
      <vt:lpstr>Modifying Text Keys</vt:lpstr>
      <vt:lpstr>Using Text Keys</vt:lpstr>
      <vt:lpstr>Toolbar editor</vt:lpstr>
      <vt:lpstr>Toolbar editor - Scenario</vt:lpstr>
      <vt:lpstr>Accessing the Feature</vt:lpstr>
      <vt:lpstr>Adding Existing Tools</vt:lpstr>
      <vt:lpstr>Adding Existing Tools</vt:lpstr>
      <vt:lpstr>Removing Tools from Toolbar</vt:lpstr>
      <vt:lpstr>Unfolded/folded toolbar (V6.2)</vt:lpstr>
      <vt:lpstr>Editing Items of the Toolbar</vt:lpstr>
      <vt:lpstr>E-learning</vt:lpstr>
      <vt:lpstr>E-Learning - Scenario</vt:lpstr>
      <vt:lpstr>E-learning for a Module 1/2</vt:lpstr>
      <vt:lpstr>E-learning for a Module 2/2</vt:lpstr>
      <vt:lpstr>Access E-learning</vt:lpstr>
      <vt:lpstr>Adding a Document to the E-learning</vt:lpstr>
      <vt:lpstr>Adding a Document to the E-learning</vt:lpstr>
      <vt:lpstr>Adding a Document to the E-learning</vt:lpstr>
      <vt:lpstr>Adding a Document to the E-learning</vt:lpstr>
      <vt:lpstr>Meet Ajay, the Head of Usability</vt:lpstr>
      <vt:lpstr>Questions</vt:lpstr>
      <vt:lpstr>Level 1 Configuration – Protect your data</vt:lpstr>
      <vt:lpstr>Agenda (1:30pm – 3:00pm)</vt:lpstr>
      <vt:lpstr>Meet your IT Security Officer</vt:lpstr>
      <vt:lpstr>Meet Ivan, the IT Security Officer</vt:lpstr>
      <vt:lpstr>Locks</vt:lpstr>
      <vt:lpstr>Ivan’s first problem…</vt:lpstr>
      <vt:lpstr>Locks - Scenario</vt:lpstr>
      <vt:lpstr>Locks - Scenario</vt:lpstr>
      <vt:lpstr>Introduction</vt:lpstr>
      <vt:lpstr>Creating locks</vt:lpstr>
      <vt:lpstr>Creating locks for certain users/groups</vt:lpstr>
      <vt:lpstr>Exercise</vt:lpstr>
      <vt:lpstr>Alerts</vt:lpstr>
      <vt:lpstr>Ivan’s second problem…</vt:lpstr>
      <vt:lpstr>Alert - Scenario</vt:lpstr>
      <vt:lpstr>Alert - Scenario</vt:lpstr>
      <vt:lpstr>Alert - Scenario</vt:lpstr>
      <vt:lpstr>Introduction</vt:lpstr>
      <vt:lpstr>Creating alerts</vt:lpstr>
      <vt:lpstr>Creating alerts</vt:lpstr>
      <vt:lpstr>Creating alerts</vt:lpstr>
      <vt:lpstr>Creating alerts</vt:lpstr>
      <vt:lpstr>Creating alerts</vt:lpstr>
      <vt:lpstr>Creating alerts</vt:lpstr>
      <vt:lpstr>Exercise</vt:lpstr>
      <vt:lpstr>Exercise</vt:lpstr>
      <vt:lpstr>User trace</vt:lpstr>
      <vt:lpstr>Ivan’s third problem…</vt:lpstr>
      <vt:lpstr>User trace - Scenario</vt:lpstr>
      <vt:lpstr>User trace - Scenario</vt:lpstr>
      <vt:lpstr>User trace - Scenario</vt:lpstr>
      <vt:lpstr>Introduction</vt:lpstr>
      <vt:lpstr>Creating user traces</vt:lpstr>
      <vt:lpstr>Creating user traces</vt:lpstr>
      <vt:lpstr>Exercise</vt:lpstr>
      <vt:lpstr>Data management rules</vt:lpstr>
      <vt:lpstr>Ivan’s fourth problem…</vt:lpstr>
      <vt:lpstr>Data Management Rule - Scenario</vt:lpstr>
      <vt:lpstr>Data Management Rule - Scenario</vt:lpstr>
      <vt:lpstr>Data Management Rule - Scenario</vt:lpstr>
      <vt:lpstr>Introduction</vt:lpstr>
      <vt:lpstr>Message type</vt:lpstr>
      <vt:lpstr>Creating data management rules</vt:lpstr>
      <vt:lpstr>Examples</vt:lpstr>
      <vt:lpstr>User Profiles</vt:lpstr>
      <vt:lpstr>Ivan’s fifth problem…</vt:lpstr>
      <vt:lpstr>User Profile - Scenario</vt:lpstr>
      <vt:lpstr>User Profile - Scenario</vt:lpstr>
      <vt:lpstr>Introduction</vt:lpstr>
      <vt:lpstr>Creating Profiles</vt:lpstr>
      <vt:lpstr>Creating Setting File</vt:lpstr>
      <vt:lpstr>Updating Profiles</vt:lpstr>
      <vt:lpstr>Access Rights</vt:lpstr>
      <vt:lpstr>Ivan’s final problem…</vt:lpstr>
      <vt:lpstr>Access Right - Scenario</vt:lpstr>
      <vt:lpstr>Access Rights - Scenario</vt:lpstr>
      <vt:lpstr>Access Rights - Scenario</vt:lpstr>
      <vt:lpstr>Introduction</vt:lpstr>
      <vt:lpstr>Granting Access to Modules</vt:lpstr>
      <vt:lpstr>Granting Access to Modules</vt:lpstr>
      <vt:lpstr>Granting Access to Functionalities</vt:lpstr>
      <vt:lpstr>Granting Access to Functionalities</vt:lpstr>
      <vt:lpstr>Granting Access to Parameters</vt:lpstr>
      <vt:lpstr>Granting Access to Parameters</vt:lpstr>
      <vt:lpstr>Defining Default User Flags</vt:lpstr>
      <vt:lpstr>ANNEX</vt:lpstr>
      <vt:lpstr>Creating data management rules</vt:lpstr>
      <vt:lpstr>Creating data management rules</vt:lpstr>
      <vt:lpstr>Meet Ivan, the IT Security Officer</vt:lpstr>
      <vt:lpstr>Questions</vt:lpstr>
      <vt:lpstr>Level 1 Configuration – Process and tools</vt:lpstr>
      <vt:lpstr>Agenda (3:00pm – 5:00pm) </vt:lpstr>
      <vt:lpstr>Management</vt:lpstr>
      <vt:lpstr>Meet your manager, Silvia </vt:lpstr>
      <vt:lpstr>Configurable reports</vt:lpstr>
      <vt:lpstr>Configurable reports</vt:lpstr>
      <vt:lpstr>Configurable reports </vt:lpstr>
      <vt:lpstr>Create the Configurable report</vt:lpstr>
      <vt:lpstr>Create the Configurable report</vt:lpstr>
      <vt:lpstr>Attribute Properties</vt:lpstr>
      <vt:lpstr>Update project properties form</vt:lpstr>
      <vt:lpstr>Update project properties form</vt:lpstr>
      <vt:lpstr>Status Reports</vt:lpstr>
      <vt:lpstr>Status Reports</vt:lpstr>
      <vt:lpstr>Status reports </vt:lpstr>
      <vt:lpstr>Introduction</vt:lpstr>
      <vt:lpstr>Creating Status Reports and Labels</vt:lpstr>
      <vt:lpstr>Creating Status Reports and Labels</vt:lpstr>
      <vt:lpstr>Creating Status Reports and Labels</vt:lpstr>
      <vt:lpstr>Creating Status Reports and Labels</vt:lpstr>
      <vt:lpstr>Creating Status Reports and Labels</vt:lpstr>
      <vt:lpstr>Posting a Status on the Project Wall</vt:lpstr>
      <vt:lpstr> Displaying Status on the User Wall</vt:lpstr>
      <vt:lpstr> Displaying Status Trend</vt:lpstr>
      <vt:lpstr>Exercise</vt:lpstr>
      <vt:lpstr>Creating workflows</vt:lpstr>
      <vt:lpstr>Workflows</vt:lpstr>
      <vt:lpstr>Workflows </vt:lpstr>
      <vt:lpstr>How to create new workflows</vt:lpstr>
      <vt:lpstr>Workflow attribute sheet</vt:lpstr>
      <vt:lpstr>Workflow attribute sheet</vt:lpstr>
      <vt:lpstr>Build your workflow</vt:lpstr>
      <vt:lpstr>Build your workflow</vt:lpstr>
      <vt:lpstr>Build your workflow</vt:lpstr>
      <vt:lpstr>Activate and Publish</vt:lpstr>
      <vt:lpstr>More about workflows</vt:lpstr>
      <vt:lpstr>Workflow Example</vt:lpstr>
      <vt:lpstr>Import Export</vt:lpstr>
      <vt:lpstr>Import Export</vt:lpstr>
      <vt:lpstr>Import Export </vt:lpstr>
      <vt:lpstr>Define import export format</vt:lpstr>
      <vt:lpstr>Define target and export data</vt:lpstr>
      <vt:lpstr>Code generator</vt:lpstr>
      <vt:lpstr>Code generator</vt:lpstr>
      <vt:lpstr>Code generator</vt:lpstr>
      <vt:lpstr>Sequence generated code </vt:lpstr>
      <vt:lpstr>Sequence generated code </vt:lpstr>
      <vt:lpstr>Meet your manager, Silvia </vt:lpstr>
      <vt:lpstr>Questions</vt:lpstr>
      <vt:lpstr>Download training material</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Level 1 Configuration – Own your data model</dc:title>
  <dc:creator/>
  <cp:lastModifiedBy/>
  <cp:revision>2</cp:revision>
  <dcterms:created xsi:type="dcterms:W3CDTF">2015-10-23T16:13:32Z</dcterms:created>
  <dcterms:modified xsi:type="dcterms:W3CDTF">2019-03-27T13:49:47Z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0x010100DFF7F6AFD6B72C43A95D578C9B2CBC1F</vt:lpwstr>
  </property>
</Properties>
</file>